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55" r:id="rId2"/>
    <p:sldId id="356" r:id="rId3"/>
    <p:sldId id="358" r:id="rId4"/>
    <p:sldId id="357" r:id="rId5"/>
    <p:sldId id="359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68" r:id="rId15"/>
  </p:sldIdLst>
  <p:sldSz cx="9144000" cy="6858000" type="screen4x3"/>
  <p:notesSz cx="10234613" cy="70993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25" d="100"/>
          <a:sy n="125" d="100"/>
        </p:scale>
        <p:origin x="-1128" y="3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797838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60BAEDA-0FB3-4952-BA1E-E7062DD954D6}" type="datetimeFigureOut">
              <a:rPr lang="it-IT" smtClean="0"/>
              <a:pPr/>
              <a:t>03/05/2018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23462" y="3372168"/>
            <a:ext cx="8187690" cy="3194685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742692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797838" y="6742692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33888BA-BA0E-492D-85B5-6AB079D84F1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165850"/>
            <a:ext cx="9144000" cy="692148"/>
          </a:xfrm>
          <a:custGeom>
            <a:avLst/>
            <a:gdLst/>
            <a:ahLst/>
            <a:cxnLst/>
            <a:rect l="l" t="t" r="r" b="b"/>
            <a:pathLst>
              <a:path w="9144000" h="692148">
                <a:moveTo>
                  <a:pt x="9144000" y="692148"/>
                </a:moveTo>
                <a:lnTo>
                  <a:pt x="9144000" y="0"/>
                </a:lnTo>
                <a:lnTo>
                  <a:pt x="0" y="0"/>
                </a:lnTo>
                <a:lnTo>
                  <a:pt x="0" y="692148"/>
                </a:lnTo>
                <a:lnTo>
                  <a:pt x="9144000" y="692148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50837" y="6156325"/>
            <a:ext cx="692150" cy="7016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885176" y="6353175"/>
            <a:ext cx="925512" cy="3079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96111" y="363982"/>
            <a:ext cx="6351777" cy="36855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9671" y="1306576"/>
            <a:ext cx="7584657" cy="312473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36970"/>
            <a:ext cx="9144000" cy="621030"/>
          </a:xfrm>
          <a:custGeom>
            <a:avLst/>
            <a:gdLst/>
            <a:ahLst/>
            <a:cxnLst/>
            <a:rect l="l" t="t" r="r" b="b"/>
            <a:pathLst>
              <a:path w="9144000" h="621029">
                <a:moveTo>
                  <a:pt x="9144000" y="0"/>
                </a:moveTo>
                <a:lnTo>
                  <a:pt x="0" y="0"/>
                </a:lnTo>
                <a:lnTo>
                  <a:pt x="0" y="621029"/>
                </a:lnTo>
                <a:lnTo>
                  <a:pt x="9144000" y="621029"/>
                </a:lnTo>
                <a:lnTo>
                  <a:pt x="9144000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236970"/>
            <a:ext cx="9144000" cy="621030"/>
          </a:xfrm>
          <a:custGeom>
            <a:avLst/>
            <a:gdLst/>
            <a:ahLst/>
            <a:cxnLst/>
            <a:rect l="l" t="t" r="r" b="b"/>
            <a:pathLst>
              <a:path w="9144000" h="621029">
                <a:moveTo>
                  <a:pt x="4572000" y="621029"/>
                </a:moveTo>
                <a:lnTo>
                  <a:pt x="0" y="621029"/>
                </a:lnTo>
                <a:lnTo>
                  <a:pt x="0" y="0"/>
                </a:lnTo>
                <a:lnTo>
                  <a:pt x="9144000" y="0"/>
                </a:lnTo>
                <a:lnTo>
                  <a:pt x="9144000" y="621029"/>
                </a:lnTo>
                <a:lnTo>
                  <a:pt x="4572000" y="621029"/>
                </a:lnTo>
                <a:close/>
              </a:path>
            </a:pathLst>
          </a:custGeom>
          <a:ln w="9344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7170" y="6164579"/>
            <a:ext cx="754380" cy="6934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40650" y="6353809"/>
            <a:ext cx="1287779" cy="4305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sz="2400" b="1" spc="-25" dirty="0">
                <a:solidFill>
                  <a:srgbClr val="FF0000"/>
                </a:solidFill>
                <a:latin typeface="Comic Sans MS"/>
                <a:cs typeface="Comic Sans MS"/>
              </a:rPr>
              <a:t>Regole Tecniche Verticali</a:t>
            </a:r>
          </a:p>
          <a:p>
            <a:pPr marL="12700" marR="12700" algn="ctr">
              <a:lnSpc>
                <a:spcPct val="100000"/>
              </a:lnSpc>
            </a:pPr>
            <a:r>
              <a:rPr sz="2400" b="1" spc="-25">
                <a:solidFill>
                  <a:srgbClr val="FF0000"/>
                </a:solidFill>
                <a:latin typeface="Comic Sans MS"/>
                <a:cs typeface="Comic Sans MS"/>
              </a:rPr>
              <a:t>Capitolo </a:t>
            </a:r>
            <a:r>
              <a:rPr sz="2400" b="1" spc="-25" smtClean="0">
                <a:solidFill>
                  <a:srgbClr val="FF0000"/>
                </a:solidFill>
                <a:latin typeface="Comic Sans MS"/>
                <a:cs typeface="Comic Sans MS"/>
              </a:rPr>
              <a:t>V.</a:t>
            </a:r>
            <a:r>
              <a:rPr lang="it-IT" sz="2400" b="1" spc="-25" dirty="0">
                <a:solidFill>
                  <a:srgbClr val="FF0000"/>
                </a:solidFill>
                <a:latin typeface="Comic Sans MS"/>
                <a:cs typeface="Comic Sans MS"/>
              </a:rPr>
              <a:t>7</a:t>
            </a:r>
            <a:r>
              <a:rPr sz="2400" b="1" spc="-25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it-IT" sz="2400" b="1" spc="-25" dirty="0" smtClean="0">
                <a:solidFill>
                  <a:srgbClr val="FF0000"/>
                </a:solidFill>
                <a:latin typeface="Comic Sans MS"/>
                <a:cs typeface="Comic Sans MS"/>
              </a:rPr>
              <a:t/>
            </a:r>
            <a:br>
              <a:rPr lang="it-IT" sz="2400" b="1" spc="-25" dirty="0" smtClean="0">
                <a:solidFill>
                  <a:srgbClr val="FF0000"/>
                </a:solidFill>
                <a:latin typeface="Comic Sans MS"/>
                <a:cs typeface="Comic Sans MS"/>
              </a:rPr>
            </a:br>
            <a:r>
              <a:rPr sz="2400" b="1" spc="-25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it-IT" sz="2400" b="1" spc="-25" dirty="0" smtClean="0">
                <a:solidFill>
                  <a:srgbClr val="FF0000"/>
                </a:solidFill>
                <a:latin typeface="Comic Sans MS"/>
                <a:cs typeface="Comic Sans MS"/>
              </a:rPr>
              <a:t>Scuole</a:t>
            </a:r>
            <a:endParaRPr sz="2400" b="1" spc="-25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38099" y="500042"/>
            <a:ext cx="8451215" cy="4679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just" fontAlgn="base"/>
            <a:r>
              <a:rPr lang="it-IT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V.7.4.5 </a:t>
            </a:r>
            <a:r>
              <a:rPr lang="it-IT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Controllo dell'incendio</a:t>
            </a:r>
          </a:p>
          <a:p>
            <a:pPr marL="457200" indent="-457200" algn="just" fontAlgn="base">
              <a:buFont typeface="+mj-lt"/>
              <a:buAutoNum type="arabicPeriod"/>
            </a:pP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Le aree dell'attività devono essere dotate di misure di controllo dell'incendio (capitolo S.6) secondo i livelli di prestazione previsti in tabella V.7-3. </a:t>
            </a:r>
          </a:p>
          <a:p>
            <a:pPr marL="457200" indent="-457200" algn="just" fontAlgn="base">
              <a:buFont typeface="+mj-lt"/>
              <a:buAutoNum type="arabicPeriod"/>
            </a:pPr>
            <a:endParaRPr lang="it-IT" sz="2000" dirty="0" smtClean="0"/>
          </a:p>
          <a:p>
            <a:pPr marL="457200" indent="-457200" algn="just" fontAlgn="base">
              <a:buFont typeface="+mj-lt"/>
              <a:buAutoNum type="arabicPeriod"/>
            </a:pPr>
            <a:endParaRPr lang="it-IT" sz="2000" dirty="0" smtClean="0"/>
          </a:p>
          <a:p>
            <a:pPr marL="457200" indent="-457200" algn="just" fontAlgn="base">
              <a:buFont typeface="+mj-lt"/>
              <a:buAutoNum type="arabicPeriod"/>
            </a:pPr>
            <a:endParaRPr lang="it-IT" sz="2000" dirty="0" smtClean="0"/>
          </a:p>
          <a:p>
            <a:pPr marL="457200" indent="-457200" algn="just" fontAlgn="base">
              <a:buFont typeface="+mj-lt"/>
              <a:buAutoNum type="arabicPeriod"/>
            </a:pPr>
            <a:endParaRPr lang="it-IT" sz="2000" dirty="0" smtClean="0"/>
          </a:p>
          <a:p>
            <a:pPr marL="457200" indent="-457200" algn="just" fontAlgn="base">
              <a:buFont typeface="+mj-lt"/>
              <a:buAutoNum type="arabicPeriod"/>
            </a:pPr>
            <a:endParaRPr lang="it-IT" sz="2000" dirty="0" smtClean="0"/>
          </a:p>
          <a:p>
            <a:pPr marL="457200" indent="-457200" algn="just" fontAlgn="base">
              <a:buFont typeface="+mj-lt"/>
              <a:buAutoNum type="arabicPeriod"/>
            </a:pPr>
            <a:endParaRPr lang="it-IT" sz="2000" dirty="0" smtClean="0"/>
          </a:p>
          <a:p>
            <a:pPr marL="457200" indent="-457200" algn="just" fontAlgn="base">
              <a:buFont typeface="+mj-lt"/>
              <a:buAutoNum type="arabicPeriod"/>
            </a:pPr>
            <a:endParaRPr lang="it-IT" sz="2000" dirty="0" smtClean="0"/>
          </a:p>
          <a:p>
            <a:pPr marL="457200" indent="-457200" algn="just" fontAlgn="base">
              <a:buFont typeface="+mj-lt"/>
              <a:buAutoNum type="arabicPeriod"/>
            </a:pPr>
            <a:endParaRPr lang="it-IT" sz="2000" dirty="0" smtClean="0"/>
          </a:p>
          <a:p>
            <a:pPr marL="457200" indent="-457200" algn="just" fontAlgn="base">
              <a:buFont typeface="+mj-lt"/>
              <a:buAutoNum type="arabicPeriod"/>
            </a:pPr>
            <a:endParaRPr lang="it-IT" sz="2000" dirty="0" smtClean="0"/>
          </a:p>
          <a:p>
            <a:pPr marL="457200" indent="-457200" algn="just" fontAlgn="base"/>
            <a:r>
              <a:rPr lang="it-IT" sz="2000" dirty="0" smtClean="0"/>
              <a:t> </a:t>
            </a:r>
          </a:p>
          <a:p>
            <a:pPr marL="457200" indent="-457200" algn="just" fontAlgn="base">
              <a:buFont typeface="+mj-lt"/>
              <a:buAutoNum type="arabicPeriod" startAt="4"/>
            </a:pPr>
            <a:endParaRPr lang="it-IT" sz="2000" dirty="0" smtClean="0"/>
          </a:p>
          <a:p>
            <a:pPr marL="457200" indent="-457200" algn="just" fontAlgn="base">
              <a:buFont typeface="+mj-lt"/>
              <a:buAutoNum type="arabicPeriod" startAt="4"/>
            </a:pPr>
            <a:endParaRPr lang="it-IT" sz="2000" dirty="0"/>
          </a:p>
        </p:txBody>
      </p:sp>
      <p:sp>
        <p:nvSpPr>
          <p:cNvPr id="5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16012"/>
            <a:ext cx="7600971" cy="2241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001197"/>
            <a:ext cx="4000528" cy="213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4214817"/>
            <a:ext cx="5391157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4643445"/>
            <a:ext cx="2928958" cy="227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8" y="4865039"/>
            <a:ext cx="5929354" cy="60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48" y="5438849"/>
            <a:ext cx="5929354" cy="397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4348" y="5786454"/>
            <a:ext cx="1359785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38099" y="934084"/>
            <a:ext cx="8451215" cy="4679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just" fontAlgn="base"/>
            <a:r>
              <a:rPr lang="it-IT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V.7.4.5 </a:t>
            </a:r>
            <a:r>
              <a:rPr lang="it-IT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Controllo dell'incendio</a:t>
            </a:r>
          </a:p>
          <a:p>
            <a:pPr algn="just" fontAlgn="base"/>
            <a:r>
              <a:rPr lang="it-IT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…</a:t>
            </a:r>
          </a:p>
          <a:p>
            <a:pPr marL="457200" indent="-457200" algn="just" fontAlgn="base">
              <a:buFont typeface="+mj-lt"/>
              <a:buAutoNum type="arabicPeriod" startAt="2"/>
            </a:pP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Ai fini dell'eventuale applicazione della norma UNI 10779, devono essere adottati i seguenti parametri di progettazione minimi riportati in tabella V.7-4 e deve essere prevista la protezione interna. </a:t>
            </a:r>
          </a:p>
          <a:p>
            <a:pPr marL="457200" indent="-457200" algn="just" fontAlgn="base">
              <a:buFont typeface="+mj-lt"/>
              <a:buAutoNum type="arabicPeriod" startAt="4"/>
            </a:pPr>
            <a:endParaRPr lang="it-IT" sz="2000" dirty="0"/>
          </a:p>
        </p:txBody>
      </p:sp>
      <p:sp>
        <p:nvSpPr>
          <p:cNvPr id="5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571744"/>
            <a:ext cx="7643834" cy="211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929198"/>
            <a:ext cx="2457444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5143512"/>
            <a:ext cx="2428892" cy="217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5357826"/>
            <a:ext cx="258680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5635231"/>
            <a:ext cx="2643206" cy="222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57225" y="5857893"/>
            <a:ext cx="2000264" cy="250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38099" y="934084"/>
            <a:ext cx="8451215" cy="4679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just" fontAlgn="base"/>
            <a:r>
              <a:rPr lang="it-IT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V.7.4.5 </a:t>
            </a:r>
            <a:r>
              <a:rPr lang="it-IT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Controllo dell'incendio</a:t>
            </a:r>
          </a:p>
          <a:p>
            <a:pPr algn="just" fontAlgn="base"/>
            <a:r>
              <a:rPr lang="it-IT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…</a:t>
            </a:r>
          </a:p>
          <a:p>
            <a:pPr marL="457200" indent="-457200" algn="just" fontAlgn="base">
              <a:buFont typeface="+mj-lt"/>
              <a:buAutoNum type="arabicPeriod" startAt="3"/>
            </a:pP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Per la progettazione dell'eventuale impianto automatico di controllo o estinzione dell'incendio di tipo </a:t>
            </a:r>
            <a:r>
              <a:rPr lang="it-IT" spc="5" dirty="0" smtClean="0">
                <a:solidFill>
                  <a:srgbClr val="FF0000"/>
                </a:solidFill>
                <a:latin typeface="Comic Sans MS"/>
                <a:cs typeface="Comic Sans MS"/>
              </a:rPr>
              <a:t>sprinkler</a:t>
            </a: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 secondo norma UNI EN 12845 devono essere adottati i parametri riportati in tabella V.7-5. </a:t>
            </a:r>
            <a:b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</a:b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e deve essere prevista la protezione interna. </a:t>
            </a:r>
          </a:p>
          <a:p>
            <a:pPr marL="457200" indent="-457200" algn="just" fontAlgn="base">
              <a:buFont typeface="+mj-lt"/>
              <a:buAutoNum type="arabicPeriod" startAt="3"/>
            </a:pPr>
            <a:endParaRPr lang="it-IT" sz="2000" dirty="0" smtClean="0"/>
          </a:p>
          <a:p>
            <a:pPr marL="457200" indent="-457200" algn="just" fontAlgn="base"/>
            <a:endParaRPr lang="it-IT" sz="2000" dirty="0" smtClean="0"/>
          </a:p>
          <a:p>
            <a:pPr marL="457200" indent="-457200" algn="just" fontAlgn="base">
              <a:buFont typeface="+mj-lt"/>
              <a:buAutoNum type="arabicPeriod" startAt="4"/>
            </a:pPr>
            <a:endParaRPr lang="it-IT" sz="2000" dirty="0"/>
          </a:p>
        </p:txBody>
      </p:sp>
      <p:sp>
        <p:nvSpPr>
          <p:cNvPr id="5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000372"/>
            <a:ext cx="7996262" cy="1772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38099" y="934084"/>
            <a:ext cx="8451215" cy="4679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fontAlgn="base"/>
            <a:r>
              <a:rPr lang="it-IT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V.7.4.6 </a:t>
            </a:r>
            <a:r>
              <a:rPr lang="it-IT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Rivelazione ed allarme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L'attività deve essere dotata di misure di rivelazione ed allarme (Capitolo S.7) secondo i livelli di prestazione di cui alla tabella V.7-6. </a:t>
            </a:r>
            <a:r>
              <a:rPr lang="it-IT" sz="2000" dirty="0" smtClean="0"/>
              <a:t/>
            </a:r>
            <a:br>
              <a:rPr lang="it-IT" sz="2000" dirty="0" smtClean="0"/>
            </a:br>
            <a:endParaRPr lang="it-IT" sz="2000" dirty="0" smtClean="0"/>
          </a:p>
          <a:p>
            <a:pPr marL="457200" indent="-457200" algn="just" fontAlgn="base">
              <a:buFont typeface="+mj-lt"/>
              <a:buAutoNum type="arabicPeriod" startAt="3"/>
            </a:pPr>
            <a:endParaRPr lang="it-IT" sz="2000" dirty="0" smtClean="0"/>
          </a:p>
          <a:p>
            <a:pPr marL="457200" indent="-457200" algn="just" fontAlgn="base"/>
            <a:endParaRPr lang="it-IT" sz="2000" dirty="0" smtClean="0"/>
          </a:p>
        </p:txBody>
      </p:sp>
      <p:sp>
        <p:nvSpPr>
          <p:cNvPr id="5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071678"/>
            <a:ext cx="7000892" cy="315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38099" y="934084"/>
            <a:ext cx="8451215" cy="4679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fontAlgn="base"/>
            <a:r>
              <a:rPr lang="it-IT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V.7.5 </a:t>
            </a:r>
            <a:r>
              <a:rPr lang="it-IT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Vani degli ascensori</a:t>
            </a:r>
          </a:p>
          <a:p>
            <a:pPr marL="457200" indent="-457200" algn="just" fontAlgn="base">
              <a:buFont typeface="+mj-lt"/>
              <a:buAutoNum type="arabicPeriod"/>
            </a:pP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Fatte salve le indicazioni contenute nella tabella S.9-3, laddove siano previsti vani scala di tipo protetto o a prova di fumo, i vani degli ascensori (Capitolo V.3) a servizio dell'attività, qualora non inseriti all'interno di vani scala di tipo protetto o a prova di fumo e vi sia la necessità di compartimentazioni orizzontali, devono essere almeno di tipo </a:t>
            </a:r>
            <a:r>
              <a:rPr lang="it-IT" spc="5" dirty="0" smtClean="0">
                <a:solidFill>
                  <a:srgbClr val="FF0000"/>
                </a:solidFill>
                <a:latin typeface="Comic Sans MS"/>
                <a:cs typeface="Comic Sans MS"/>
              </a:rPr>
              <a:t>SB</a:t>
            </a: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.</a:t>
            </a:r>
          </a:p>
          <a:p>
            <a:pPr marL="457200" indent="-457200" algn="just" fontAlgn="base">
              <a:buFont typeface="+mj-lt"/>
              <a:buAutoNum type="arabicPeriod" startAt="3"/>
            </a:pPr>
            <a:endParaRPr lang="it-IT" sz="2000" dirty="0" smtClean="0"/>
          </a:p>
          <a:p>
            <a:pPr marL="457200" indent="-457200" algn="just" fontAlgn="base"/>
            <a:endParaRPr lang="it-IT" sz="2000" dirty="0" smtClean="0"/>
          </a:p>
        </p:txBody>
      </p:sp>
      <p:sp>
        <p:nvSpPr>
          <p:cNvPr id="5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38099" y="934084"/>
            <a:ext cx="8451215" cy="4679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fontAlgn="base"/>
            <a:r>
              <a:rPr lang="it-IT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V </a:t>
            </a:r>
            <a:r>
              <a:rPr lang="it-IT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7.1 Scopo e campo di applicazione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it-IT" sz="1600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La presente regola tecnica verticale reca disposizioni di prevenzione incendi riguardanti edifici o locali </a:t>
            </a:r>
            <a:r>
              <a:rPr lang="it-IT" sz="1600" spc="5" dirty="0" smtClean="0">
                <a:solidFill>
                  <a:srgbClr val="FF0000"/>
                </a:solidFill>
                <a:latin typeface="Comic Sans MS"/>
                <a:cs typeface="Comic Sans MS"/>
              </a:rPr>
              <a:t>adibiti ad attività scolastica di ogni ordine, grado e tipo, collegi e accademie, con affollamento superiore a 100 occupanti[1</a:t>
            </a:r>
            <a:r>
              <a:rPr lang="it-IT" sz="1600" spc="5" dirty="0" smtClean="0">
                <a:solidFill>
                  <a:srgbClr val="FF0000"/>
                </a:solidFill>
                <a:latin typeface="Comic Sans MS"/>
                <a:cs typeface="Comic Sans MS"/>
              </a:rPr>
              <a:t>].</a:t>
            </a:r>
          </a:p>
          <a:p>
            <a:pPr marL="342900" indent="-342900" fontAlgn="base"/>
            <a:endParaRPr lang="it-IT" sz="1600" spc="5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342900" indent="-342900" fontAlgn="base"/>
            <a:endParaRPr lang="it-IT" sz="1600" spc="5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342900" indent="-342900" fontAlgn="base">
              <a:buFont typeface="+mj-lt"/>
              <a:buAutoNum type="arabicPeriod" startAt="2"/>
            </a:pPr>
            <a:r>
              <a:rPr lang="it-IT" dirty="0" smtClean="0"/>
              <a:t>Sono esclusi dal campo applicazione le </a:t>
            </a:r>
            <a:r>
              <a:rPr lang="it-IT" b="1" dirty="0" smtClean="0">
                <a:solidFill>
                  <a:srgbClr val="FF0000"/>
                </a:solidFill>
              </a:rPr>
              <a:t>scuole aziendali</a:t>
            </a:r>
            <a:r>
              <a:rPr lang="it-IT" dirty="0" smtClean="0"/>
              <a:t> e ambienti didattici ubicati all’interno di attività non scolastiche per le quali le presenti norme possono costituire un utile riferimento</a:t>
            </a:r>
            <a:r>
              <a:rPr lang="it-IT" dirty="0" smtClean="0"/>
              <a:t>.</a:t>
            </a:r>
          </a:p>
          <a:p>
            <a:pPr marL="342900" indent="-342900" fontAlgn="base"/>
            <a:endParaRPr lang="it-IT" dirty="0" smtClean="0"/>
          </a:p>
          <a:p>
            <a:pPr marL="342900" indent="-342900" fontAlgn="base"/>
            <a:endParaRPr lang="it-IT" dirty="0" smtClean="0"/>
          </a:p>
          <a:p>
            <a:pPr fontAlgn="base"/>
            <a:r>
              <a:rPr lang="it-IT" sz="1400" b="1" spc="5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	Nota</a:t>
            </a:r>
            <a:r>
              <a:rPr lang="it-IT" sz="1400" b="1" spc="5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: [1] Corrisponde all'attività di cui all’allegato I del decreto del Presidente della </a:t>
            </a:r>
            <a:r>
              <a:rPr lang="it-IT" sz="1400" b="1" spc="5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	Repubblica </a:t>
            </a:r>
            <a:r>
              <a:rPr lang="it-IT" sz="1400" b="1" spc="5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1 agosto 2011, n. 151, individuata con il numero 67, ad esclusione degli </a:t>
            </a:r>
            <a:r>
              <a:rPr lang="it-IT" sz="1400" b="1" spc="5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	asili </a:t>
            </a:r>
            <a:r>
              <a:rPr lang="it-IT" sz="1400" b="1" spc="5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nido.</a:t>
            </a:r>
            <a:endParaRPr lang="it-IT" sz="1400" b="1" spc="5" dirty="0" smtClean="0">
              <a:solidFill>
                <a:schemeClr val="bg1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 fontAlgn="base"/>
            <a:endParaRPr lang="it-IT" sz="1400" spc="5" dirty="0" smtClean="0">
              <a:solidFill>
                <a:schemeClr val="bg1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5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38099" y="934084"/>
            <a:ext cx="8451215" cy="4679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fontAlgn="base"/>
            <a:r>
              <a:rPr lang="it-IT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V.7.2 </a:t>
            </a:r>
            <a:r>
              <a:rPr lang="it-IT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Classificazioni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it-IT" sz="1600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Ai fini della presente regola tecnica verticale, </a:t>
            </a:r>
            <a:r>
              <a:rPr lang="it-IT" sz="1600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le attività scolastiche sono classificate come segue</a:t>
            </a:r>
            <a:r>
              <a:rPr lang="it-IT" sz="1600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:</a:t>
            </a:r>
          </a:p>
          <a:p>
            <a:pPr marL="342900" indent="-342900" fontAlgn="base"/>
            <a:endParaRPr lang="it-IT" sz="1600" spc="5" dirty="0" smtClean="0">
              <a:solidFill>
                <a:srgbClr val="333399"/>
              </a:solidFill>
              <a:latin typeface="Comic Sans MS"/>
              <a:cs typeface="Comic Sans MS"/>
            </a:endParaRPr>
          </a:p>
          <a:p>
            <a:pPr marL="800100" lvl="1" indent="-342900" fontAlgn="base">
              <a:buFont typeface="+mj-lt"/>
              <a:buAutoNum type="alphaLcParenR"/>
            </a:pPr>
            <a:r>
              <a:rPr lang="it-IT" sz="1600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in relazione al numero degli </a:t>
            </a:r>
            <a:r>
              <a:rPr lang="it-IT" sz="1600" spc="5" dirty="0" smtClean="0">
                <a:solidFill>
                  <a:srgbClr val="FF0000"/>
                </a:solidFill>
                <a:latin typeface="Comic Sans MS"/>
                <a:cs typeface="Comic Sans MS"/>
              </a:rPr>
              <a:t>occupanti</a:t>
            </a:r>
            <a:r>
              <a:rPr lang="it-IT" sz="1600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 n: 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>
                <a:solidFill>
                  <a:srgbClr val="FF0000"/>
                </a:solidFill>
              </a:rPr>
              <a:t>OA</a:t>
            </a:r>
            <a:r>
              <a:rPr lang="it-IT" sz="1600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: 100 &lt; n ≤ 300 occupanti; 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>
                <a:solidFill>
                  <a:srgbClr val="FF0000"/>
                </a:solidFill>
              </a:rPr>
              <a:t>OB</a:t>
            </a:r>
            <a:r>
              <a:rPr lang="it-IT" sz="1600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: 300 &lt; n ≤ 500 occupanti; 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>
                <a:solidFill>
                  <a:srgbClr val="FF0000"/>
                </a:solidFill>
              </a:rPr>
              <a:t>OC</a:t>
            </a:r>
            <a:r>
              <a:rPr lang="it-IT" sz="1600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: 500 &lt; n ≤ 800 occupanti; 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>
                <a:solidFill>
                  <a:srgbClr val="FF0000"/>
                </a:solidFill>
              </a:rPr>
              <a:t>OD</a:t>
            </a:r>
            <a:r>
              <a:rPr lang="it-IT" sz="1600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: 800 &lt; n ≤ 1200 occupanti; 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>
                <a:solidFill>
                  <a:srgbClr val="FF0000"/>
                </a:solidFill>
              </a:rPr>
              <a:t>OE</a:t>
            </a:r>
            <a:r>
              <a:rPr lang="it-IT" sz="1600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: &gt; 1200 occupanti; </a:t>
            </a:r>
          </a:p>
          <a:p>
            <a:pPr marL="800100" lvl="1" indent="-342900" fontAlgn="base">
              <a:buFont typeface="+mj-lt"/>
              <a:buAutoNum type="alphaLcParenR"/>
            </a:pPr>
            <a:r>
              <a:rPr lang="it-IT" sz="1600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In relazione alla massima</a:t>
            </a:r>
            <a:r>
              <a:rPr lang="it-IT" dirty="0" smtClean="0"/>
              <a:t> </a:t>
            </a:r>
            <a:r>
              <a:rPr lang="it-IT" sz="1600" spc="5" dirty="0" smtClean="0">
                <a:solidFill>
                  <a:srgbClr val="FF0000"/>
                </a:solidFill>
                <a:latin typeface="Comic Sans MS"/>
                <a:cs typeface="Comic Sans MS"/>
              </a:rPr>
              <a:t>quota dei piani</a:t>
            </a:r>
            <a:r>
              <a:rPr lang="it-IT" dirty="0" smtClean="0"/>
              <a:t> </a:t>
            </a:r>
            <a:r>
              <a:rPr lang="it-IT" sz="1600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h: 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>
                <a:solidFill>
                  <a:srgbClr val="FF0000"/>
                </a:solidFill>
              </a:rPr>
              <a:t>HA</a:t>
            </a:r>
            <a:r>
              <a:rPr lang="it-IT" dirty="0" smtClean="0"/>
              <a:t>: </a:t>
            </a:r>
            <a:r>
              <a:rPr lang="it-IT" sz="1600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h ≤ 12; 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>
                <a:solidFill>
                  <a:srgbClr val="FF0000"/>
                </a:solidFill>
              </a:rPr>
              <a:t>HB</a:t>
            </a:r>
            <a:r>
              <a:rPr lang="it-IT" dirty="0" smtClean="0"/>
              <a:t>: </a:t>
            </a:r>
            <a:r>
              <a:rPr lang="it-IT" sz="1600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12 &lt; h ≤ 24; 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>
                <a:solidFill>
                  <a:srgbClr val="FF0000"/>
                </a:solidFill>
              </a:rPr>
              <a:t>HC</a:t>
            </a:r>
            <a:r>
              <a:rPr lang="it-IT" dirty="0" smtClean="0"/>
              <a:t>: </a:t>
            </a:r>
            <a:r>
              <a:rPr lang="it-IT" sz="1600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24 &lt; h ≤ 32; 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>
                <a:solidFill>
                  <a:srgbClr val="FF0000"/>
                </a:solidFill>
              </a:rPr>
              <a:t>HD</a:t>
            </a:r>
            <a:r>
              <a:rPr lang="it-IT" dirty="0" smtClean="0"/>
              <a:t>: </a:t>
            </a:r>
            <a:r>
              <a:rPr lang="it-IT" sz="1600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32 &lt; h ≤ 54; 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>
                <a:solidFill>
                  <a:srgbClr val="FF0000"/>
                </a:solidFill>
              </a:rPr>
              <a:t>HE</a:t>
            </a:r>
            <a:r>
              <a:rPr lang="it-IT" dirty="0" smtClean="0"/>
              <a:t>: </a:t>
            </a:r>
            <a:r>
              <a:rPr lang="it-IT" sz="1600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h &gt; 54</a:t>
            </a:r>
            <a:r>
              <a:rPr lang="it-IT" sz="1600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.</a:t>
            </a:r>
          </a:p>
        </p:txBody>
      </p:sp>
      <p:sp>
        <p:nvSpPr>
          <p:cNvPr id="5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38099" y="357166"/>
            <a:ext cx="8451215" cy="4679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fontAlgn="base"/>
            <a:r>
              <a:rPr lang="it-IT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V.4.2 </a:t>
            </a:r>
            <a:r>
              <a:rPr lang="it-IT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Classificazioni</a:t>
            </a:r>
            <a:endParaRPr lang="it-IT" dirty="0" smtClean="0"/>
          </a:p>
          <a:p>
            <a:pPr marL="342900" indent="-342900" algn="just" fontAlgn="base">
              <a:buFont typeface="+mj-lt"/>
              <a:buAutoNum type="arabicPeriod" startAt="2"/>
            </a:pPr>
            <a:r>
              <a:rPr lang="it-IT" sz="1600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Le aree dell'attività sono classificate come segue:</a:t>
            </a:r>
          </a:p>
          <a:p>
            <a:pPr lvl="1" fontAlgn="base"/>
            <a:r>
              <a:rPr lang="it-IT" b="1" dirty="0" smtClean="0">
                <a:solidFill>
                  <a:srgbClr val="FF0000"/>
                </a:solidFill>
              </a:rPr>
              <a:t>TA</a:t>
            </a:r>
            <a:r>
              <a:rPr lang="it-IT" dirty="0" smtClean="0"/>
              <a:t>: </a:t>
            </a:r>
            <a:r>
              <a:rPr lang="it-IT" sz="1600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locali destinati ad attività didattica e spazi comuni;</a:t>
            </a:r>
          </a:p>
          <a:p>
            <a:pPr lvl="1" fontAlgn="base"/>
            <a:r>
              <a:rPr lang="it-IT" b="1" dirty="0" smtClean="0">
                <a:solidFill>
                  <a:srgbClr val="FF0000"/>
                </a:solidFill>
              </a:rPr>
              <a:t>TM</a:t>
            </a:r>
            <a:r>
              <a:rPr lang="it-IT" sz="1600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: depositi o archivi di superficie lorda maggiore di 25 m</a:t>
            </a:r>
            <a:r>
              <a:rPr lang="it-IT" sz="1600" spc="5" baseline="30000" dirty="0" smtClean="0">
                <a:solidFill>
                  <a:srgbClr val="333399"/>
                </a:solidFill>
                <a:latin typeface="Comic Sans MS"/>
                <a:cs typeface="Comic Sans MS"/>
              </a:rPr>
              <a:t>2</a:t>
            </a:r>
            <a:r>
              <a:rPr lang="it-IT" sz="1600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 e carico di incendio specifico qf &gt; 600 MJ/m</a:t>
            </a:r>
            <a:r>
              <a:rPr lang="it-IT" sz="1600" spc="5" baseline="30000" dirty="0" smtClean="0">
                <a:solidFill>
                  <a:srgbClr val="333399"/>
                </a:solidFill>
                <a:latin typeface="Comic Sans MS"/>
                <a:cs typeface="Comic Sans MS"/>
              </a:rPr>
              <a:t>2</a:t>
            </a:r>
            <a:r>
              <a:rPr lang="it-IT" sz="1600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;</a:t>
            </a:r>
          </a:p>
          <a:p>
            <a:pPr lvl="1" fontAlgn="base"/>
            <a:r>
              <a:rPr lang="it-IT" b="1" dirty="0" smtClean="0">
                <a:solidFill>
                  <a:srgbClr val="FF0000"/>
                </a:solidFill>
              </a:rPr>
              <a:t>TO</a:t>
            </a:r>
            <a:r>
              <a:rPr lang="it-IT" dirty="0" smtClean="0"/>
              <a:t>: locali con affollamento &gt; 100 persone</a:t>
            </a:r>
            <a:r>
              <a:rPr lang="it-IT" dirty="0" smtClean="0"/>
              <a:t>; </a:t>
            </a:r>
          </a:p>
          <a:p>
            <a:pPr lvl="1" fontAlgn="base"/>
            <a:r>
              <a:rPr lang="it-IT" sz="1400" b="1" spc="5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	Nota</a:t>
            </a:r>
            <a:r>
              <a:rPr lang="it-IT" sz="1400" b="1" spc="5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: Ad esempio aula magna, mensa, …</a:t>
            </a:r>
          </a:p>
          <a:p>
            <a:pPr lvl="1" fontAlgn="base"/>
            <a:r>
              <a:rPr lang="it-IT" b="1" dirty="0" smtClean="0">
                <a:solidFill>
                  <a:srgbClr val="FF0000"/>
                </a:solidFill>
              </a:rPr>
              <a:t>TK</a:t>
            </a:r>
            <a:r>
              <a:rPr lang="it-IT" sz="1600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: locali ove si detengano o trattino sostanze o miscele pericolose o si effettuino lavorazioni pericolose ai fini dell'incendio o dell'esplosione; locali con carico di incendio specifico qf &gt; 1200 MJ/m</a:t>
            </a:r>
            <a:r>
              <a:rPr lang="it-IT" sz="1600" spc="5" baseline="30000" dirty="0" smtClean="0">
                <a:solidFill>
                  <a:srgbClr val="333399"/>
                </a:solidFill>
                <a:latin typeface="Comic Sans MS"/>
                <a:cs typeface="Comic Sans MS"/>
              </a:rPr>
              <a:t>2</a:t>
            </a:r>
            <a:r>
              <a:rPr lang="it-IT" sz="1600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 ;</a:t>
            </a:r>
          </a:p>
          <a:p>
            <a:pPr lvl="1" fontAlgn="base"/>
            <a:r>
              <a:rPr lang="it-IT" sz="1400" b="1" spc="5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	Nota</a:t>
            </a:r>
            <a:r>
              <a:rPr lang="it-IT" sz="1400" b="1" spc="5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: Ad esempio: laboratori chimici, officine, sale prova motori, laboratori di </a:t>
            </a:r>
            <a:r>
              <a:rPr lang="it-IT" sz="1400" b="1" spc="5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	saldatura</a:t>
            </a:r>
            <a:r>
              <a:rPr lang="it-IT" sz="1400" b="1" spc="5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, locali per lo stoccaggio di liquidi infiammabili, …</a:t>
            </a:r>
          </a:p>
          <a:p>
            <a:pPr lvl="1" fontAlgn="base"/>
            <a:r>
              <a:rPr lang="it-IT" b="1" dirty="0" smtClean="0">
                <a:solidFill>
                  <a:srgbClr val="FF0000"/>
                </a:solidFill>
              </a:rPr>
              <a:t>TT</a:t>
            </a:r>
            <a:r>
              <a:rPr lang="it-IT" sz="1600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: locali in cui siano presenti quantità significative di apparecchiature elettriche ed elettroniche, locali tecnici rilevanti ai fini della sicurezza antincendio; 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	</a:t>
            </a:r>
            <a:r>
              <a:rPr lang="it-IT" sz="1400" b="1" spc="5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Nota:Ad </a:t>
            </a:r>
            <a:r>
              <a:rPr lang="it-IT" sz="1400" b="1" spc="5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esempio centri elaborazione dati, stamperie, cabine elettriche, ...</a:t>
            </a:r>
            <a:endParaRPr lang="it-IT" sz="1400" b="1" spc="5" dirty="0" smtClean="0">
              <a:solidFill>
                <a:schemeClr val="bg1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 fontAlgn="base"/>
            <a:r>
              <a:rPr lang="it-IT" sz="1400" b="1" spc="5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	Nota</a:t>
            </a:r>
            <a:r>
              <a:rPr lang="it-IT" sz="1400" b="1" spc="5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: Ad esempio, le aule di informatica possono rientrare sia in TA che in TT, in </a:t>
            </a:r>
            <a:r>
              <a:rPr lang="it-IT" sz="1400" b="1" spc="5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	tal </a:t>
            </a:r>
            <a:r>
              <a:rPr lang="it-IT" sz="1400" b="1" spc="5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caso devono rispettare tutte le relative prescrizioni.</a:t>
            </a:r>
            <a:endParaRPr lang="it-IT" sz="1400" b="1" spc="5" dirty="0" smtClean="0">
              <a:solidFill>
                <a:schemeClr val="bg1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 fontAlgn="base"/>
            <a:r>
              <a:rPr lang="it-IT" b="1" dirty="0" smtClean="0">
                <a:solidFill>
                  <a:srgbClr val="FF0000"/>
                </a:solidFill>
              </a:rPr>
              <a:t>TZ</a:t>
            </a:r>
            <a:r>
              <a:rPr lang="it-IT" sz="1600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: altre aree;</a:t>
            </a:r>
          </a:p>
          <a:p>
            <a:pPr marL="342900" indent="-342900" fontAlgn="base">
              <a:buFont typeface="+mj-lt"/>
              <a:buAutoNum type="arabicPeriod" startAt="3"/>
            </a:pPr>
            <a:r>
              <a:rPr lang="it-IT" sz="1600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Sono considerate aree a </a:t>
            </a:r>
            <a:r>
              <a:rPr lang="it-IT" sz="1600" spc="5" dirty="0" smtClean="0">
                <a:solidFill>
                  <a:srgbClr val="FF0000"/>
                </a:solidFill>
                <a:latin typeface="Comic Sans MS"/>
                <a:cs typeface="Comic Sans MS"/>
              </a:rPr>
              <a:t>rischio specifico</a:t>
            </a:r>
            <a:r>
              <a:rPr lang="it-IT" sz="1600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 (Capitolo V.1) almeno le seguenti aree dell'attività: </a:t>
            </a:r>
            <a:r>
              <a:rPr lang="it-IT" sz="1600" spc="5" dirty="0" smtClean="0">
                <a:solidFill>
                  <a:srgbClr val="FF0000"/>
                </a:solidFill>
                <a:latin typeface="Comic Sans MS"/>
                <a:cs typeface="Comic Sans MS"/>
              </a:rPr>
              <a:t>aree TK</a:t>
            </a:r>
            <a:r>
              <a:rPr lang="it-IT" sz="1600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.</a:t>
            </a:r>
          </a:p>
          <a:p>
            <a:pPr marL="342900" indent="-342900" algn="just" fontAlgn="base">
              <a:buFont typeface="+mj-lt"/>
              <a:buAutoNum type="arabicPeriod" startAt="3"/>
            </a:pPr>
            <a:endParaRPr lang="it-IT" sz="1600" spc="5" dirty="0" smtClean="0">
              <a:solidFill>
                <a:srgbClr val="333399"/>
              </a:solidFill>
              <a:latin typeface="Comic Sans MS"/>
              <a:cs typeface="Comic Sans MS"/>
            </a:endParaRPr>
          </a:p>
          <a:p>
            <a:pPr marL="342900" indent="-342900" algn="just" fontAlgn="base"/>
            <a:endParaRPr lang="it-IT" sz="1600" spc="5" dirty="0" smtClean="0">
              <a:solidFill>
                <a:srgbClr val="333399"/>
              </a:solidFill>
              <a:latin typeface="Comic Sans MS"/>
              <a:cs typeface="Comic Sans MS"/>
            </a:endParaRPr>
          </a:p>
          <a:p>
            <a:pPr marL="342900" indent="-342900" algn="just" fontAlgn="base">
              <a:buFont typeface="+mj-lt"/>
              <a:buAutoNum type="arabicPeriod" startAt="3"/>
            </a:pPr>
            <a:endParaRPr lang="it-IT" sz="1600" spc="5" dirty="0" smtClean="0">
              <a:solidFill>
                <a:srgbClr val="333399"/>
              </a:solidFill>
              <a:latin typeface="Comic Sans MS"/>
              <a:cs typeface="Comic Sans MS"/>
            </a:endParaRPr>
          </a:p>
        </p:txBody>
      </p:sp>
      <p:sp>
        <p:nvSpPr>
          <p:cNvPr id="5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38099" y="934084"/>
            <a:ext cx="8451215" cy="4679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just" fontAlgn="base"/>
            <a:r>
              <a:rPr lang="it-IT" dirty="0" smtClean="0">
                <a:solidFill>
                  <a:srgbClr val="FF0000"/>
                </a:solidFill>
                <a:latin typeface="Comic Sans MS"/>
                <a:cs typeface="Comic Sans MS"/>
              </a:rPr>
              <a:t>V.7.3 </a:t>
            </a:r>
            <a:r>
              <a:rPr lang="it-IT" dirty="0" smtClean="0">
                <a:solidFill>
                  <a:srgbClr val="FF0000"/>
                </a:solidFill>
                <a:latin typeface="Comic Sans MS"/>
                <a:cs typeface="Comic Sans MS"/>
              </a:rPr>
              <a:t>Profili di rischio</a:t>
            </a:r>
          </a:p>
          <a:p>
            <a:pPr marL="457200" indent="-457200" algn="just" fontAlgn="base">
              <a:buFont typeface="+mj-lt"/>
              <a:buAutoNum type="arabicPeriod"/>
            </a:pP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I </a:t>
            </a:r>
            <a:r>
              <a:rPr lang="it-IT" spc="5" dirty="0" smtClean="0">
                <a:solidFill>
                  <a:srgbClr val="FF0000"/>
                </a:solidFill>
                <a:latin typeface="Comic Sans MS"/>
                <a:cs typeface="Comic Sans MS"/>
              </a:rPr>
              <a:t>profili di rischio</a:t>
            </a: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 sono determinati secondo la metodologia di cui al capitolo G.3.</a:t>
            </a:r>
          </a:p>
          <a:p>
            <a:pPr algn="just" fontAlgn="base"/>
            <a:endParaRPr lang="it-IT" sz="2000" dirty="0" smtClean="0"/>
          </a:p>
          <a:p>
            <a:pPr algn="just" fontAlgn="base"/>
            <a:r>
              <a:rPr lang="it-IT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V.7.4 </a:t>
            </a:r>
            <a:r>
              <a:rPr lang="it-IT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Strategia antincendio</a:t>
            </a:r>
          </a:p>
          <a:p>
            <a:pPr marL="457200" indent="-457200" algn="just" fontAlgn="base">
              <a:buFont typeface="+mj-lt"/>
              <a:buAutoNum type="arabicPeriod"/>
            </a:pP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I Devono essere applicate</a:t>
            </a:r>
            <a:r>
              <a:rPr lang="it-IT" dirty="0" smtClean="0"/>
              <a:t> </a:t>
            </a:r>
            <a:r>
              <a:rPr lang="it-IT" b="1" dirty="0" smtClean="0">
                <a:solidFill>
                  <a:srgbClr val="FF0000"/>
                </a:solidFill>
              </a:rPr>
              <a:t>tutte</a:t>
            </a:r>
            <a:r>
              <a:rPr lang="it-IT" dirty="0" smtClean="0"/>
              <a:t> </a:t>
            </a: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le misure antincendio della </a:t>
            </a:r>
            <a:r>
              <a:rPr lang="it-IT" spc="5" dirty="0" smtClean="0">
                <a:solidFill>
                  <a:srgbClr val="FF0000"/>
                </a:solidFill>
                <a:latin typeface="Comic Sans MS"/>
                <a:cs typeface="Comic Sans MS"/>
              </a:rPr>
              <a:t>regola tecnica orizzontale</a:t>
            </a: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 (RTO) attribuendo i livelli di prestazione secondo i criteri in esse definiti,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fermo restando quanto indicato al successivo punto 3</a:t>
            </a:r>
            <a:r>
              <a:rPr lang="it-IT" dirty="0" smtClean="0"/>
              <a:t>.</a:t>
            </a:r>
          </a:p>
          <a:p>
            <a:pPr marL="457200" indent="-457200" algn="just" fontAlgn="base">
              <a:buFont typeface="+mj-lt"/>
              <a:buAutoNum type="arabicPeriod"/>
            </a:pP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Devono essere altresì applicate le prescrizioni dei capitoli V.1 e, ove pertinente, V.3.</a:t>
            </a:r>
          </a:p>
          <a:p>
            <a:pPr marL="457200" indent="-457200" algn="just" fontAlgn="base">
              <a:buFont typeface="+mj-lt"/>
              <a:buAutoNum type="arabicPeriod"/>
            </a:pP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Nei paragrafi che seguono sono riportate le indicazioni complementari o sostitutive delle </a:t>
            </a:r>
            <a:r>
              <a:rPr lang="it-IT" spc="5" dirty="0" smtClean="0">
                <a:solidFill>
                  <a:srgbClr val="FF0000"/>
                </a:solidFill>
                <a:latin typeface="Comic Sans MS"/>
                <a:cs typeface="Comic Sans MS"/>
              </a:rPr>
              <a:t>soluzioni conformi</a:t>
            </a: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 previste dai corrispondenti livelli di prestazione della </a:t>
            </a: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RTO.</a:t>
            </a:r>
          </a:p>
          <a:p>
            <a:pPr marL="457200" indent="-457200" algn="just" fontAlgn="base">
              <a:buFont typeface="+mj-lt"/>
              <a:buAutoNum type="arabicPeriod"/>
            </a:pP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È </a:t>
            </a:r>
            <a:r>
              <a:rPr lang="it-IT" spc="5" dirty="0" smtClean="0">
                <a:solidFill>
                  <a:srgbClr val="FF0000"/>
                </a:solidFill>
                <a:latin typeface="Comic Sans MS"/>
                <a:cs typeface="Comic Sans MS"/>
              </a:rPr>
              <a:t>ammesso l'uso dei locali per altre attività non funzionalmente connesse all'attività scolastica</a:t>
            </a: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 (es. attività sportive di società esterne, conferenze aperte al pubblico, attività teatrali, ...) </a:t>
            </a:r>
            <a:r>
              <a:rPr lang="it-IT" spc="5" dirty="0" smtClean="0">
                <a:solidFill>
                  <a:srgbClr val="FF0000"/>
                </a:solidFill>
                <a:latin typeface="Comic Sans MS"/>
                <a:cs typeface="Comic Sans MS"/>
              </a:rPr>
              <a:t>nel rispetto delle regole tecniche di prevenzione incendi </a:t>
            </a: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applicabili e compatibilmente con la sicurezza di tutte le attività contemporaneamente esercite.</a:t>
            </a:r>
          </a:p>
          <a:p>
            <a:pPr marL="457200" indent="-457200" algn="just" fontAlgn="base">
              <a:buFont typeface="+mj-lt"/>
              <a:buAutoNum type="arabicPeriod"/>
            </a:pPr>
            <a:endParaRPr lang="it-IT" sz="1600" spc="5" dirty="0" smtClean="0">
              <a:solidFill>
                <a:srgbClr val="333399"/>
              </a:solidFill>
              <a:latin typeface="Comic Sans MS"/>
              <a:cs typeface="Comic Sans MS"/>
            </a:endParaRPr>
          </a:p>
          <a:p>
            <a:pPr algn="just" fontAlgn="base"/>
            <a:endParaRPr lang="it-IT" sz="2000" dirty="0" smtClean="0"/>
          </a:p>
        </p:txBody>
      </p:sp>
      <p:sp>
        <p:nvSpPr>
          <p:cNvPr id="5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38099" y="934084"/>
            <a:ext cx="8451215" cy="4679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just" fontAlgn="base"/>
            <a:r>
              <a:rPr lang="it-IT" dirty="0" smtClean="0">
                <a:solidFill>
                  <a:srgbClr val="FF0000"/>
                </a:solidFill>
                <a:latin typeface="Comic Sans MS"/>
                <a:cs typeface="Comic Sans MS"/>
              </a:rPr>
              <a:t>V.7.4.1 </a:t>
            </a:r>
            <a:r>
              <a:rPr lang="it-IT" dirty="0" smtClean="0">
                <a:solidFill>
                  <a:srgbClr val="FF0000"/>
                </a:solidFill>
                <a:latin typeface="Comic Sans MS"/>
                <a:cs typeface="Comic Sans MS"/>
              </a:rPr>
              <a:t>Reazione al </a:t>
            </a:r>
            <a:r>
              <a:rPr lang="it-IT" dirty="0" smtClean="0">
                <a:solidFill>
                  <a:srgbClr val="FF0000"/>
                </a:solidFill>
                <a:latin typeface="Comic Sans MS"/>
                <a:cs typeface="Comic Sans MS"/>
              </a:rPr>
              <a:t>fuoco</a:t>
            </a:r>
          </a:p>
          <a:p>
            <a:pPr algn="just" fontAlgn="base"/>
            <a:endParaRPr lang="it-IT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457200" indent="-457200" algn="just" fontAlgn="base">
              <a:buFont typeface="+mj-lt"/>
              <a:buAutoNum type="arabicPeriod"/>
            </a:pP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 Nelle vie di esodo verticali, passaggi di comunicazione delle vie d'esodo orizzontali (es. </a:t>
            </a: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corridoi, atri, spazi calmi, filtri, ...) devono essere impiegati materiali appartenenti almeno al </a:t>
            </a:r>
            <a:r>
              <a:rPr lang="it-IT" spc="5" dirty="0" smtClean="0">
                <a:solidFill>
                  <a:srgbClr val="FF0000"/>
                </a:solidFill>
                <a:latin typeface="Comic Sans MS"/>
                <a:cs typeface="Comic Sans MS"/>
              </a:rPr>
              <a:t>gruppo GM2 di reazione al fuoco </a:t>
            </a: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(Capitolo S.1</a:t>
            </a: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).</a:t>
            </a:r>
          </a:p>
          <a:p>
            <a:pPr marL="457200" indent="-457200" algn="just" fontAlgn="base"/>
            <a:endParaRPr lang="it-IT" spc="5" dirty="0" smtClean="0">
              <a:solidFill>
                <a:srgbClr val="333399"/>
              </a:solidFill>
              <a:latin typeface="Comic Sans MS"/>
              <a:cs typeface="Comic Sans MS"/>
            </a:endParaRPr>
          </a:p>
          <a:p>
            <a:pPr marL="457200" indent="-457200" algn="just" fontAlgn="base">
              <a:buFont typeface="+mj-lt"/>
              <a:buAutoNum type="arabicPeriod" startAt="2"/>
            </a:pP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Negli ambienti del comma 1 è ammesso l'impiego di materiali </a:t>
            </a:r>
            <a:r>
              <a:rPr lang="it-IT" spc="5" dirty="0" smtClean="0">
                <a:solidFill>
                  <a:srgbClr val="FF0000"/>
                </a:solidFill>
                <a:latin typeface="Comic Sans MS"/>
                <a:cs typeface="Comic Sans MS"/>
              </a:rPr>
              <a:t>appartenenti al gruppo GM3</a:t>
            </a: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 di reazione al fuoco (capitolo S.1) </a:t>
            </a:r>
            <a:r>
              <a:rPr lang="it-IT" spc="5" dirty="0" smtClean="0">
                <a:solidFill>
                  <a:srgbClr val="FF0000"/>
                </a:solidFill>
                <a:latin typeface="Comic Sans MS"/>
                <a:cs typeface="Comic Sans MS"/>
              </a:rPr>
              <a:t>con l'incremento di un livello di prestazione delle misure richieste per il controllo dell'incendio (capitolo S.6) e per la rivelazione ed allarme (capitolo S.7).</a:t>
            </a:r>
          </a:p>
          <a:p>
            <a:pPr marL="457200" indent="-457200" algn="just" fontAlgn="base">
              <a:buFont typeface="+mj-lt"/>
              <a:buAutoNum type="arabicPeriod" startAt="2"/>
            </a:pPr>
            <a:endParaRPr lang="it-IT" dirty="0" smtClean="0"/>
          </a:p>
          <a:p>
            <a:pPr marL="457200" indent="-457200" algn="just" fontAlgn="base">
              <a:buFont typeface="+mj-lt"/>
              <a:buAutoNum type="arabicPeriod" startAt="2"/>
            </a:pPr>
            <a:endParaRPr lang="it-IT" sz="2000" dirty="0"/>
          </a:p>
        </p:txBody>
      </p:sp>
      <p:sp>
        <p:nvSpPr>
          <p:cNvPr id="5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38099" y="934084"/>
            <a:ext cx="8451215" cy="4679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just" fontAlgn="base"/>
            <a:r>
              <a:rPr lang="it-IT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V.7.4.2 </a:t>
            </a:r>
            <a:r>
              <a:rPr lang="it-IT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Resistenza al fuoco</a:t>
            </a:r>
          </a:p>
          <a:p>
            <a:pPr marL="457200" indent="-457200" algn="just" fontAlgn="base">
              <a:buFont typeface="+mj-lt"/>
              <a:buAutoNum type="arabicPeriod"/>
            </a:pP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La classe di resistenza al fuoco (Capitolo S.2) non può essere inferiore a quanto previsto in tabella V.7-1. </a:t>
            </a:r>
          </a:p>
          <a:p>
            <a:pPr marL="457200" indent="-457200" algn="just" fontAlgn="base">
              <a:buFont typeface="+mj-lt"/>
              <a:buAutoNum type="arabicPeriod"/>
            </a:pPr>
            <a:endParaRPr lang="it-IT" sz="2000" dirty="0" smtClean="0"/>
          </a:p>
          <a:p>
            <a:pPr marL="457200" indent="-457200" algn="just" fontAlgn="base"/>
            <a:endParaRPr lang="it-IT" sz="2000" dirty="0" smtClean="0"/>
          </a:p>
          <a:p>
            <a:pPr marL="457200" indent="-457200" algn="just" fontAlgn="base">
              <a:buFont typeface="+mj-lt"/>
              <a:buAutoNum type="arabicPeriod"/>
            </a:pPr>
            <a:endParaRPr lang="it-IT" sz="2000" dirty="0" smtClean="0"/>
          </a:p>
          <a:p>
            <a:pPr marL="457200" indent="-457200" algn="just" fontAlgn="base">
              <a:buFont typeface="+mj-lt"/>
              <a:buAutoNum type="arabicPeriod"/>
            </a:pPr>
            <a:endParaRPr lang="it-IT" sz="2000" dirty="0" smtClean="0"/>
          </a:p>
          <a:p>
            <a:pPr marL="457200" indent="-457200" algn="just" fontAlgn="base">
              <a:buFont typeface="+mj-lt"/>
              <a:buAutoNum type="arabicPeriod"/>
            </a:pPr>
            <a:endParaRPr lang="it-IT" sz="2000" dirty="0" smtClean="0"/>
          </a:p>
          <a:p>
            <a:pPr marL="457200" indent="-457200" algn="just" fontAlgn="base">
              <a:buFont typeface="+mj-lt"/>
              <a:buAutoNum type="arabicPeriod"/>
            </a:pPr>
            <a:endParaRPr lang="it-IT" sz="2000" dirty="0" smtClean="0"/>
          </a:p>
          <a:p>
            <a:pPr marL="457200" indent="-457200" algn="just" fontAlgn="base"/>
            <a:endParaRPr lang="it-IT" sz="2000" dirty="0" smtClean="0"/>
          </a:p>
          <a:p>
            <a:pPr marL="457200" indent="-457200" algn="just" fontAlgn="base">
              <a:buFont typeface="+mj-lt"/>
              <a:buAutoNum type="arabicPeriod" startAt="2"/>
            </a:pP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Qualora l'attività </a:t>
            </a:r>
            <a:r>
              <a:rPr lang="it-IT" sz="2000" dirty="0" smtClean="0">
                <a:solidFill>
                  <a:srgbClr val="FF0000"/>
                </a:solidFill>
              </a:rPr>
              <a:t>scolastica</a:t>
            </a:r>
            <a:r>
              <a:rPr lang="it-IT" sz="2000" dirty="0" smtClean="0"/>
              <a:t> </a:t>
            </a: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si sviluppi al </a:t>
            </a:r>
            <a:r>
              <a:rPr lang="it-IT" sz="2000" dirty="0" smtClean="0">
                <a:solidFill>
                  <a:srgbClr val="FF0000"/>
                </a:solidFill>
              </a:rPr>
              <a:t>solo piano terra</a:t>
            </a: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, in opere da costruzione destinate esclusivamente a tale attività e non adiacenti ad altre opere da costruzione, e tutte le aree</a:t>
            </a:r>
            <a:r>
              <a:rPr lang="it-IT" sz="2000" dirty="0" smtClean="0"/>
              <a:t> </a:t>
            </a:r>
            <a:r>
              <a:rPr lang="it-IT" sz="2000" b="1" dirty="0" smtClean="0">
                <a:solidFill>
                  <a:srgbClr val="FF0000"/>
                </a:solidFill>
              </a:rPr>
              <a:t>TA</a:t>
            </a:r>
            <a:r>
              <a:rPr lang="it-IT" sz="2000" dirty="0" smtClean="0"/>
              <a:t> </a:t>
            </a: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e</a:t>
            </a:r>
            <a:r>
              <a:rPr lang="it-IT" sz="2000" dirty="0" smtClean="0"/>
              <a:t> </a:t>
            </a:r>
            <a:r>
              <a:rPr lang="it-IT" sz="2000" b="1" dirty="0" smtClean="0">
                <a:solidFill>
                  <a:srgbClr val="FF0000"/>
                </a:solidFill>
              </a:rPr>
              <a:t>TO</a:t>
            </a:r>
            <a:r>
              <a:rPr lang="it-IT" sz="2000" dirty="0" smtClean="0"/>
              <a:t> </a:t>
            </a: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dispongano di uscite dirette su luogo sicuro, è ammesso </a:t>
            </a:r>
            <a:r>
              <a:rPr lang="it-IT" spc="5" dirty="0" smtClean="0">
                <a:solidFill>
                  <a:srgbClr val="FF0000"/>
                </a:solidFill>
                <a:latin typeface="Comic Sans MS"/>
                <a:cs typeface="Comic Sans MS"/>
              </a:rPr>
              <a:t>il livello di prestazione 1 </a:t>
            </a: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per la misura antincendio resistenza al fuoco (Capitolo S.2).</a:t>
            </a:r>
          </a:p>
          <a:p>
            <a:pPr marL="457200" indent="-457200" algn="just" fontAlgn="base"/>
            <a:endParaRPr lang="it-IT" sz="2000" dirty="0"/>
          </a:p>
        </p:txBody>
      </p:sp>
      <p:sp>
        <p:nvSpPr>
          <p:cNvPr id="5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024066"/>
            <a:ext cx="7675236" cy="1619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38099" y="934084"/>
            <a:ext cx="8451215" cy="4679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fontAlgn="base"/>
            <a:r>
              <a:rPr lang="it-IT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V.7.4.3 </a:t>
            </a:r>
            <a:r>
              <a:rPr lang="it-IT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Compartimentazione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Le aree di tipo </a:t>
            </a:r>
            <a:r>
              <a:rPr lang="it-IT" spc="5" dirty="0" smtClean="0">
                <a:solidFill>
                  <a:srgbClr val="FF0000"/>
                </a:solidFill>
                <a:latin typeface="Comic Sans MS"/>
                <a:cs typeface="Comic Sans MS"/>
              </a:rPr>
              <a:t>TA</a:t>
            </a: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, </a:t>
            </a:r>
            <a:r>
              <a:rPr lang="it-IT" spc="5" dirty="0" smtClean="0">
                <a:solidFill>
                  <a:srgbClr val="FF0000"/>
                </a:solidFill>
                <a:latin typeface="Comic Sans MS"/>
                <a:cs typeface="Comic Sans MS"/>
              </a:rPr>
              <a:t>TO</a:t>
            </a: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 devono essere ubicate a quota di piano non inferiore a -5 m</a:t>
            </a: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.</a:t>
            </a:r>
          </a:p>
          <a:p>
            <a:pPr marL="457200" indent="-457200" fontAlgn="base"/>
            <a:endParaRPr lang="it-IT" spc="5" dirty="0" smtClean="0">
              <a:solidFill>
                <a:srgbClr val="333399"/>
              </a:solidFill>
              <a:latin typeface="Comic Sans MS"/>
              <a:cs typeface="Comic Sans MS"/>
            </a:endParaRPr>
          </a:p>
          <a:p>
            <a:pPr marL="457200" indent="-457200" fontAlgn="base">
              <a:buFont typeface="+mj-lt"/>
              <a:buAutoNum type="arabicPeriod" startAt="2"/>
            </a:pP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Le aree dell'attività devono avere le caratteristiche di compartimentazione (Capitolo S.3) previste in tabella V.7-2. </a:t>
            </a:r>
          </a:p>
          <a:p>
            <a:pPr marL="457200" indent="-457200" algn="just" fontAlgn="base"/>
            <a:endParaRPr lang="it-IT" sz="2000" dirty="0" smtClean="0"/>
          </a:p>
          <a:p>
            <a:pPr marL="457200" indent="-457200" algn="just" fontAlgn="base">
              <a:buFont typeface="+mj-lt"/>
              <a:buAutoNum type="arabicPeriod"/>
            </a:pPr>
            <a:endParaRPr lang="it-IT" sz="2000" b="1" i="1" dirty="0" smtClean="0"/>
          </a:p>
          <a:p>
            <a:pPr marL="457200" indent="-457200" algn="just" fontAlgn="base">
              <a:buFont typeface="+mj-lt"/>
              <a:buAutoNum type="arabicPeriod"/>
            </a:pPr>
            <a:endParaRPr lang="it-IT" sz="2000" b="1" i="1" dirty="0" smtClean="0"/>
          </a:p>
          <a:p>
            <a:pPr marL="457200" indent="-457200" algn="just" fontAlgn="base">
              <a:buFont typeface="+mj-lt"/>
              <a:buAutoNum type="arabicPeriod"/>
            </a:pPr>
            <a:endParaRPr lang="it-IT" sz="2000" b="1" i="1" dirty="0" smtClean="0"/>
          </a:p>
          <a:p>
            <a:pPr marL="457200" indent="-457200" algn="just" fontAlgn="base">
              <a:buFont typeface="+mj-lt"/>
              <a:buAutoNum type="arabicPeriod"/>
            </a:pPr>
            <a:endParaRPr lang="it-IT" sz="2000" b="1" i="1" dirty="0" smtClean="0"/>
          </a:p>
          <a:p>
            <a:pPr fontAlgn="base"/>
            <a:endParaRPr lang="it-IT" sz="2000" dirty="0" smtClean="0"/>
          </a:p>
          <a:p>
            <a:pPr fontAlgn="base"/>
            <a:endParaRPr lang="it-IT" sz="2000" dirty="0" smtClean="0"/>
          </a:p>
          <a:p>
            <a:pPr fontAlgn="base"/>
            <a:endParaRPr lang="it-IT" sz="2000" dirty="0" smtClean="0"/>
          </a:p>
        </p:txBody>
      </p:sp>
      <p:sp>
        <p:nvSpPr>
          <p:cNvPr id="5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928934"/>
            <a:ext cx="7072362" cy="2603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38099" y="934084"/>
            <a:ext cx="8451215" cy="4679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57200" indent="-457200" fontAlgn="base"/>
            <a:r>
              <a:rPr lang="it-IT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V.7.4.4 </a:t>
            </a:r>
            <a:r>
              <a:rPr lang="it-IT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Gestione della sicurezza </a:t>
            </a:r>
            <a:r>
              <a:rPr lang="it-IT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antincendio</a:t>
            </a:r>
          </a:p>
          <a:p>
            <a:pPr marL="457200" indent="-457200" fontAlgn="base"/>
            <a:endParaRPr lang="it-IT" sz="20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Nelle aree </a:t>
            </a:r>
            <a:r>
              <a:rPr lang="it-IT" spc="5" dirty="0" smtClean="0">
                <a:solidFill>
                  <a:srgbClr val="FF0000"/>
                </a:solidFill>
                <a:latin typeface="Comic Sans MS"/>
                <a:cs typeface="Comic Sans MS"/>
              </a:rPr>
              <a:t>TA</a:t>
            </a: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 e </a:t>
            </a:r>
            <a:r>
              <a:rPr lang="it-IT" spc="5" dirty="0" smtClean="0">
                <a:solidFill>
                  <a:srgbClr val="FF0000"/>
                </a:solidFill>
                <a:latin typeface="Comic Sans MS"/>
                <a:cs typeface="Comic Sans MS"/>
              </a:rPr>
              <a:t>TO </a:t>
            </a: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deve essere affissa cartellonistica indicante il massimo affollamento consentito (Capitolo S.4</a:t>
            </a: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).</a:t>
            </a:r>
          </a:p>
          <a:p>
            <a:pPr marL="457200" indent="-457200" fontAlgn="base"/>
            <a:endParaRPr lang="it-IT" spc="5" dirty="0" smtClean="0">
              <a:solidFill>
                <a:srgbClr val="333399"/>
              </a:solidFill>
              <a:latin typeface="Comic Sans MS"/>
              <a:cs typeface="Comic Sans MS"/>
            </a:endParaRPr>
          </a:p>
          <a:p>
            <a:pPr marL="457200" indent="-457200" fontAlgn="base">
              <a:buFont typeface="+mj-lt"/>
              <a:buAutoNum type="arabicPeriod" startAt="2"/>
            </a:pP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Nella attività in cui è richiesto il livello di prestazione I di rivelazione ed </a:t>
            </a: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allarme (</a:t>
            </a: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Capitolo S.7), deve essere prevista una procedura gestionale di sorveglianza periodica, durante l'orario di svolgimento dell'attività, delle aree </a:t>
            </a:r>
            <a:r>
              <a:rPr lang="it-IT" spc="5" dirty="0" smtClean="0">
                <a:solidFill>
                  <a:srgbClr val="FF0000"/>
                </a:solidFill>
                <a:latin typeface="Comic Sans MS"/>
                <a:cs typeface="Comic Sans MS"/>
              </a:rPr>
              <a:t>TM</a:t>
            </a: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 e </a:t>
            </a:r>
            <a:r>
              <a:rPr lang="it-IT" spc="5" dirty="0" smtClean="0">
                <a:solidFill>
                  <a:srgbClr val="FF0000"/>
                </a:solidFill>
                <a:latin typeface="Comic Sans MS"/>
                <a:cs typeface="Comic Sans MS"/>
              </a:rPr>
              <a:t>TK</a:t>
            </a: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, se presenti</a:t>
            </a:r>
            <a:r>
              <a:rPr lang="it-IT" spc="5" dirty="0" smtClean="0">
                <a:solidFill>
                  <a:srgbClr val="333399"/>
                </a:solidFill>
                <a:latin typeface="Comic Sans MS"/>
                <a:cs typeface="Comic Sans MS"/>
              </a:rPr>
              <a:t>;</a:t>
            </a:r>
          </a:p>
          <a:p>
            <a:pPr marL="457200" indent="-457200" fontAlgn="base">
              <a:buFont typeface="+mj-lt"/>
              <a:buAutoNum type="arabicPeriod" startAt="2"/>
            </a:pPr>
            <a:endParaRPr lang="it-IT" spc="5" dirty="0" smtClean="0">
              <a:solidFill>
                <a:srgbClr val="333399"/>
              </a:solidFill>
              <a:latin typeface="Comic Sans MS"/>
              <a:cs typeface="Comic Sans MS"/>
            </a:endParaRPr>
          </a:p>
          <a:p>
            <a:pPr marL="457200" indent="-457200" fontAlgn="base"/>
            <a:r>
              <a:rPr lang="it-IT" sz="1400" b="1" spc="5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		Nota</a:t>
            </a:r>
            <a:r>
              <a:rPr lang="it-IT" sz="1400" b="1" spc="5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: la sorveglianza periodica, che deve essere codificata nella pianificazione di </a:t>
            </a:r>
            <a:r>
              <a:rPr lang="it-IT" sz="1400" b="1" spc="5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	emergenza </a:t>
            </a:r>
            <a:r>
              <a:rPr lang="it-IT" sz="1400" b="1" spc="5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(Capitolo S.5), si esplica attraverso ispezioni visive delle aree, effettuate </a:t>
            </a:r>
            <a:r>
              <a:rPr lang="it-IT" sz="1400" b="1" spc="5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	da </a:t>
            </a:r>
            <a:r>
              <a:rPr lang="it-IT" sz="1400" b="1" spc="5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parte di personale addetto appositamente incaricato, per la verifica dell'assenza </a:t>
            </a:r>
            <a:r>
              <a:rPr lang="it-IT" sz="1400" b="1" spc="5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	di </a:t>
            </a:r>
            <a:r>
              <a:rPr lang="it-IT" sz="1400" b="1" spc="5" dirty="0" smtClean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anomalie rispetto alle normali condizioni di esercizio.</a:t>
            </a:r>
            <a:endParaRPr lang="it-IT" sz="1400" b="1" spc="5" dirty="0" smtClean="0">
              <a:solidFill>
                <a:schemeClr val="bg1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457200" indent="-457200" algn="just" fontAlgn="base">
              <a:buFont typeface="+mj-lt"/>
              <a:buAutoNum type="arabicPeriod"/>
            </a:pPr>
            <a:endParaRPr lang="it-IT" sz="2000" dirty="0" smtClean="0"/>
          </a:p>
          <a:p>
            <a:pPr marL="457200" indent="-457200" algn="just" fontAlgn="base"/>
            <a:r>
              <a:rPr lang="it-IT" sz="2000" dirty="0" smtClean="0"/>
              <a:t> </a:t>
            </a:r>
          </a:p>
          <a:p>
            <a:pPr marL="457200" indent="-457200" algn="just" fontAlgn="base">
              <a:buFont typeface="+mj-lt"/>
              <a:buAutoNum type="arabicPeriod"/>
            </a:pPr>
            <a:endParaRPr lang="it-IT" sz="2000" dirty="0"/>
          </a:p>
        </p:txBody>
      </p:sp>
      <p:sp>
        <p:nvSpPr>
          <p:cNvPr id="5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</TotalTime>
  <Words>728</Words>
  <Application>Microsoft Office PowerPoint</Application>
  <PresentationFormat>Presentazione su schermo (4:3)</PresentationFormat>
  <Paragraphs>135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Office Theme</vt:lpstr>
      <vt:lpstr>Regole Tecniche Verticali Capitolo V.7   Scuole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procedimenti di prevenzione incendi alla luce dei recenti interventi legislativi</dc:title>
  <dc:creator>Utente</dc:creator>
  <cp:lastModifiedBy>Giovanni De Dona</cp:lastModifiedBy>
  <cp:revision>123</cp:revision>
  <dcterms:created xsi:type="dcterms:W3CDTF">2016-05-02T07:34:30Z</dcterms:created>
  <dcterms:modified xsi:type="dcterms:W3CDTF">2018-05-03T07:50:11Z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2015-03-03T00:00:00Z</vt:filetime>
  </property>
  <property fmtid="{D5CDD505-2E9C-101B-9397-08002B2CF9AE}" pid="3" name="LastSaved">
    <vt:filetime>2016-05-02T00:00:00Z</vt:filetime>
  </property>
</Properties>
</file>