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56" r:id="rId2"/>
    <p:sldId id="258" r:id="rId3"/>
    <p:sldId id="387" r:id="rId4"/>
    <p:sldId id="390" r:id="rId5"/>
    <p:sldId id="392" r:id="rId6"/>
    <p:sldId id="391" r:id="rId7"/>
    <p:sldId id="393" r:id="rId8"/>
    <p:sldId id="394" r:id="rId9"/>
    <p:sldId id="395" r:id="rId10"/>
    <p:sldId id="397" r:id="rId11"/>
    <p:sldId id="396" r:id="rId12"/>
    <p:sldId id="398" r:id="rId13"/>
    <p:sldId id="399" r:id="rId14"/>
    <p:sldId id="400" r:id="rId15"/>
    <p:sldId id="401" r:id="rId16"/>
    <p:sldId id="402" r:id="rId17"/>
    <p:sldId id="403" r:id="rId18"/>
    <p:sldId id="404" r:id="rId19"/>
    <p:sldId id="405" r:id="rId20"/>
    <p:sldId id="406" r:id="rId21"/>
    <p:sldId id="407" r:id="rId22"/>
    <p:sldId id="408" r:id="rId23"/>
    <p:sldId id="409" r:id="rId24"/>
    <p:sldId id="410" r:id="rId25"/>
    <p:sldId id="411" r:id="rId26"/>
    <p:sldId id="412" r:id="rId27"/>
    <p:sldId id="413" r:id="rId28"/>
    <p:sldId id="414" r:id="rId29"/>
    <p:sldId id="416" r:id="rId30"/>
    <p:sldId id="415" r:id="rId31"/>
    <p:sldId id="417" r:id="rId32"/>
    <p:sldId id="418" r:id="rId33"/>
    <p:sldId id="419" r:id="rId34"/>
    <p:sldId id="420" r:id="rId35"/>
    <p:sldId id="421" r:id="rId36"/>
    <p:sldId id="422" r:id="rId37"/>
    <p:sldId id="424" r:id="rId38"/>
    <p:sldId id="423" r:id="rId39"/>
    <p:sldId id="425" r:id="rId40"/>
    <p:sldId id="426" r:id="rId41"/>
    <p:sldId id="427" r:id="rId42"/>
    <p:sldId id="428" r:id="rId43"/>
    <p:sldId id="429" r:id="rId44"/>
    <p:sldId id="430" r:id="rId45"/>
    <p:sldId id="431" r:id="rId46"/>
    <p:sldId id="432" r:id="rId47"/>
    <p:sldId id="433" r:id="rId48"/>
    <p:sldId id="434" r:id="rId49"/>
    <p:sldId id="435" r:id="rId50"/>
    <p:sldId id="436" r:id="rId51"/>
    <p:sldId id="437" r:id="rId52"/>
    <p:sldId id="440" r:id="rId53"/>
    <p:sldId id="438" r:id="rId54"/>
    <p:sldId id="441" r:id="rId55"/>
    <p:sldId id="442" r:id="rId56"/>
  </p:sldIdLst>
  <p:sldSz cx="9144000" cy="6858000" type="screen4x3"/>
  <p:notesSz cx="10234613" cy="70993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25" d="100"/>
          <a:sy n="125" d="100"/>
        </p:scale>
        <p:origin x="-1104" y="31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4999" cy="35496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797838" y="0"/>
            <a:ext cx="4434999" cy="35496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360BAEDA-0FB3-4952-BA1E-E7062DD954D6}" type="datetimeFigureOut">
              <a:rPr lang="it-IT" smtClean="0"/>
              <a:pPr/>
              <a:t>13/02/2017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31813"/>
            <a:ext cx="3551237" cy="26622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1023462" y="3372168"/>
            <a:ext cx="8187690" cy="3194685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6742692"/>
            <a:ext cx="4434999" cy="35496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797838" y="6742692"/>
            <a:ext cx="4434999" cy="35496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133888BA-BA0E-492D-85B5-6AB079D84F1E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2/13/2017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2/13/2017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2/13/2017</a:t>
            </a:fld>
            <a:endParaRPr lang="en-US" smtClean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2/13/2017</a:t>
            </a:fld>
            <a:endParaRPr lang="en-US" smtClean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2/13/2017</a:t>
            </a:fld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6165850"/>
            <a:ext cx="9144000" cy="692148"/>
          </a:xfrm>
          <a:custGeom>
            <a:avLst/>
            <a:gdLst/>
            <a:ahLst/>
            <a:cxnLst/>
            <a:rect l="l" t="t" r="r" b="b"/>
            <a:pathLst>
              <a:path w="9144000" h="692148">
                <a:moveTo>
                  <a:pt x="9144000" y="692148"/>
                </a:moveTo>
                <a:lnTo>
                  <a:pt x="9144000" y="0"/>
                </a:lnTo>
                <a:lnTo>
                  <a:pt x="0" y="0"/>
                </a:lnTo>
                <a:lnTo>
                  <a:pt x="0" y="692148"/>
                </a:lnTo>
                <a:lnTo>
                  <a:pt x="9144000" y="692148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50837" y="6156325"/>
            <a:ext cx="692150" cy="7016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7885176" y="6353175"/>
            <a:ext cx="925512" cy="30797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96111" y="363982"/>
            <a:ext cx="6351777" cy="36855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79671" y="1306576"/>
            <a:ext cx="7584657" cy="312473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2/13/2017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14481" y="1779270"/>
            <a:ext cx="6143668" cy="5048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Codice</a:t>
            </a:r>
            <a:r>
              <a:rPr sz="3200" b="1" spc="-2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3200" b="1" spc="0" dirty="0" smtClean="0">
                <a:solidFill>
                  <a:srgbClr val="FF0000"/>
                </a:solidFill>
                <a:latin typeface="Comic Sans MS"/>
                <a:cs typeface="Comic Sans MS"/>
              </a:rPr>
              <a:t>di</a:t>
            </a:r>
            <a:r>
              <a:rPr sz="3200" b="1" spc="-2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3200" b="1" spc="0" dirty="0" smtClean="0">
                <a:solidFill>
                  <a:srgbClr val="FF0000"/>
                </a:solidFill>
                <a:latin typeface="Comic Sans MS"/>
                <a:cs typeface="Comic Sans MS"/>
              </a:rPr>
              <a:t>Prevenzione</a:t>
            </a:r>
            <a:r>
              <a:rPr sz="3200" b="1" spc="-2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3200" b="1" spc="0" dirty="0" smtClean="0">
                <a:solidFill>
                  <a:srgbClr val="FF0000"/>
                </a:solidFill>
                <a:latin typeface="Comic Sans MS"/>
                <a:cs typeface="Comic Sans MS"/>
              </a:rPr>
              <a:t>Incendi</a:t>
            </a:r>
            <a:endParaRPr sz="32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57356" y="2638297"/>
            <a:ext cx="6072230" cy="3816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ctr">
              <a:lnSpc>
                <a:spcPct val="100000"/>
              </a:lnSpc>
            </a:pPr>
            <a:r>
              <a:rPr lang="it-IT" sz="2400" b="1" spc="-15" dirty="0" smtClean="0">
                <a:solidFill>
                  <a:srgbClr val="FF0000"/>
                </a:solidFill>
                <a:latin typeface="Comic Sans MS"/>
                <a:cs typeface="Comic Sans MS"/>
              </a:rPr>
              <a:t>Esodo S4</a:t>
            </a:r>
            <a:endParaRPr sz="24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38400" y="4191000"/>
            <a:ext cx="5234432" cy="47256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it-IT" sz="2800" b="1" spc="-20" dirty="0" smtClean="0">
                <a:solidFill>
                  <a:srgbClr val="FF0000"/>
                </a:solidFill>
                <a:latin typeface="Comic Sans MS"/>
                <a:cs typeface="Comic Sans MS"/>
              </a:rPr>
              <a:t>Corso di aggiornamento</a:t>
            </a:r>
            <a:endParaRPr sz="28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187696" y="6234684"/>
            <a:ext cx="237744" cy="2407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027164" y="640232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486144" y="6569962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169409" y="3673512"/>
            <a:ext cx="1147486" cy="0"/>
          </a:xfrm>
          <a:custGeom>
            <a:avLst/>
            <a:gdLst/>
            <a:ahLst/>
            <a:cxnLst/>
            <a:rect l="l" t="t" r="r" b="b"/>
            <a:pathLst>
              <a:path w="1147486">
                <a:moveTo>
                  <a:pt x="0" y="0"/>
                </a:moveTo>
                <a:lnTo>
                  <a:pt x="1147486" y="0"/>
                </a:lnTo>
              </a:path>
            </a:pathLst>
          </a:custGeom>
          <a:ln w="55501">
            <a:solidFill>
              <a:srgbClr val="FE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014220" y="6280302"/>
            <a:ext cx="5114290" cy="51498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905" algn="ctr">
              <a:lnSpc>
                <a:spcPct val="100000"/>
              </a:lnSpc>
            </a:pPr>
            <a:endParaRPr sz="1100">
              <a:latin typeface="Arial"/>
              <a:cs typeface="Arial"/>
            </a:endParaRPr>
          </a:p>
        </p:txBody>
      </p:sp>
      <p:sp>
        <p:nvSpPr>
          <p:cNvPr id="13" name="object 8"/>
          <p:cNvSpPr txBox="1"/>
          <p:nvPr/>
        </p:nvSpPr>
        <p:spPr>
          <a:xfrm>
            <a:off x="2741929" y="6371590"/>
            <a:ext cx="3660140" cy="406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algn="ctr">
              <a:lnSpc>
                <a:spcPct val="100000"/>
              </a:lnSpc>
            </a:pPr>
            <a:r>
              <a:rPr sz="800" spc="-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ro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l</a:t>
            </a:r>
            <a:r>
              <a:rPr sz="800" spc="10" dirty="0" smtClean="0">
                <a:latin typeface="Arial"/>
                <a:cs typeface="Arial"/>
              </a:rPr>
              <a:t>l</a:t>
            </a:r>
            <a:r>
              <a:rPr sz="800" spc="-10" dirty="0" smtClean="0">
                <a:latin typeface="Arial"/>
                <a:cs typeface="Arial"/>
              </a:rPr>
              <a:t>’</a:t>
            </a:r>
            <a:r>
              <a:rPr sz="800" spc="0" dirty="0" smtClean="0">
                <a:latin typeface="Arial"/>
                <a:cs typeface="Arial"/>
              </a:rPr>
              <a:t>Int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no</a:t>
            </a:r>
            <a:endParaRPr sz="800">
              <a:latin typeface="Arial"/>
              <a:cs typeface="Arial"/>
            </a:endParaRPr>
          </a:p>
          <a:p>
            <a:pPr marR="3810" algn="ctr">
              <a:lnSpc>
                <a:spcPct val="100000"/>
              </a:lnSpc>
            </a:pPr>
            <a:r>
              <a:rPr sz="800" dirty="0" smtClean="0">
                <a:latin typeface="Arial"/>
                <a:cs typeface="Arial"/>
              </a:rPr>
              <a:t>Di</a:t>
            </a:r>
            <a:r>
              <a:rPr sz="800" spc="-5" dirty="0" smtClean="0">
                <a:latin typeface="Arial"/>
                <a:cs typeface="Arial"/>
              </a:rPr>
              <a:t>p</a:t>
            </a:r>
            <a:r>
              <a:rPr sz="800" spc="0" dirty="0" smtClean="0">
                <a:latin typeface="Arial"/>
                <a:cs typeface="Arial"/>
              </a:rPr>
              <a:t>a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ti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to 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g</a:t>
            </a:r>
            <a:r>
              <a:rPr sz="800" spc="0" dirty="0" smtClean="0">
                <a:latin typeface="Arial"/>
                <a:cs typeface="Arial"/>
              </a:rPr>
              <a:t>ili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Fu</a:t>
            </a:r>
            <a:r>
              <a:rPr sz="800" spc="0" dirty="0" smtClean="0">
                <a:latin typeface="Arial"/>
                <a:cs typeface="Arial"/>
              </a:rPr>
              <a:t>oco</a:t>
            </a:r>
            <a:r>
              <a:rPr sz="800" spc="-5" dirty="0" smtClean="0">
                <a:latin typeface="Arial"/>
                <a:cs typeface="Arial"/>
              </a:rPr>
              <a:t>,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So</a:t>
            </a:r>
            <a:r>
              <a:rPr sz="800" spc="5" dirty="0" smtClean="0">
                <a:latin typeface="Arial"/>
                <a:cs typeface="Arial"/>
              </a:rPr>
              <a:t>cc</a:t>
            </a:r>
            <a:r>
              <a:rPr sz="800" spc="-5" dirty="0" smtClean="0">
                <a:latin typeface="Arial"/>
                <a:cs typeface="Arial"/>
              </a:rPr>
              <a:t>o</a:t>
            </a:r>
            <a:r>
              <a:rPr sz="800" spc="0" dirty="0" smtClean="0">
                <a:latin typeface="Arial"/>
                <a:cs typeface="Arial"/>
              </a:rPr>
              <a:t>r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o </a:t>
            </a:r>
            <a:r>
              <a:rPr sz="800" spc="-5" dirty="0" smtClean="0">
                <a:latin typeface="Arial"/>
                <a:cs typeface="Arial"/>
              </a:rPr>
              <a:t>Pu</a:t>
            </a:r>
            <a:r>
              <a:rPr sz="800" spc="0" dirty="0" smtClean="0">
                <a:latin typeface="Arial"/>
                <a:cs typeface="Arial"/>
              </a:rPr>
              <a:t>b</a:t>
            </a:r>
            <a:r>
              <a:rPr sz="800" spc="-5" dirty="0" smtClean="0">
                <a:latin typeface="Arial"/>
                <a:cs typeface="Arial"/>
              </a:rPr>
              <a:t>b</a:t>
            </a:r>
            <a:r>
              <a:rPr sz="800" spc="0" dirty="0" smtClean="0">
                <a:latin typeface="Arial"/>
                <a:cs typeface="Arial"/>
              </a:rPr>
              <a:t>li</a:t>
            </a:r>
            <a:r>
              <a:rPr sz="800" spc="5" dirty="0" smtClean="0">
                <a:latin typeface="Arial"/>
                <a:cs typeface="Arial"/>
              </a:rPr>
              <a:t>c</a:t>
            </a:r>
            <a:r>
              <a:rPr sz="800" spc="0" dirty="0" smtClean="0">
                <a:latin typeface="Arial"/>
                <a:cs typeface="Arial"/>
              </a:rPr>
              <a:t>o e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ella Dif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a Ci</a:t>
            </a:r>
            <a:r>
              <a:rPr sz="800" spc="-1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ile</a:t>
            </a:r>
            <a:endParaRPr sz="800">
              <a:latin typeface="Arial"/>
              <a:cs typeface="Arial"/>
            </a:endParaRPr>
          </a:p>
          <a:p>
            <a:pPr algn="ctr">
              <a:lnSpc>
                <a:spcPts val="1190"/>
              </a:lnSpc>
            </a:pPr>
            <a:r>
              <a:rPr lang="it-IT" sz="1000" b="1" spc="-5" dirty="0" smtClean="0">
                <a:solidFill>
                  <a:srgbClr val="FF0000"/>
                </a:solidFill>
                <a:latin typeface="Arial"/>
                <a:cs typeface="Arial"/>
              </a:rPr>
              <a:t>Comando Provinciale  Vigili del Fuoco di Caserta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187696" y="624230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27164" y="6409944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86144" y="657758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18540" y="428604"/>
            <a:ext cx="8025426" cy="507209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 fontAlgn="base"/>
            <a:r>
              <a:rPr lang="it-IT" sz="3200" b="1" spc="-5" dirty="0" smtClean="0">
                <a:solidFill>
                  <a:srgbClr val="FF0000"/>
                </a:solidFill>
                <a:latin typeface="Arial"/>
                <a:cs typeface="Arial"/>
              </a:rPr>
              <a:t>VIA </a:t>
            </a:r>
            <a:r>
              <a:rPr lang="it-IT" sz="3200" b="1" spc="-5" dirty="0" err="1" smtClean="0">
                <a:solidFill>
                  <a:srgbClr val="FF0000"/>
                </a:solidFill>
                <a:latin typeface="Arial"/>
                <a:cs typeface="Arial"/>
              </a:rPr>
              <a:t>D'ESODO</a:t>
            </a:r>
            <a:r>
              <a:rPr lang="it-IT" sz="3200" b="1" spc="-5" dirty="0" smtClean="0">
                <a:solidFill>
                  <a:srgbClr val="FF0000"/>
                </a:solidFill>
                <a:latin typeface="Arial"/>
                <a:cs typeface="Arial"/>
              </a:rPr>
              <a:t> PROTETTA</a:t>
            </a:r>
          </a:p>
          <a:p>
            <a:pPr algn="just" fontAlgn="base"/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Le scale d'esodo </a:t>
            </a:r>
            <a:r>
              <a:rPr lang="it-IT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protette</a:t>
            </a:r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 ed i percorsi protetti devono essere inseriti in vani protetti ad essi esclusivamente dedicati. </a:t>
            </a:r>
          </a:p>
          <a:p>
            <a:pPr algn="just" fontAlgn="base"/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/>
            </a:r>
            <a:b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</a:br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In </a:t>
            </a:r>
            <a:r>
              <a:rPr lang="it-IT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tali vani </a:t>
            </a:r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è generalmente ammessa la presenza di </a:t>
            </a:r>
            <a:r>
              <a:rPr lang="it-IT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impianti tecnologici </a:t>
            </a:r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e di servizio ausiliari al funzionamento dell'attività, nel rispetto dei vincoli imposti nei capitoli S.10 e V.1. </a:t>
            </a:r>
          </a:p>
          <a:p>
            <a:pPr algn="just" fontAlgn="base"/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Ad esempio: ascensori, montacarichi, </a:t>
            </a:r>
            <a:r>
              <a:rPr lang="it-IT" sz="2400" dirty="0" err="1" smtClean="0">
                <a:solidFill>
                  <a:srgbClr val="372ED1"/>
                </a:solidFill>
                <a:latin typeface="Comic Sans MS"/>
                <a:cs typeface="Comic Sans MS"/>
              </a:rPr>
              <a:t>montalettighe</a:t>
            </a:r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, scale mobili, marciapiedi mobili, impianti elettrici civili, impianti antincendio, ...</a:t>
            </a:r>
          </a:p>
          <a:p>
            <a:pPr algn="just" fontAlgn="base"/>
            <a:r>
              <a:rPr lang="it-IT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Le scale d'esodo protette devono condurre in luogo sicuro direttamente o almeno tramite percorso protetto.</a:t>
            </a:r>
          </a:p>
          <a:p>
            <a:pPr algn="just" fontAlgn="base"/>
            <a:endParaRPr lang="it-IT" sz="24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algn="just" fontAlgn="base"/>
            <a:endParaRPr lang="it-IT" sz="24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marL="806450" lvl="1" indent="-349250" algn="just" fontAlgn="base">
              <a:tabLst>
                <a:tab pos="806450" algn="l"/>
              </a:tabLst>
            </a:pPr>
            <a:endParaRPr lang="it-IT" sz="24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fontAlgn="base"/>
            <a:endParaRPr lang="it-IT" sz="3200" dirty="0" smtClean="0"/>
          </a:p>
          <a:p>
            <a:pPr marR="1270" algn="ctr"/>
            <a:endParaRPr lang="it-IT" sz="32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marR="1270" algn="just"/>
            <a:endParaRPr lang="it-IT" sz="28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marR="1270" algn="ctr">
              <a:lnSpc>
                <a:spcPct val="100000"/>
              </a:lnSpc>
            </a:pPr>
            <a:endParaRPr lang="it-IT" sz="3200" dirty="0" smtClean="0">
              <a:latin typeface="Arial"/>
              <a:cs typeface="Arial"/>
            </a:endParaRPr>
          </a:p>
          <a:p>
            <a:pPr marL="1905" algn="ctr">
              <a:lnSpc>
                <a:spcPct val="100000"/>
              </a:lnSpc>
            </a:pPr>
            <a:endParaRPr lang="it-IT" sz="2400" b="1" spc="-15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algn="just" fontAlgn="base">
              <a:tabLst>
                <a:tab pos="7985125" algn="l"/>
              </a:tabLst>
            </a:pPr>
            <a:endParaRPr lang="it-IT" sz="2400" b="1" spc="-15" dirty="0" smtClean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1" name="object 8"/>
          <p:cNvSpPr txBox="1"/>
          <p:nvPr/>
        </p:nvSpPr>
        <p:spPr>
          <a:xfrm>
            <a:off x="2741929" y="6371590"/>
            <a:ext cx="3660140" cy="406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algn="ctr">
              <a:lnSpc>
                <a:spcPct val="100000"/>
              </a:lnSpc>
            </a:pPr>
            <a:r>
              <a:rPr sz="800" spc="-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ro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l</a:t>
            </a:r>
            <a:r>
              <a:rPr sz="800" spc="10" dirty="0" smtClean="0">
                <a:latin typeface="Arial"/>
                <a:cs typeface="Arial"/>
              </a:rPr>
              <a:t>l</a:t>
            </a:r>
            <a:r>
              <a:rPr sz="800" spc="-10" dirty="0" smtClean="0">
                <a:latin typeface="Arial"/>
                <a:cs typeface="Arial"/>
              </a:rPr>
              <a:t>’</a:t>
            </a:r>
            <a:r>
              <a:rPr sz="800" spc="0" dirty="0" smtClean="0">
                <a:latin typeface="Arial"/>
                <a:cs typeface="Arial"/>
              </a:rPr>
              <a:t>Int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no</a:t>
            </a:r>
            <a:endParaRPr sz="800">
              <a:latin typeface="Arial"/>
              <a:cs typeface="Arial"/>
            </a:endParaRPr>
          </a:p>
          <a:p>
            <a:pPr marR="3810" algn="ctr">
              <a:lnSpc>
                <a:spcPct val="100000"/>
              </a:lnSpc>
            </a:pPr>
            <a:r>
              <a:rPr sz="800" dirty="0" smtClean="0">
                <a:latin typeface="Arial"/>
                <a:cs typeface="Arial"/>
              </a:rPr>
              <a:t>Di</a:t>
            </a:r>
            <a:r>
              <a:rPr sz="800" spc="-5" dirty="0" smtClean="0">
                <a:latin typeface="Arial"/>
                <a:cs typeface="Arial"/>
              </a:rPr>
              <a:t>p</a:t>
            </a:r>
            <a:r>
              <a:rPr sz="800" spc="0" dirty="0" smtClean="0">
                <a:latin typeface="Arial"/>
                <a:cs typeface="Arial"/>
              </a:rPr>
              <a:t>a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ti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to 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g</a:t>
            </a:r>
            <a:r>
              <a:rPr sz="800" spc="0" dirty="0" smtClean="0">
                <a:latin typeface="Arial"/>
                <a:cs typeface="Arial"/>
              </a:rPr>
              <a:t>ili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Fu</a:t>
            </a:r>
            <a:r>
              <a:rPr sz="800" spc="0" dirty="0" smtClean="0">
                <a:latin typeface="Arial"/>
                <a:cs typeface="Arial"/>
              </a:rPr>
              <a:t>oco</a:t>
            </a:r>
            <a:r>
              <a:rPr sz="800" spc="-5" dirty="0" smtClean="0">
                <a:latin typeface="Arial"/>
                <a:cs typeface="Arial"/>
              </a:rPr>
              <a:t>,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So</a:t>
            </a:r>
            <a:r>
              <a:rPr sz="800" spc="5" dirty="0" smtClean="0">
                <a:latin typeface="Arial"/>
                <a:cs typeface="Arial"/>
              </a:rPr>
              <a:t>cc</a:t>
            </a:r>
            <a:r>
              <a:rPr sz="800" spc="-5" dirty="0" smtClean="0">
                <a:latin typeface="Arial"/>
                <a:cs typeface="Arial"/>
              </a:rPr>
              <a:t>o</a:t>
            </a:r>
            <a:r>
              <a:rPr sz="800" spc="0" dirty="0" smtClean="0">
                <a:latin typeface="Arial"/>
                <a:cs typeface="Arial"/>
              </a:rPr>
              <a:t>r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o </a:t>
            </a:r>
            <a:r>
              <a:rPr sz="800" spc="-5" dirty="0" smtClean="0">
                <a:latin typeface="Arial"/>
                <a:cs typeface="Arial"/>
              </a:rPr>
              <a:t>Pu</a:t>
            </a:r>
            <a:r>
              <a:rPr sz="800" spc="0" dirty="0" smtClean="0">
                <a:latin typeface="Arial"/>
                <a:cs typeface="Arial"/>
              </a:rPr>
              <a:t>b</a:t>
            </a:r>
            <a:r>
              <a:rPr sz="800" spc="-5" dirty="0" smtClean="0">
                <a:latin typeface="Arial"/>
                <a:cs typeface="Arial"/>
              </a:rPr>
              <a:t>b</a:t>
            </a:r>
            <a:r>
              <a:rPr sz="800" spc="0" dirty="0" smtClean="0">
                <a:latin typeface="Arial"/>
                <a:cs typeface="Arial"/>
              </a:rPr>
              <a:t>li</a:t>
            </a:r>
            <a:r>
              <a:rPr sz="800" spc="5" dirty="0" smtClean="0">
                <a:latin typeface="Arial"/>
                <a:cs typeface="Arial"/>
              </a:rPr>
              <a:t>c</a:t>
            </a:r>
            <a:r>
              <a:rPr sz="800" spc="0" dirty="0" smtClean="0">
                <a:latin typeface="Arial"/>
                <a:cs typeface="Arial"/>
              </a:rPr>
              <a:t>o e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ella Dif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a Ci</a:t>
            </a:r>
            <a:r>
              <a:rPr sz="800" spc="-1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ile</a:t>
            </a:r>
            <a:endParaRPr sz="800">
              <a:latin typeface="Arial"/>
              <a:cs typeface="Arial"/>
            </a:endParaRPr>
          </a:p>
          <a:p>
            <a:pPr algn="ctr">
              <a:lnSpc>
                <a:spcPts val="1190"/>
              </a:lnSpc>
            </a:pPr>
            <a:r>
              <a:rPr lang="it-IT" sz="1000" b="1" spc="-5" dirty="0" smtClean="0">
                <a:solidFill>
                  <a:srgbClr val="FF0000"/>
                </a:solidFill>
                <a:latin typeface="Arial"/>
                <a:cs typeface="Arial"/>
              </a:rPr>
              <a:t>Comando Provinciale  Vigili del Fuoco di Caserta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187696" y="624230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27164" y="6409944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86144" y="657758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18540" y="428604"/>
            <a:ext cx="8025426" cy="507209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 fontAlgn="base"/>
            <a:r>
              <a:rPr lang="it-IT" sz="3200" b="1" spc="-5" dirty="0" smtClean="0">
                <a:solidFill>
                  <a:srgbClr val="FF0000"/>
                </a:solidFill>
                <a:latin typeface="Arial"/>
                <a:cs typeface="Arial"/>
              </a:rPr>
              <a:t>VIA </a:t>
            </a:r>
            <a:r>
              <a:rPr lang="it-IT" sz="3200" b="1" spc="-5" dirty="0" err="1" smtClean="0">
                <a:solidFill>
                  <a:srgbClr val="FF0000"/>
                </a:solidFill>
                <a:latin typeface="Arial"/>
                <a:cs typeface="Arial"/>
              </a:rPr>
              <a:t>D'ESODO</a:t>
            </a:r>
            <a:r>
              <a:rPr lang="it-IT" sz="3200" b="1" spc="-5" dirty="0" smtClean="0">
                <a:solidFill>
                  <a:srgbClr val="FF0000"/>
                </a:solidFill>
                <a:latin typeface="Arial"/>
                <a:cs typeface="Arial"/>
              </a:rPr>
              <a:t> A PROVA </a:t>
            </a:r>
            <a:r>
              <a:rPr lang="it-IT" sz="3200" b="1" spc="-5" dirty="0" err="1" smtClean="0">
                <a:solidFill>
                  <a:srgbClr val="FF0000"/>
                </a:solidFill>
                <a:latin typeface="Arial"/>
                <a:cs typeface="Arial"/>
              </a:rPr>
              <a:t>DI</a:t>
            </a:r>
            <a:r>
              <a:rPr lang="it-IT" sz="3200" b="1" spc="-5" dirty="0" smtClean="0">
                <a:solidFill>
                  <a:srgbClr val="FF0000"/>
                </a:solidFill>
                <a:latin typeface="Arial"/>
                <a:cs typeface="Arial"/>
              </a:rPr>
              <a:t> FUMO</a:t>
            </a:r>
          </a:p>
          <a:p>
            <a:pPr algn="just" fontAlgn="base"/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Le scale </a:t>
            </a:r>
            <a:r>
              <a:rPr lang="it-IT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d'esodo a prova di fumo</a:t>
            </a:r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 ed i percorsi a prova di fumo devono essere inseriti in vani a prova di fumo ad essi esclusivamente dedicati.</a:t>
            </a:r>
          </a:p>
          <a:p>
            <a:pPr algn="just" fontAlgn="base"/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 </a:t>
            </a:r>
            <a:b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</a:br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In tali vani è generalmente ammessa </a:t>
            </a:r>
            <a:r>
              <a:rPr lang="it-IT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la presenza di impianti tecnologici</a:t>
            </a:r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 e di servizio ausiliari al funzionamento dell'attività, nel rispetto dei vincoli imposti nei capitoli S.10 e V.1.</a:t>
            </a:r>
          </a:p>
          <a:p>
            <a:pPr algn="just" fontAlgn="base"/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Ad esempio: ascensori, montacarichi, </a:t>
            </a:r>
            <a:r>
              <a:rPr lang="it-IT" sz="2400" dirty="0" err="1" smtClean="0">
                <a:solidFill>
                  <a:srgbClr val="372ED1"/>
                </a:solidFill>
                <a:latin typeface="Comic Sans MS"/>
                <a:cs typeface="Comic Sans MS"/>
              </a:rPr>
              <a:t>montalettighe</a:t>
            </a:r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, scale mobili, marciapiedi mobili, impianti elettrici civili, impianti antincendio, ...</a:t>
            </a:r>
          </a:p>
          <a:p>
            <a:pPr algn="just" fontAlgn="base"/>
            <a:endParaRPr lang="it-IT" sz="24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algn="just" fontAlgn="base"/>
            <a:endParaRPr lang="it-IT" sz="24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marL="806450" lvl="1" indent="-349250" algn="just" fontAlgn="base">
              <a:tabLst>
                <a:tab pos="806450" algn="l"/>
              </a:tabLst>
            </a:pPr>
            <a:endParaRPr lang="it-IT" sz="24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fontAlgn="base"/>
            <a:endParaRPr lang="it-IT" sz="3200" dirty="0" smtClean="0"/>
          </a:p>
          <a:p>
            <a:pPr marR="1270" algn="ctr"/>
            <a:endParaRPr lang="it-IT" sz="32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marR="1270" algn="just"/>
            <a:endParaRPr lang="it-IT" sz="28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marR="1270" algn="ctr">
              <a:lnSpc>
                <a:spcPct val="100000"/>
              </a:lnSpc>
            </a:pPr>
            <a:endParaRPr lang="it-IT" sz="3200" dirty="0" smtClean="0">
              <a:latin typeface="Arial"/>
              <a:cs typeface="Arial"/>
            </a:endParaRPr>
          </a:p>
          <a:p>
            <a:pPr marL="1905" algn="ctr">
              <a:lnSpc>
                <a:spcPct val="100000"/>
              </a:lnSpc>
            </a:pPr>
            <a:endParaRPr lang="it-IT" sz="2400" b="1" spc="-15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algn="just" fontAlgn="base">
              <a:tabLst>
                <a:tab pos="7985125" algn="l"/>
              </a:tabLst>
            </a:pPr>
            <a:endParaRPr lang="it-IT" sz="2400" b="1" spc="-15" dirty="0" smtClean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1" name="object 8"/>
          <p:cNvSpPr txBox="1"/>
          <p:nvPr/>
        </p:nvSpPr>
        <p:spPr>
          <a:xfrm>
            <a:off x="2741929" y="6371590"/>
            <a:ext cx="3660140" cy="406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algn="ctr">
              <a:lnSpc>
                <a:spcPct val="100000"/>
              </a:lnSpc>
            </a:pPr>
            <a:r>
              <a:rPr sz="800" spc="-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ro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l</a:t>
            </a:r>
            <a:r>
              <a:rPr sz="800" spc="10" dirty="0" smtClean="0">
                <a:latin typeface="Arial"/>
                <a:cs typeface="Arial"/>
              </a:rPr>
              <a:t>l</a:t>
            </a:r>
            <a:r>
              <a:rPr sz="800" spc="-10" dirty="0" smtClean="0">
                <a:latin typeface="Arial"/>
                <a:cs typeface="Arial"/>
              </a:rPr>
              <a:t>’</a:t>
            </a:r>
            <a:r>
              <a:rPr sz="800" spc="0" dirty="0" smtClean="0">
                <a:latin typeface="Arial"/>
                <a:cs typeface="Arial"/>
              </a:rPr>
              <a:t>Int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no</a:t>
            </a:r>
            <a:endParaRPr sz="800">
              <a:latin typeface="Arial"/>
              <a:cs typeface="Arial"/>
            </a:endParaRPr>
          </a:p>
          <a:p>
            <a:pPr marR="3810" algn="ctr">
              <a:lnSpc>
                <a:spcPct val="100000"/>
              </a:lnSpc>
            </a:pPr>
            <a:r>
              <a:rPr sz="800" dirty="0" smtClean="0">
                <a:latin typeface="Arial"/>
                <a:cs typeface="Arial"/>
              </a:rPr>
              <a:t>Di</a:t>
            </a:r>
            <a:r>
              <a:rPr sz="800" spc="-5" dirty="0" smtClean="0">
                <a:latin typeface="Arial"/>
                <a:cs typeface="Arial"/>
              </a:rPr>
              <a:t>p</a:t>
            </a:r>
            <a:r>
              <a:rPr sz="800" spc="0" dirty="0" smtClean="0">
                <a:latin typeface="Arial"/>
                <a:cs typeface="Arial"/>
              </a:rPr>
              <a:t>a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ti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to 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g</a:t>
            </a:r>
            <a:r>
              <a:rPr sz="800" spc="0" dirty="0" smtClean="0">
                <a:latin typeface="Arial"/>
                <a:cs typeface="Arial"/>
              </a:rPr>
              <a:t>ili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Fu</a:t>
            </a:r>
            <a:r>
              <a:rPr sz="800" spc="0" dirty="0" smtClean="0">
                <a:latin typeface="Arial"/>
                <a:cs typeface="Arial"/>
              </a:rPr>
              <a:t>oco</a:t>
            </a:r>
            <a:r>
              <a:rPr sz="800" spc="-5" dirty="0" smtClean="0">
                <a:latin typeface="Arial"/>
                <a:cs typeface="Arial"/>
              </a:rPr>
              <a:t>,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So</a:t>
            </a:r>
            <a:r>
              <a:rPr sz="800" spc="5" dirty="0" smtClean="0">
                <a:latin typeface="Arial"/>
                <a:cs typeface="Arial"/>
              </a:rPr>
              <a:t>cc</a:t>
            </a:r>
            <a:r>
              <a:rPr sz="800" spc="-5" dirty="0" smtClean="0">
                <a:latin typeface="Arial"/>
                <a:cs typeface="Arial"/>
              </a:rPr>
              <a:t>o</a:t>
            </a:r>
            <a:r>
              <a:rPr sz="800" spc="0" dirty="0" smtClean="0">
                <a:latin typeface="Arial"/>
                <a:cs typeface="Arial"/>
              </a:rPr>
              <a:t>r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o </a:t>
            </a:r>
            <a:r>
              <a:rPr sz="800" spc="-5" dirty="0" smtClean="0">
                <a:latin typeface="Arial"/>
                <a:cs typeface="Arial"/>
              </a:rPr>
              <a:t>Pu</a:t>
            </a:r>
            <a:r>
              <a:rPr sz="800" spc="0" dirty="0" smtClean="0">
                <a:latin typeface="Arial"/>
                <a:cs typeface="Arial"/>
              </a:rPr>
              <a:t>b</a:t>
            </a:r>
            <a:r>
              <a:rPr sz="800" spc="-5" dirty="0" smtClean="0">
                <a:latin typeface="Arial"/>
                <a:cs typeface="Arial"/>
              </a:rPr>
              <a:t>b</a:t>
            </a:r>
            <a:r>
              <a:rPr sz="800" spc="0" dirty="0" smtClean="0">
                <a:latin typeface="Arial"/>
                <a:cs typeface="Arial"/>
              </a:rPr>
              <a:t>li</a:t>
            </a:r>
            <a:r>
              <a:rPr sz="800" spc="5" dirty="0" smtClean="0">
                <a:latin typeface="Arial"/>
                <a:cs typeface="Arial"/>
              </a:rPr>
              <a:t>c</a:t>
            </a:r>
            <a:r>
              <a:rPr sz="800" spc="0" dirty="0" smtClean="0">
                <a:latin typeface="Arial"/>
                <a:cs typeface="Arial"/>
              </a:rPr>
              <a:t>o e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ella Dif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a Ci</a:t>
            </a:r>
            <a:r>
              <a:rPr sz="800" spc="-1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ile</a:t>
            </a:r>
            <a:endParaRPr sz="800">
              <a:latin typeface="Arial"/>
              <a:cs typeface="Arial"/>
            </a:endParaRPr>
          </a:p>
          <a:p>
            <a:pPr algn="ctr">
              <a:lnSpc>
                <a:spcPts val="1190"/>
              </a:lnSpc>
            </a:pPr>
            <a:r>
              <a:rPr lang="it-IT" sz="1000" b="1" spc="-5" dirty="0" smtClean="0">
                <a:solidFill>
                  <a:srgbClr val="FF0000"/>
                </a:solidFill>
                <a:latin typeface="Arial"/>
                <a:cs typeface="Arial"/>
              </a:rPr>
              <a:t>Comando Provinciale  Vigili del Fuoco di Caserta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187696" y="624230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27164" y="6409944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86144" y="657758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18540" y="428604"/>
            <a:ext cx="8025426" cy="507209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 fontAlgn="base"/>
            <a:r>
              <a:rPr lang="it-IT" sz="3200" b="1" spc="-5" dirty="0" smtClean="0">
                <a:solidFill>
                  <a:srgbClr val="FF0000"/>
                </a:solidFill>
                <a:latin typeface="Arial"/>
                <a:cs typeface="Arial"/>
              </a:rPr>
              <a:t>VIA </a:t>
            </a:r>
            <a:r>
              <a:rPr lang="it-IT" sz="3200" b="1" spc="-5" dirty="0" err="1" smtClean="0">
                <a:solidFill>
                  <a:srgbClr val="FF0000"/>
                </a:solidFill>
                <a:latin typeface="Arial"/>
                <a:cs typeface="Arial"/>
              </a:rPr>
              <a:t>D'ESODO</a:t>
            </a:r>
            <a:r>
              <a:rPr lang="it-IT" sz="3200" b="1" spc="-5" dirty="0" smtClean="0">
                <a:solidFill>
                  <a:srgbClr val="FF0000"/>
                </a:solidFill>
                <a:latin typeface="Arial"/>
                <a:cs typeface="Arial"/>
              </a:rPr>
              <a:t> ESTERNA</a:t>
            </a:r>
          </a:p>
          <a:p>
            <a:pPr algn="just" fontAlgn="base"/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Le scale d'esodo esterne ed i percorsi esterni devono essere completamente </a:t>
            </a:r>
            <a:r>
              <a:rPr lang="it-IT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esterni all'attività</a:t>
            </a:r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. Inoltre, </a:t>
            </a:r>
            <a:r>
              <a:rPr lang="it-IT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durante l'esodo degli occupanti, non devono essere soggetti ad irraggiamento</a:t>
            </a:r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 dovuto all'incendio superiore a </a:t>
            </a:r>
            <a:r>
              <a:rPr lang="it-IT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2,5 kW/m</a:t>
            </a:r>
            <a:r>
              <a:rPr lang="it-IT" sz="2400" baseline="30000" dirty="0" smtClean="0">
                <a:solidFill>
                  <a:srgbClr val="FF0000"/>
                </a:solidFill>
                <a:latin typeface="Comic Sans MS"/>
                <a:cs typeface="Comic Sans MS"/>
              </a:rPr>
              <a:t>2</a:t>
            </a:r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 (capitolo S.3) e non devono essere investiti dagli effluenti dell'incendio.</a:t>
            </a:r>
          </a:p>
          <a:p>
            <a:pPr algn="just" fontAlgn="base"/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 </a:t>
            </a:r>
            <a:b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</a:br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In prossimità è generalmente ammessa la presenza di impianti tecnologici e di servizio ausiliari al funzionamento dell'attività, nel rispetto dei vincoli imposti nei capitoli S.10 e V.1</a:t>
            </a:r>
          </a:p>
          <a:p>
            <a:pPr algn="just" fontAlgn="base"/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Ad esempio: ascensori, montacarichi, </a:t>
            </a:r>
            <a:r>
              <a:rPr lang="it-IT" sz="2400" dirty="0" err="1" smtClean="0">
                <a:solidFill>
                  <a:srgbClr val="372ED1"/>
                </a:solidFill>
                <a:latin typeface="Comic Sans MS"/>
                <a:cs typeface="Comic Sans MS"/>
              </a:rPr>
              <a:t>montalettighe</a:t>
            </a:r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, scale mobili, marciapiedi mobili, impianti elettrici civili, impianti antincendio, ...</a:t>
            </a:r>
          </a:p>
          <a:p>
            <a:pPr fontAlgn="base"/>
            <a:endParaRPr lang="it-IT" sz="3200" dirty="0" smtClean="0"/>
          </a:p>
          <a:p>
            <a:pPr marR="1270" algn="ctr"/>
            <a:endParaRPr lang="it-IT" sz="32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marR="1270" algn="just"/>
            <a:endParaRPr lang="it-IT" sz="28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marR="1270" algn="ctr">
              <a:lnSpc>
                <a:spcPct val="100000"/>
              </a:lnSpc>
            </a:pPr>
            <a:endParaRPr lang="it-IT" sz="3200" dirty="0" smtClean="0">
              <a:latin typeface="Arial"/>
              <a:cs typeface="Arial"/>
            </a:endParaRPr>
          </a:p>
          <a:p>
            <a:pPr marL="1905" algn="ctr">
              <a:lnSpc>
                <a:spcPct val="100000"/>
              </a:lnSpc>
            </a:pPr>
            <a:endParaRPr lang="it-IT" sz="2400" b="1" spc="-15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algn="just" fontAlgn="base">
              <a:tabLst>
                <a:tab pos="7985125" algn="l"/>
              </a:tabLst>
            </a:pPr>
            <a:endParaRPr lang="it-IT" sz="2400" b="1" spc="-15" dirty="0" smtClean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1" name="object 8"/>
          <p:cNvSpPr txBox="1"/>
          <p:nvPr/>
        </p:nvSpPr>
        <p:spPr>
          <a:xfrm>
            <a:off x="2741929" y="6371590"/>
            <a:ext cx="3660140" cy="406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algn="ctr">
              <a:lnSpc>
                <a:spcPct val="100000"/>
              </a:lnSpc>
            </a:pPr>
            <a:r>
              <a:rPr sz="800" spc="-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ro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l</a:t>
            </a:r>
            <a:r>
              <a:rPr sz="800" spc="10" dirty="0" smtClean="0">
                <a:latin typeface="Arial"/>
                <a:cs typeface="Arial"/>
              </a:rPr>
              <a:t>l</a:t>
            </a:r>
            <a:r>
              <a:rPr sz="800" spc="-10" dirty="0" smtClean="0">
                <a:latin typeface="Arial"/>
                <a:cs typeface="Arial"/>
              </a:rPr>
              <a:t>’</a:t>
            </a:r>
            <a:r>
              <a:rPr sz="800" spc="0" dirty="0" smtClean="0">
                <a:latin typeface="Arial"/>
                <a:cs typeface="Arial"/>
              </a:rPr>
              <a:t>Int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no</a:t>
            </a:r>
            <a:endParaRPr sz="800">
              <a:latin typeface="Arial"/>
              <a:cs typeface="Arial"/>
            </a:endParaRPr>
          </a:p>
          <a:p>
            <a:pPr marR="3810" algn="ctr">
              <a:lnSpc>
                <a:spcPct val="100000"/>
              </a:lnSpc>
            </a:pPr>
            <a:r>
              <a:rPr sz="800" dirty="0" smtClean="0">
                <a:latin typeface="Arial"/>
                <a:cs typeface="Arial"/>
              </a:rPr>
              <a:t>Di</a:t>
            </a:r>
            <a:r>
              <a:rPr sz="800" spc="-5" dirty="0" smtClean="0">
                <a:latin typeface="Arial"/>
                <a:cs typeface="Arial"/>
              </a:rPr>
              <a:t>p</a:t>
            </a:r>
            <a:r>
              <a:rPr sz="800" spc="0" dirty="0" smtClean="0">
                <a:latin typeface="Arial"/>
                <a:cs typeface="Arial"/>
              </a:rPr>
              <a:t>a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ti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to 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g</a:t>
            </a:r>
            <a:r>
              <a:rPr sz="800" spc="0" dirty="0" smtClean="0">
                <a:latin typeface="Arial"/>
                <a:cs typeface="Arial"/>
              </a:rPr>
              <a:t>ili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Fu</a:t>
            </a:r>
            <a:r>
              <a:rPr sz="800" spc="0" dirty="0" smtClean="0">
                <a:latin typeface="Arial"/>
                <a:cs typeface="Arial"/>
              </a:rPr>
              <a:t>oco</a:t>
            </a:r>
            <a:r>
              <a:rPr sz="800" spc="-5" dirty="0" smtClean="0">
                <a:latin typeface="Arial"/>
                <a:cs typeface="Arial"/>
              </a:rPr>
              <a:t>,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So</a:t>
            </a:r>
            <a:r>
              <a:rPr sz="800" spc="5" dirty="0" smtClean="0">
                <a:latin typeface="Arial"/>
                <a:cs typeface="Arial"/>
              </a:rPr>
              <a:t>cc</a:t>
            </a:r>
            <a:r>
              <a:rPr sz="800" spc="-5" dirty="0" smtClean="0">
                <a:latin typeface="Arial"/>
                <a:cs typeface="Arial"/>
              </a:rPr>
              <a:t>o</a:t>
            </a:r>
            <a:r>
              <a:rPr sz="800" spc="0" dirty="0" smtClean="0">
                <a:latin typeface="Arial"/>
                <a:cs typeface="Arial"/>
              </a:rPr>
              <a:t>r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o </a:t>
            </a:r>
            <a:r>
              <a:rPr sz="800" spc="-5" dirty="0" smtClean="0">
                <a:latin typeface="Arial"/>
                <a:cs typeface="Arial"/>
              </a:rPr>
              <a:t>Pu</a:t>
            </a:r>
            <a:r>
              <a:rPr sz="800" spc="0" dirty="0" smtClean="0">
                <a:latin typeface="Arial"/>
                <a:cs typeface="Arial"/>
              </a:rPr>
              <a:t>b</a:t>
            </a:r>
            <a:r>
              <a:rPr sz="800" spc="-5" dirty="0" smtClean="0">
                <a:latin typeface="Arial"/>
                <a:cs typeface="Arial"/>
              </a:rPr>
              <a:t>b</a:t>
            </a:r>
            <a:r>
              <a:rPr sz="800" spc="0" dirty="0" smtClean="0">
                <a:latin typeface="Arial"/>
                <a:cs typeface="Arial"/>
              </a:rPr>
              <a:t>li</a:t>
            </a:r>
            <a:r>
              <a:rPr sz="800" spc="5" dirty="0" smtClean="0">
                <a:latin typeface="Arial"/>
                <a:cs typeface="Arial"/>
              </a:rPr>
              <a:t>c</a:t>
            </a:r>
            <a:r>
              <a:rPr sz="800" spc="0" dirty="0" smtClean="0">
                <a:latin typeface="Arial"/>
                <a:cs typeface="Arial"/>
              </a:rPr>
              <a:t>o e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ella Dif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a Ci</a:t>
            </a:r>
            <a:r>
              <a:rPr sz="800" spc="-1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ile</a:t>
            </a:r>
            <a:endParaRPr sz="800">
              <a:latin typeface="Arial"/>
              <a:cs typeface="Arial"/>
            </a:endParaRPr>
          </a:p>
          <a:p>
            <a:pPr algn="ctr">
              <a:lnSpc>
                <a:spcPts val="1190"/>
              </a:lnSpc>
            </a:pPr>
            <a:r>
              <a:rPr lang="it-IT" sz="1000" b="1" spc="-5" dirty="0" smtClean="0">
                <a:solidFill>
                  <a:srgbClr val="FF0000"/>
                </a:solidFill>
                <a:latin typeface="Arial"/>
                <a:cs typeface="Arial"/>
              </a:rPr>
              <a:t>Comando Provinciale  Vigili del Fuoco di Caserta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187696" y="624230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27164" y="6409944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86144" y="657758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18540" y="428604"/>
            <a:ext cx="8025426" cy="507209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 fontAlgn="base"/>
            <a:r>
              <a:rPr lang="it-IT" sz="3200" b="1" spc="-5" dirty="0" smtClean="0">
                <a:solidFill>
                  <a:srgbClr val="FF0000"/>
                </a:solidFill>
                <a:latin typeface="Arial"/>
                <a:cs typeface="Arial"/>
              </a:rPr>
              <a:t>VIA </a:t>
            </a:r>
            <a:r>
              <a:rPr lang="it-IT" sz="3200" b="1" spc="-5" dirty="0" err="1" smtClean="0">
                <a:solidFill>
                  <a:srgbClr val="FF0000"/>
                </a:solidFill>
                <a:latin typeface="Arial"/>
                <a:cs typeface="Arial"/>
              </a:rPr>
              <a:t>D'ESODO</a:t>
            </a:r>
            <a:r>
              <a:rPr lang="it-IT" sz="3200" b="1" spc="-5" dirty="0" smtClean="0">
                <a:solidFill>
                  <a:srgbClr val="FF0000"/>
                </a:solidFill>
                <a:latin typeface="Arial"/>
                <a:cs typeface="Arial"/>
              </a:rPr>
              <a:t> ESTERNA</a:t>
            </a:r>
          </a:p>
          <a:p>
            <a:pPr algn="just" fontAlgn="base"/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Si ritengono soddisfatte le condizioni del comma 1 applicando almeno uno dei seguenti criteri:</a:t>
            </a:r>
          </a:p>
          <a:p>
            <a:pPr marL="898525" lvl="1" indent="-441325" algn="just" fontAlgn="base">
              <a:buFont typeface="Wingdings" pitchFamily="2" charset="2"/>
              <a:buChar char="ü"/>
            </a:pPr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la parete esterna dell'edificio su cui sono collocate le vie di esodo esterne, compresi gli eventuali infissi, deve possedere caratteristiche di resistenza al fuoco non inferiori </a:t>
            </a:r>
            <a:r>
              <a:rPr lang="it-IT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a EI 30 per una larghezza pari alla proiezione della via d'esodo incrementata di 1,8 m per ogni lato;</a:t>
            </a:r>
          </a:p>
          <a:p>
            <a:pPr marL="898525" lvl="1" indent="-441325" algn="just" fontAlgn="base"/>
            <a:endParaRPr lang="it-IT" sz="2400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marL="898525" lvl="1" indent="-441325" algn="just" fontAlgn="base">
              <a:buFont typeface="Wingdings" pitchFamily="2" charset="2"/>
              <a:buChar char="ü"/>
            </a:pPr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devono essere distaccate di </a:t>
            </a:r>
            <a:r>
              <a:rPr lang="it-IT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2,5 m dalle pareti dell'opera da costruzione</a:t>
            </a:r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 e collegate alle porte di piano tramite passerelle o rivestimenti incombustibili.</a:t>
            </a:r>
          </a:p>
          <a:p>
            <a:pPr algn="just" fontAlgn="base"/>
            <a:endParaRPr lang="it-IT" sz="24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algn="just" fontAlgn="base"/>
            <a:endParaRPr lang="it-IT" sz="24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marL="806450" lvl="1" indent="-349250" algn="just" fontAlgn="base">
              <a:tabLst>
                <a:tab pos="806450" algn="l"/>
              </a:tabLst>
            </a:pPr>
            <a:endParaRPr lang="it-IT" sz="24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fontAlgn="base"/>
            <a:endParaRPr lang="it-IT" sz="3200" dirty="0" smtClean="0"/>
          </a:p>
          <a:p>
            <a:pPr marR="1270" algn="ctr"/>
            <a:endParaRPr lang="it-IT" sz="32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marR="1270" algn="just"/>
            <a:endParaRPr lang="it-IT" sz="28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marR="1270" algn="ctr">
              <a:lnSpc>
                <a:spcPct val="100000"/>
              </a:lnSpc>
            </a:pPr>
            <a:endParaRPr lang="it-IT" sz="3200" dirty="0" smtClean="0">
              <a:latin typeface="Arial"/>
              <a:cs typeface="Arial"/>
            </a:endParaRPr>
          </a:p>
          <a:p>
            <a:pPr marL="1905" algn="ctr">
              <a:lnSpc>
                <a:spcPct val="100000"/>
              </a:lnSpc>
            </a:pPr>
            <a:endParaRPr lang="it-IT" sz="2400" b="1" spc="-15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algn="just" fontAlgn="base">
              <a:tabLst>
                <a:tab pos="7985125" algn="l"/>
              </a:tabLst>
            </a:pPr>
            <a:endParaRPr lang="it-IT" sz="2400" b="1" spc="-15" dirty="0" smtClean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1" name="object 8"/>
          <p:cNvSpPr txBox="1"/>
          <p:nvPr/>
        </p:nvSpPr>
        <p:spPr>
          <a:xfrm>
            <a:off x="2741929" y="6371590"/>
            <a:ext cx="3660140" cy="406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algn="ctr">
              <a:lnSpc>
                <a:spcPct val="100000"/>
              </a:lnSpc>
            </a:pPr>
            <a:r>
              <a:rPr sz="800" spc="-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ro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l</a:t>
            </a:r>
            <a:r>
              <a:rPr sz="800" spc="10" dirty="0" smtClean="0">
                <a:latin typeface="Arial"/>
                <a:cs typeface="Arial"/>
              </a:rPr>
              <a:t>l</a:t>
            </a:r>
            <a:r>
              <a:rPr sz="800" spc="-10" dirty="0" smtClean="0">
                <a:latin typeface="Arial"/>
                <a:cs typeface="Arial"/>
              </a:rPr>
              <a:t>’</a:t>
            </a:r>
            <a:r>
              <a:rPr sz="800" spc="0" dirty="0" smtClean="0">
                <a:latin typeface="Arial"/>
                <a:cs typeface="Arial"/>
              </a:rPr>
              <a:t>Int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no</a:t>
            </a:r>
            <a:endParaRPr sz="800">
              <a:latin typeface="Arial"/>
              <a:cs typeface="Arial"/>
            </a:endParaRPr>
          </a:p>
          <a:p>
            <a:pPr marR="3810" algn="ctr">
              <a:lnSpc>
                <a:spcPct val="100000"/>
              </a:lnSpc>
            </a:pPr>
            <a:r>
              <a:rPr sz="800" dirty="0" smtClean="0">
                <a:latin typeface="Arial"/>
                <a:cs typeface="Arial"/>
              </a:rPr>
              <a:t>Di</a:t>
            </a:r>
            <a:r>
              <a:rPr sz="800" spc="-5" dirty="0" smtClean="0">
                <a:latin typeface="Arial"/>
                <a:cs typeface="Arial"/>
              </a:rPr>
              <a:t>p</a:t>
            </a:r>
            <a:r>
              <a:rPr sz="800" spc="0" dirty="0" smtClean="0">
                <a:latin typeface="Arial"/>
                <a:cs typeface="Arial"/>
              </a:rPr>
              <a:t>a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ti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to 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g</a:t>
            </a:r>
            <a:r>
              <a:rPr sz="800" spc="0" dirty="0" smtClean="0">
                <a:latin typeface="Arial"/>
                <a:cs typeface="Arial"/>
              </a:rPr>
              <a:t>ili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Fu</a:t>
            </a:r>
            <a:r>
              <a:rPr sz="800" spc="0" dirty="0" smtClean="0">
                <a:latin typeface="Arial"/>
                <a:cs typeface="Arial"/>
              </a:rPr>
              <a:t>oco</a:t>
            </a:r>
            <a:r>
              <a:rPr sz="800" spc="-5" dirty="0" smtClean="0">
                <a:latin typeface="Arial"/>
                <a:cs typeface="Arial"/>
              </a:rPr>
              <a:t>,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So</a:t>
            </a:r>
            <a:r>
              <a:rPr sz="800" spc="5" dirty="0" smtClean="0">
                <a:latin typeface="Arial"/>
                <a:cs typeface="Arial"/>
              </a:rPr>
              <a:t>cc</a:t>
            </a:r>
            <a:r>
              <a:rPr sz="800" spc="-5" dirty="0" smtClean="0">
                <a:latin typeface="Arial"/>
                <a:cs typeface="Arial"/>
              </a:rPr>
              <a:t>o</a:t>
            </a:r>
            <a:r>
              <a:rPr sz="800" spc="0" dirty="0" smtClean="0">
                <a:latin typeface="Arial"/>
                <a:cs typeface="Arial"/>
              </a:rPr>
              <a:t>r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o </a:t>
            </a:r>
            <a:r>
              <a:rPr sz="800" spc="-5" dirty="0" smtClean="0">
                <a:latin typeface="Arial"/>
                <a:cs typeface="Arial"/>
              </a:rPr>
              <a:t>Pu</a:t>
            </a:r>
            <a:r>
              <a:rPr sz="800" spc="0" dirty="0" smtClean="0">
                <a:latin typeface="Arial"/>
                <a:cs typeface="Arial"/>
              </a:rPr>
              <a:t>b</a:t>
            </a:r>
            <a:r>
              <a:rPr sz="800" spc="-5" dirty="0" smtClean="0">
                <a:latin typeface="Arial"/>
                <a:cs typeface="Arial"/>
              </a:rPr>
              <a:t>b</a:t>
            </a:r>
            <a:r>
              <a:rPr sz="800" spc="0" dirty="0" smtClean="0">
                <a:latin typeface="Arial"/>
                <a:cs typeface="Arial"/>
              </a:rPr>
              <a:t>li</a:t>
            </a:r>
            <a:r>
              <a:rPr sz="800" spc="5" dirty="0" smtClean="0">
                <a:latin typeface="Arial"/>
                <a:cs typeface="Arial"/>
              </a:rPr>
              <a:t>c</a:t>
            </a:r>
            <a:r>
              <a:rPr sz="800" spc="0" dirty="0" smtClean="0">
                <a:latin typeface="Arial"/>
                <a:cs typeface="Arial"/>
              </a:rPr>
              <a:t>o e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ella Dif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a Ci</a:t>
            </a:r>
            <a:r>
              <a:rPr sz="800" spc="-1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ile</a:t>
            </a:r>
            <a:endParaRPr sz="800">
              <a:latin typeface="Arial"/>
              <a:cs typeface="Arial"/>
            </a:endParaRPr>
          </a:p>
          <a:p>
            <a:pPr algn="ctr">
              <a:lnSpc>
                <a:spcPts val="1190"/>
              </a:lnSpc>
            </a:pPr>
            <a:r>
              <a:rPr lang="it-IT" sz="1000" b="1" spc="-5" dirty="0" smtClean="0">
                <a:solidFill>
                  <a:srgbClr val="FF0000"/>
                </a:solidFill>
                <a:latin typeface="Arial"/>
                <a:cs typeface="Arial"/>
              </a:rPr>
              <a:t>Comando Provinciale  Vigili del Fuoco di Caserta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187696" y="624230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27164" y="6409944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86144" y="657758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18540" y="428604"/>
            <a:ext cx="8025426" cy="507209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 fontAlgn="base"/>
            <a:r>
              <a:rPr lang="it-IT" sz="3200" b="1" spc="-5" dirty="0" smtClean="0">
                <a:solidFill>
                  <a:srgbClr val="FF0000"/>
                </a:solidFill>
                <a:latin typeface="Arial"/>
                <a:cs typeface="Arial"/>
              </a:rPr>
              <a:t>SCALE </a:t>
            </a:r>
            <a:r>
              <a:rPr lang="it-IT" sz="3200" b="1" spc="-5" dirty="0" err="1" smtClean="0">
                <a:solidFill>
                  <a:srgbClr val="FF0000"/>
                </a:solidFill>
                <a:latin typeface="Arial"/>
                <a:cs typeface="Arial"/>
              </a:rPr>
              <a:t>D'ESODO</a:t>
            </a:r>
            <a:endParaRPr lang="it-IT" sz="3200" b="1" spc="-5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algn="just" fontAlgn="base"/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Nelle attività con massima quota dei </a:t>
            </a:r>
            <a:r>
              <a:rPr lang="it-IT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piani superiore a 54 m</a:t>
            </a:r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 almeno </a:t>
            </a:r>
            <a:r>
              <a:rPr lang="it-IT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una scala d'esodo deve addurre anche al piano di copertura dell'edificio, qualora praticabile.</a:t>
            </a:r>
          </a:p>
          <a:p>
            <a:pPr algn="just" fontAlgn="base"/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Quando un pavimento inclinato </a:t>
            </a:r>
            <a:r>
              <a:rPr lang="it-IT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immette in una scala d'esodo</a:t>
            </a:r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, </a:t>
            </a:r>
            <a:r>
              <a:rPr lang="it-IT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la pendenza deve interrompersi </a:t>
            </a:r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almeno ad una distanza dalla scala pari alla larghezza della stessa.</a:t>
            </a:r>
          </a:p>
          <a:p>
            <a:pPr algn="just" fontAlgn="base"/>
            <a:r>
              <a:rPr lang="it-IT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Le scale d'esodo devono essere dotate di corrimano laterale</a:t>
            </a:r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. Le scale d'esodo di larghezza maggiore di </a:t>
            </a:r>
            <a:r>
              <a:rPr lang="it-IT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2400</a:t>
            </a:r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 mm </a:t>
            </a:r>
            <a:r>
              <a:rPr lang="it-IT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dovrebbero</a:t>
            </a:r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 essere dotate di corrimano centrale.</a:t>
            </a:r>
          </a:p>
          <a:p>
            <a:pPr algn="just" fontAlgn="base"/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Le scale d'esodo devono consentire l'esodo senza inciampo degli occupanti. A tal fine:</a:t>
            </a:r>
          </a:p>
          <a:p>
            <a:pPr marL="715963" lvl="1" indent="-258763" algn="just" fontAlgn="base">
              <a:buFont typeface="Wingdings" pitchFamily="2" charset="2"/>
              <a:buChar char="ü"/>
            </a:pPr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i gradini devono avere alzata e pedata costanti;</a:t>
            </a:r>
          </a:p>
          <a:p>
            <a:pPr marL="715963" lvl="1" indent="-258763" algn="just" fontAlgn="base">
              <a:buFont typeface="Wingdings" pitchFamily="2" charset="2"/>
              <a:buChar char="ü"/>
            </a:pPr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devono essere interrotte da pianerottoli di sosta.</a:t>
            </a:r>
          </a:p>
          <a:p>
            <a:pPr marR="1270" algn="ctr"/>
            <a:endParaRPr lang="it-IT" sz="32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marR="1270" algn="just"/>
            <a:endParaRPr lang="it-IT" sz="28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marR="1270" algn="ctr">
              <a:lnSpc>
                <a:spcPct val="100000"/>
              </a:lnSpc>
            </a:pPr>
            <a:endParaRPr lang="it-IT" sz="3200" dirty="0" smtClean="0">
              <a:latin typeface="Arial"/>
              <a:cs typeface="Arial"/>
            </a:endParaRPr>
          </a:p>
          <a:p>
            <a:pPr marL="1905" algn="ctr">
              <a:lnSpc>
                <a:spcPct val="100000"/>
              </a:lnSpc>
            </a:pPr>
            <a:endParaRPr lang="it-IT" sz="2400" b="1" spc="-15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algn="just" fontAlgn="base">
              <a:tabLst>
                <a:tab pos="7985125" algn="l"/>
              </a:tabLst>
            </a:pPr>
            <a:endParaRPr lang="it-IT" sz="2400" b="1" spc="-15" dirty="0" smtClean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1" name="object 8"/>
          <p:cNvSpPr txBox="1"/>
          <p:nvPr/>
        </p:nvSpPr>
        <p:spPr>
          <a:xfrm>
            <a:off x="2741929" y="6371590"/>
            <a:ext cx="3660140" cy="406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algn="ctr">
              <a:lnSpc>
                <a:spcPct val="100000"/>
              </a:lnSpc>
            </a:pPr>
            <a:r>
              <a:rPr sz="800" spc="-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ro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l</a:t>
            </a:r>
            <a:r>
              <a:rPr sz="800" spc="10" dirty="0" smtClean="0">
                <a:latin typeface="Arial"/>
                <a:cs typeface="Arial"/>
              </a:rPr>
              <a:t>l</a:t>
            </a:r>
            <a:r>
              <a:rPr sz="800" spc="-10" dirty="0" smtClean="0">
                <a:latin typeface="Arial"/>
                <a:cs typeface="Arial"/>
              </a:rPr>
              <a:t>’</a:t>
            </a:r>
            <a:r>
              <a:rPr sz="800" spc="0" dirty="0" smtClean="0">
                <a:latin typeface="Arial"/>
                <a:cs typeface="Arial"/>
              </a:rPr>
              <a:t>Int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no</a:t>
            </a:r>
            <a:endParaRPr sz="800">
              <a:latin typeface="Arial"/>
              <a:cs typeface="Arial"/>
            </a:endParaRPr>
          </a:p>
          <a:p>
            <a:pPr marR="3810" algn="ctr">
              <a:lnSpc>
                <a:spcPct val="100000"/>
              </a:lnSpc>
            </a:pPr>
            <a:r>
              <a:rPr sz="800" dirty="0" smtClean="0">
                <a:latin typeface="Arial"/>
                <a:cs typeface="Arial"/>
              </a:rPr>
              <a:t>Di</a:t>
            </a:r>
            <a:r>
              <a:rPr sz="800" spc="-5" dirty="0" smtClean="0">
                <a:latin typeface="Arial"/>
                <a:cs typeface="Arial"/>
              </a:rPr>
              <a:t>p</a:t>
            </a:r>
            <a:r>
              <a:rPr sz="800" spc="0" dirty="0" smtClean="0">
                <a:latin typeface="Arial"/>
                <a:cs typeface="Arial"/>
              </a:rPr>
              <a:t>a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ti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to 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g</a:t>
            </a:r>
            <a:r>
              <a:rPr sz="800" spc="0" dirty="0" smtClean="0">
                <a:latin typeface="Arial"/>
                <a:cs typeface="Arial"/>
              </a:rPr>
              <a:t>ili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Fu</a:t>
            </a:r>
            <a:r>
              <a:rPr sz="800" spc="0" dirty="0" smtClean="0">
                <a:latin typeface="Arial"/>
                <a:cs typeface="Arial"/>
              </a:rPr>
              <a:t>oco</a:t>
            </a:r>
            <a:r>
              <a:rPr sz="800" spc="-5" dirty="0" smtClean="0">
                <a:latin typeface="Arial"/>
                <a:cs typeface="Arial"/>
              </a:rPr>
              <a:t>,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So</a:t>
            </a:r>
            <a:r>
              <a:rPr sz="800" spc="5" dirty="0" smtClean="0">
                <a:latin typeface="Arial"/>
                <a:cs typeface="Arial"/>
              </a:rPr>
              <a:t>cc</a:t>
            </a:r>
            <a:r>
              <a:rPr sz="800" spc="-5" dirty="0" smtClean="0">
                <a:latin typeface="Arial"/>
                <a:cs typeface="Arial"/>
              </a:rPr>
              <a:t>o</a:t>
            </a:r>
            <a:r>
              <a:rPr sz="800" spc="0" dirty="0" smtClean="0">
                <a:latin typeface="Arial"/>
                <a:cs typeface="Arial"/>
              </a:rPr>
              <a:t>r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o </a:t>
            </a:r>
            <a:r>
              <a:rPr sz="800" spc="-5" dirty="0" smtClean="0">
                <a:latin typeface="Arial"/>
                <a:cs typeface="Arial"/>
              </a:rPr>
              <a:t>Pu</a:t>
            </a:r>
            <a:r>
              <a:rPr sz="800" spc="0" dirty="0" smtClean="0">
                <a:latin typeface="Arial"/>
                <a:cs typeface="Arial"/>
              </a:rPr>
              <a:t>b</a:t>
            </a:r>
            <a:r>
              <a:rPr sz="800" spc="-5" dirty="0" smtClean="0">
                <a:latin typeface="Arial"/>
                <a:cs typeface="Arial"/>
              </a:rPr>
              <a:t>b</a:t>
            </a:r>
            <a:r>
              <a:rPr sz="800" spc="0" dirty="0" smtClean="0">
                <a:latin typeface="Arial"/>
                <a:cs typeface="Arial"/>
              </a:rPr>
              <a:t>li</a:t>
            </a:r>
            <a:r>
              <a:rPr sz="800" spc="5" dirty="0" smtClean="0">
                <a:latin typeface="Arial"/>
                <a:cs typeface="Arial"/>
              </a:rPr>
              <a:t>c</a:t>
            </a:r>
            <a:r>
              <a:rPr sz="800" spc="0" dirty="0" smtClean="0">
                <a:latin typeface="Arial"/>
                <a:cs typeface="Arial"/>
              </a:rPr>
              <a:t>o e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ella Dif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a Ci</a:t>
            </a:r>
            <a:r>
              <a:rPr sz="800" spc="-1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ile</a:t>
            </a:r>
            <a:endParaRPr sz="800">
              <a:latin typeface="Arial"/>
              <a:cs typeface="Arial"/>
            </a:endParaRPr>
          </a:p>
          <a:p>
            <a:pPr algn="ctr">
              <a:lnSpc>
                <a:spcPts val="1190"/>
              </a:lnSpc>
            </a:pPr>
            <a:r>
              <a:rPr lang="it-IT" sz="1000" b="1" spc="-5" dirty="0" smtClean="0">
                <a:solidFill>
                  <a:srgbClr val="FF0000"/>
                </a:solidFill>
                <a:latin typeface="Arial"/>
                <a:cs typeface="Arial"/>
              </a:rPr>
              <a:t>Comando Provinciale  Vigili del Fuoco di Caserta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187696" y="624230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27164" y="6409944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86144" y="657758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00034" y="285728"/>
            <a:ext cx="8215370" cy="521497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 fontAlgn="base"/>
            <a:r>
              <a:rPr lang="it-IT" sz="3200" b="1" spc="-5" dirty="0" smtClean="0">
                <a:solidFill>
                  <a:srgbClr val="FF0000"/>
                </a:solidFill>
                <a:latin typeface="Arial"/>
                <a:cs typeface="Arial"/>
              </a:rPr>
              <a:t>SCALE </a:t>
            </a:r>
            <a:r>
              <a:rPr lang="it-IT" sz="3200" b="1" spc="-5" dirty="0" err="1" smtClean="0">
                <a:solidFill>
                  <a:srgbClr val="FF0000"/>
                </a:solidFill>
                <a:latin typeface="Arial"/>
                <a:cs typeface="Arial"/>
              </a:rPr>
              <a:t>D'ESODO</a:t>
            </a:r>
            <a:endParaRPr lang="it-IT" sz="3200" b="1" spc="-5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algn="just" fontAlgn="base"/>
            <a:r>
              <a:rPr lang="it-IT" sz="2200" dirty="0" smtClean="0">
                <a:solidFill>
                  <a:srgbClr val="372ED1"/>
                </a:solidFill>
                <a:latin typeface="Comic Sans MS"/>
                <a:cs typeface="Comic Sans MS"/>
              </a:rPr>
              <a:t>Dovrebbero essere evitate scale d'esodo composte da un </a:t>
            </a:r>
            <a:r>
              <a:rPr lang="it-IT" sz="2200" dirty="0" smtClean="0">
                <a:solidFill>
                  <a:srgbClr val="FF0000"/>
                </a:solidFill>
                <a:latin typeface="Comic Sans MS"/>
                <a:cs typeface="Comic Sans MS"/>
              </a:rPr>
              <a:t>solo gradino </a:t>
            </a:r>
            <a:r>
              <a:rPr lang="it-IT" sz="2200" dirty="0" smtClean="0">
                <a:solidFill>
                  <a:srgbClr val="372ED1"/>
                </a:solidFill>
                <a:latin typeface="Comic Sans MS"/>
                <a:cs typeface="Comic Sans MS"/>
              </a:rPr>
              <a:t>in quanto fonte d'inciampo. Se il gradino singolo non è eliminabile, deve essere </a:t>
            </a:r>
            <a:r>
              <a:rPr lang="it-IT" sz="2200" dirty="0" smtClean="0">
                <a:solidFill>
                  <a:srgbClr val="FF0000"/>
                </a:solidFill>
                <a:latin typeface="Comic Sans MS"/>
                <a:cs typeface="Comic Sans MS"/>
              </a:rPr>
              <a:t>opportunamente segnalato.</a:t>
            </a:r>
          </a:p>
          <a:p>
            <a:pPr algn="just" fontAlgn="base"/>
            <a:r>
              <a:rPr lang="it-IT" sz="2200" dirty="0" smtClean="0">
                <a:solidFill>
                  <a:srgbClr val="372ED1"/>
                </a:solidFill>
                <a:latin typeface="Comic Sans MS"/>
                <a:cs typeface="Comic Sans MS"/>
              </a:rPr>
              <a:t>Le </a:t>
            </a:r>
            <a:r>
              <a:rPr lang="it-IT" sz="2200" dirty="0" smtClean="0">
                <a:solidFill>
                  <a:srgbClr val="FF0000"/>
                </a:solidFill>
                <a:latin typeface="Comic Sans MS"/>
                <a:cs typeface="Comic Sans MS"/>
              </a:rPr>
              <a:t>scale ed i marciapiedi mobili</a:t>
            </a:r>
            <a:r>
              <a:rPr lang="it-IT" sz="2200" dirty="0" smtClean="0">
                <a:solidFill>
                  <a:srgbClr val="372ED1"/>
                </a:solidFill>
                <a:latin typeface="Comic Sans MS"/>
                <a:cs typeface="Comic Sans MS"/>
              </a:rPr>
              <a:t> possono essere considerate ai fini del calcolo delle vie di esodo alle condizioni indicate nei punti che seguono:</a:t>
            </a:r>
          </a:p>
          <a:p>
            <a:pPr marL="715963" lvl="1" indent="-258763" algn="just" fontAlgn="base">
              <a:buFont typeface="Wingdings" pitchFamily="2" charset="2"/>
              <a:buChar char="ü"/>
            </a:pPr>
            <a:r>
              <a:rPr lang="it-IT" sz="2200" dirty="0" smtClean="0">
                <a:solidFill>
                  <a:srgbClr val="372ED1"/>
                </a:solidFill>
                <a:latin typeface="Comic Sans MS"/>
                <a:cs typeface="Comic Sans MS"/>
              </a:rPr>
              <a:t>L'attività deve essere </a:t>
            </a:r>
            <a:r>
              <a:rPr lang="it-IT" sz="2200" dirty="0" smtClean="0">
                <a:solidFill>
                  <a:srgbClr val="FF0000"/>
                </a:solidFill>
                <a:latin typeface="Comic Sans MS"/>
                <a:cs typeface="Comic Sans MS"/>
              </a:rPr>
              <a:t>sorvegliata da IRAI </a:t>
            </a:r>
            <a:r>
              <a:rPr lang="it-IT" sz="2200" dirty="0" smtClean="0">
                <a:solidFill>
                  <a:srgbClr val="372ED1"/>
                </a:solidFill>
                <a:latin typeface="Comic Sans MS"/>
                <a:cs typeface="Comic Sans MS"/>
              </a:rPr>
              <a:t>(Capitolo S.7) con livello di prestazione IV;</a:t>
            </a:r>
          </a:p>
          <a:p>
            <a:pPr marL="715963" lvl="1" indent="-258763" algn="just" fontAlgn="base">
              <a:buFont typeface="Wingdings" pitchFamily="2" charset="2"/>
              <a:buChar char="ü"/>
            </a:pPr>
            <a:r>
              <a:rPr lang="it-IT" sz="2200" dirty="0" smtClean="0">
                <a:solidFill>
                  <a:srgbClr val="372ED1"/>
                </a:solidFill>
                <a:latin typeface="Comic Sans MS"/>
                <a:cs typeface="Comic Sans MS"/>
              </a:rPr>
              <a:t>Le scale e i marciapiedi mobili, in caso di emergenza, devono essere </a:t>
            </a:r>
            <a:r>
              <a:rPr lang="it-IT" sz="2200" dirty="0" smtClean="0">
                <a:solidFill>
                  <a:srgbClr val="FF0000"/>
                </a:solidFill>
                <a:latin typeface="Comic Sans MS"/>
                <a:cs typeface="Comic Sans MS"/>
              </a:rPr>
              <a:t>fermate e mantenute in tale posizione</a:t>
            </a:r>
            <a:r>
              <a:rPr lang="it-IT" sz="2200" dirty="0" smtClean="0">
                <a:solidFill>
                  <a:srgbClr val="372ED1"/>
                </a:solidFill>
                <a:latin typeface="Comic Sans MS"/>
                <a:cs typeface="Comic Sans MS"/>
              </a:rPr>
              <a:t>. La modalità di fermata deve garantire l'incolumità delle persone;</a:t>
            </a:r>
          </a:p>
          <a:p>
            <a:pPr marL="715963" lvl="1" indent="-258763" algn="just" fontAlgn="base">
              <a:buFont typeface="Wingdings" pitchFamily="2" charset="2"/>
              <a:buChar char="ü"/>
            </a:pPr>
            <a:r>
              <a:rPr lang="it-IT" sz="2200" dirty="0" smtClean="0">
                <a:solidFill>
                  <a:srgbClr val="372ED1"/>
                </a:solidFill>
                <a:latin typeface="Comic Sans MS"/>
                <a:cs typeface="Comic Sans MS"/>
              </a:rPr>
              <a:t>L'attività deve avere un livello di </a:t>
            </a:r>
            <a:r>
              <a:rPr lang="it-IT" sz="2200" dirty="0" smtClean="0">
                <a:solidFill>
                  <a:srgbClr val="FF0000"/>
                </a:solidFill>
                <a:latin typeface="Comic Sans MS"/>
                <a:cs typeface="Comic Sans MS"/>
              </a:rPr>
              <a:t>prestazione III </a:t>
            </a:r>
            <a:r>
              <a:rPr lang="it-IT" sz="2200" dirty="0" smtClean="0">
                <a:solidFill>
                  <a:srgbClr val="372ED1"/>
                </a:solidFill>
                <a:latin typeface="Comic Sans MS"/>
                <a:cs typeface="Comic Sans MS"/>
              </a:rPr>
              <a:t>per la gestione della </a:t>
            </a:r>
            <a:r>
              <a:rPr lang="it-IT" sz="2200" dirty="0" smtClean="0">
                <a:solidFill>
                  <a:srgbClr val="FF0000"/>
                </a:solidFill>
                <a:latin typeface="Comic Sans MS"/>
                <a:cs typeface="Comic Sans MS"/>
              </a:rPr>
              <a:t>sicurezza antincendio </a:t>
            </a:r>
            <a:r>
              <a:rPr lang="it-IT" sz="2200" dirty="0" smtClean="0">
                <a:solidFill>
                  <a:srgbClr val="372ED1"/>
                </a:solidFill>
                <a:latin typeface="Comic Sans MS"/>
                <a:cs typeface="Comic Sans MS"/>
              </a:rPr>
              <a:t>(Capitolo S.5).La gestione delle scale e dei marciapiedi mobili deve essere inserita nel piano di emergenza dell'attività.</a:t>
            </a:r>
          </a:p>
          <a:p>
            <a:pPr algn="just" fontAlgn="base"/>
            <a:endParaRPr lang="it-IT" sz="24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algn="just" fontAlgn="base"/>
            <a:endParaRPr lang="it-IT" sz="24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marL="806450" lvl="1" indent="-349250" algn="just" fontAlgn="base">
              <a:tabLst>
                <a:tab pos="806450" algn="l"/>
              </a:tabLst>
            </a:pPr>
            <a:endParaRPr lang="it-IT" sz="24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fontAlgn="base"/>
            <a:endParaRPr lang="it-IT" sz="3200" dirty="0" smtClean="0"/>
          </a:p>
          <a:p>
            <a:pPr marR="1270" algn="ctr"/>
            <a:endParaRPr lang="it-IT" sz="32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marR="1270" algn="just"/>
            <a:endParaRPr lang="it-IT" sz="28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marR="1270" algn="ctr">
              <a:lnSpc>
                <a:spcPct val="100000"/>
              </a:lnSpc>
            </a:pPr>
            <a:endParaRPr lang="it-IT" sz="3200" dirty="0" smtClean="0">
              <a:latin typeface="Arial"/>
              <a:cs typeface="Arial"/>
            </a:endParaRPr>
          </a:p>
          <a:p>
            <a:pPr marL="1905" algn="ctr">
              <a:lnSpc>
                <a:spcPct val="100000"/>
              </a:lnSpc>
            </a:pPr>
            <a:endParaRPr lang="it-IT" sz="2400" b="1" spc="-15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algn="just" fontAlgn="base">
              <a:tabLst>
                <a:tab pos="7985125" algn="l"/>
              </a:tabLst>
            </a:pPr>
            <a:endParaRPr lang="it-IT" sz="2400" b="1" spc="-15" dirty="0" smtClean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1" name="object 8"/>
          <p:cNvSpPr txBox="1"/>
          <p:nvPr/>
        </p:nvSpPr>
        <p:spPr>
          <a:xfrm>
            <a:off x="2741929" y="6371590"/>
            <a:ext cx="3660140" cy="406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algn="ctr">
              <a:lnSpc>
                <a:spcPct val="100000"/>
              </a:lnSpc>
            </a:pPr>
            <a:r>
              <a:rPr sz="800" spc="-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ro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l</a:t>
            </a:r>
            <a:r>
              <a:rPr sz="800" spc="10" dirty="0" smtClean="0">
                <a:latin typeface="Arial"/>
                <a:cs typeface="Arial"/>
              </a:rPr>
              <a:t>l</a:t>
            </a:r>
            <a:r>
              <a:rPr sz="800" spc="-10" dirty="0" smtClean="0">
                <a:latin typeface="Arial"/>
                <a:cs typeface="Arial"/>
              </a:rPr>
              <a:t>’</a:t>
            </a:r>
            <a:r>
              <a:rPr sz="800" spc="0" dirty="0" smtClean="0">
                <a:latin typeface="Arial"/>
                <a:cs typeface="Arial"/>
              </a:rPr>
              <a:t>Int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no</a:t>
            </a:r>
            <a:endParaRPr sz="800">
              <a:latin typeface="Arial"/>
              <a:cs typeface="Arial"/>
            </a:endParaRPr>
          </a:p>
          <a:p>
            <a:pPr marR="3810" algn="ctr">
              <a:lnSpc>
                <a:spcPct val="100000"/>
              </a:lnSpc>
            </a:pPr>
            <a:r>
              <a:rPr sz="800" dirty="0" smtClean="0">
                <a:latin typeface="Arial"/>
                <a:cs typeface="Arial"/>
              </a:rPr>
              <a:t>Di</a:t>
            </a:r>
            <a:r>
              <a:rPr sz="800" spc="-5" dirty="0" smtClean="0">
                <a:latin typeface="Arial"/>
                <a:cs typeface="Arial"/>
              </a:rPr>
              <a:t>p</a:t>
            </a:r>
            <a:r>
              <a:rPr sz="800" spc="0" dirty="0" smtClean="0">
                <a:latin typeface="Arial"/>
                <a:cs typeface="Arial"/>
              </a:rPr>
              <a:t>a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ti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to 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g</a:t>
            </a:r>
            <a:r>
              <a:rPr sz="800" spc="0" dirty="0" smtClean="0">
                <a:latin typeface="Arial"/>
                <a:cs typeface="Arial"/>
              </a:rPr>
              <a:t>ili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Fu</a:t>
            </a:r>
            <a:r>
              <a:rPr sz="800" spc="0" dirty="0" smtClean="0">
                <a:latin typeface="Arial"/>
                <a:cs typeface="Arial"/>
              </a:rPr>
              <a:t>oco</a:t>
            </a:r>
            <a:r>
              <a:rPr sz="800" spc="-5" dirty="0" smtClean="0">
                <a:latin typeface="Arial"/>
                <a:cs typeface="Arial"/>
              </a:rPr>
              <a:t>,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So</a:t>
            </a:r>
            <a:r>
              <a:rPr sz="800" spc="5" dirty="0" smtClean="0">
                <a:latin typeface="Arial"/>
                <a:cs typeface="Arial"/>
              </a:rPr>
              <a:t>cc</a:t>
            </a:r>
            <a:r>
              <a:rPr sz="800" spc="-5" dirty="0" smtClean="0">
                <a:latin typeface="Arial"/>
                <a:cs typeface="Arial"/>
              </a:rPr>
              <a:t>o</a:t>
            </a:r>
            <a:r>
              <a:rPr sz="800" spc="0" dirty="0" smtClean="0">
                <a:latin typeface="Arial"/>
                <a:cs typeface="Arial"/>
              </a:rPr>
              <a:t>r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o </a:t>
            </a:r>
            <a:r>
              <a:rPr sz="800" spc="-5" dirty="0" smtClean="0">
                <a:latin typeface="Arial"/>
                <a:cs typeface="Arial"/>
              </a:rPr>
              <a:t>Pu</a:t>
            </a:r>
            <a:r>
              <a:rPr sz="800" spc="0" dirty="0" smtClean="0">
                <a:latin typeface="Arial"/>
                <a:cs typeface="Arial"/>
              </a:rPr>
              <a:t>b</a:t>
            </a:r>
            <a:r>
              <a:rPr sz="800" spc="-5" dirty="0" smtClean="0">
                <a:latin typeface="Arial"/>
                <a:cs typeface="Arial"/>
              </a:rPr>
              <a:t>b</a:t>
            </a:r>
            <a:r>
              <a:rPr sz="800" spc="0" dirty="0" smtClean="0">
                <a:latin typeface="Arial"/>
                <a:cs typeface="Arial"/>
              </a:rPr>
              <a:t>li</a:t>
            </a:r>
            <a:r>
              <a:rPr sz="800" spc="5" dirty="0" smtClean="0">
                <a:latin typeface="Arial"/>
                <a:cs typeface="Arial"/>
              </a:rPr>
              <a:t>c</a:t>
            </a:r>
            <a:r>
              <a:rPr sz="800" spc="0" dirty="0" smtClean="0">
                <a:latin typeface="Arial"/>
                <a:cs typeface="Arial"/>
              </a:rPr>
              <a:t>o e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ella Dif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a Ci</a:t>
            </a:r>
            <a:r>
              <a:rPr sz="800" spc="-1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ile</a:t>
            </a:r>
            <a:endParaRPr sz="800">
              <a:latin typeface="Arial"/>
              <a:cs typeface="Arial"/>
            </a:endParaRPr>
          </a:p>
          <a:p>
            <a:pPr algn="ctr">
              <a:lnSpc>
                <a:spcPts val="1190"/>
              </a:lnSpc>
            </a:pPr>
            <a:r>
              <a:rPr lang="it-IT" sz="1000" b="1" spc="-5" dirty="0" smtClean="0">
                <a:solidFill>
                  <a:srgbClr val="FF0000"/>
                </a:solidFill>
                <a:latin typeface="Arial"/>
                <a:cs typeface="Arial"/>
              </a:rPr>
              <a:t>Comando Provinciale  Vigili del Fuoco di Caserta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187696" y="624230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27164" y="6409944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86144" y="657758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18540" y="428604"/>
            <a:ext cx="8025426" cy="507209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 fontAlgn="base"/>
            <a:r>
              <a:rPr lang="it-IT" sz="3200" b="1" spc="-5" dirty="0" smtClean="0">
                <a:solidFill>
                  <a:srgbClr val="FF0000"/>
                </a:solidFill>
                <a:latin typeface="Arial"/>
                <a:cs typeface="Arial"/>
              </a:rPr>
              <a:t>RAMPE </a:t>
            </a:r>
            <a:r>
              <a:rPr lang="it-IT" sz="3200" b="1" spc="-5" dirty="0" err="1" smtClean="0">
                <a:solidFill>
                  <a:srgbClr val="FF0000"/>
                </a:solidFill>
                <a:latin typeface="Arial"/>
                <a:cs typeface="Arial"/>
              </a:rPr>
              <a:t>D'ESODO</a:t>
            </a:r>
            <a:endParaRPr lang="it-IT" sz="3200" b="1" spc="-5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algn="just" fontAlgn="base"/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Le </a:t>
            </a:r>
            <a:r>
              <a:rPr lang="it-IT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rampe d'esodo </a:t>
            </a:r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devono prevedere pianerottoli di dimensioni minime pari alla larghezza della rampa almeno </a:t>
            </a:r>
            <a:r>
              <a:rPr lang="it-IT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ogni 10 m di lunghezza</a:t>
            </a:r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 ed in presenza di accessi o uscite.</a:t>
            </a:r>
          </a:p>
          <a:p>
            <a:pPr marR="1270" algn="ctr"/>
            <a:endParaRPr lang="it-IT" sz="32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marR="1270" algn="just"/>
            <a:endParaRPr lang="it-IT" sz="28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marR="1270" algn="ctr">
              <a:lnSpc>
                <a:spcPct val="100000"/>
              </a:lnSpc>
            </a:pPr>
            <a:endParaRPr lang="it-IT" sz="3200" dirty="0" smtClean="0">
              <a:latin typeface="Arial"/>
              <a:cs typeface="Arial"/>
            </a:endParaRPr>
          </a:p>
          <a:p>
            <a:pPr marL="1905" algn="ctr">
              <a:lnSpc>
                <a:spcPct val="100000"/>
              </a:lnSpc>
            </a:pPr>
            <a:endParaRPr lang="it-IT" sz="2400" b="1" spc="-15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algn="just" fontAlgn="base">
              <a:tabLst>
                <a:tab pos="7985125" algn="l"/>
              </a:tabLst>
            </a:pPr>
            <a:endParaRPr lang="it-IT" sz="2400" b="1" spc="-15" dirty="0" smtClean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1" name="object 8"/>
          <p:cNvSpPr txBox="1"/>
          <p:nvPr/>
        </p:nvSpPr>
        <p:spPr>
          <a:xfrm>
            <a:off x="2741929" y="6371590"/>
            <a:ext cx="3660140" cy="406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algn="ctr">
              <a:lnSpc>
                <a:spcPct val="100000"/>
              </a:lnSpc>
            </a:pPr>
            <a:r>
              <a:rPr sz="800" spc="-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ro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l</a:t>
            </a:r>
            <a:r>
              <a:rPr sz="800" spc="10" dirty="0" smtClean="0">
                <a:latin typeface="Arial"/>
                <a:cs typeface="Arial"/>
              </a:rPr>
              <a:t>l</a:t>
            </a:r>
            <a:r>
              <a:rPr sz="800" spc="-10" dirty="0" smtClean="0">
                <a:latin typeface="Arial"/>
                <a:cs typeface="Arial"/>
              </a:rPr>
              <a:t>’</a:t>
            </a:r>
            <a:r>
              <a:rPr sz="800" spc="0" dirty="0" smtClean="0">
                <a:latin typeface="Arial"/>
                <a:cs typeface="Arial"/>
              </a:rPr>
              <a:t>Int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no</a:t>
            </a:r>
            <a:endParaRPr sz="800">
              <a:latin typeface="Arial"/>
              <a:cs typeface="Arial"/>
            </a:endParaRPr>
          </a:p>
          <a:p>
            <a:pPr marR="3810" algn="ctr">
              <a:lnSpc>
                <a:spcPct val="100000"/>
              </a:lnSpc>
            </a:pPr>
            <a:r>
              <a:rPr sz="800" dirty="0" smtClean="0">
                <a:latin typeface="Arial"/>
                <a:cs typeface="Arial"/>
              </a:rPr>
              <a:t>Di</a:t>
            </a:r>
            <a:r>
              <a:rPr sz="800" spc="-5" dirty="0" smtClean="0">
                <a:latin typeface="Arial"/>
                <a:cs typeface="Arial"/>
              </a:rPr>
              <a:t>p</a:t>
            </a:r>
            <a:r>
              <a:rPr sz="800" spc="0" dirty="0" smtClean="0">
                <a:latin typeface="Arial"/>
                <a:cs typeface="Arial"/>
              </a:rPr>
              <a:t>a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ti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to 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g</a:t>
            </a:r>
            <a:r>
              <a:rPr sz="800" spc="0" dirty="0" smtClean="0">
                <a:latin typeface="Arial"/>
                <a:cs typeface="Arial"/>
              </a:rPr>
              <a:t>ili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Fu</a:t>
            </a:r>
            <a:r>
              <a:rPr sz="800" spc="0" dirty="0" smtClean="0">
                <a:latin typeface="Arial"/>
                <a:cs typeface="Arial"/>
              </a:rPr>
              <a:t>oco</a:t>
            </a:r>
            <a:r>
              <a:rPr sz="800" spc="-5" dirty="0" smtClean="0">
                <a:latin typeface="Arial"/>
                <a:cs typeface="Arial"/>
              </a:rPr>
              <a:t>,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So</a:t>
            </a:r>
            <a:r>
              <a:rPr sz="800" spc="5" dirty="0" smtClean="0">
                <a:latin typeface="Arial"/>
                <a:cs typeface="Arial"/>
              </a:rPr>
              <a:t>cc</a:t>
            </a:r>
            <a:r>
              <a:rPr sz="800" spc="-5" dirty="0" smtClean="0">
                <a:latin typeface="Arial"/>
                <a:cs typeface="Arial"/>
              </a:rPr>
              <a:t>o</a:t>
            </a:r>
            <a:r>
              <a:rPr sz="800" spc="0" dirty="0" smtClean="0">
                <a:latin typeface="Arial"/>
                <a:cs typeface="Arial"/>
              </a:rPr>
              <a:t>r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o </a:t>
            </a:r>
            <a:r>
              <a:rPr sz="800" spc="-5" dirty="0" smtClean="0">
                <a:latin typeface="Arial"/>
                <a:cs typeface="Arial"/>
              </a:rPr>
              <a:t>Pu</a:t>
            </a:r>
            <a:r>
              <a:rPr sz="800" spc="0" dirty="0" smtClean="0">
                <a:latin typeface="Arial"/>
                <a:cs typeface="Arial"/>
              </a:rPr>
              <a:t>b</a:t>
            </a:r>
            <a:r>
              <a:rPr sz="800" spc="-5" dirty="0" smtClean="0">
                <a:latin typeface="Arial"/>
                <a:cs typeface="Arial"/>
              </a:rPr>
              <a:t>b</a:t>
            </a:r>
            <a:r>
              <a:rPr sz="800" spc="0" dirty="0" smtClean="0">
                <a:latin typeface="Arial"/>
                <a:cs typeface="Arial"/>
              </a:rPr>
              <a:t>li</a:t>
            </a:r>
            <a:r>
              <a:rPr sz="800" spc="5" dirty="0" smtClean="0">
                <a:latin typeface="Arial"/>
                <a:cs typeface="Arial"/>
              </a:rPr>
              <a:t>c</a:t>
            </a:r>
            <a:r>
              <a:rPr sz="800" spc="0" dirty="0" smtClean="0">
                <a:latin typeface="Arial"/>
                <a:cs typeface="Arial"/>
              </a:rPr>
              <a:t>o e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ella Dif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a Ci</a:t>
            </a:r>
            <a:r>
              <a:rPr sz="800" spc="-1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ile</a:t>
            </a:r>
            <a:endParaRPr sz="800">
              <a:latin typeface="Arial"/>
              <a:cs typeface="Arial"/>
            </a:endParaRPr>
          </a:p>
          <a:p>
            <a:pPr algn="ctr">
              <a:lnSpc>
                <a:spcPts val="1190"/>
              </a:lnSpc>
            </a:pPr>
            <a:r>
              <a:rPr lang="it-IT" sz="1000" b="1" spc="-5" dirty="0" smtClean="0">
                <a:solidFill>
                  <a:srgbClr val="FF0000"/>
                </a:solidFill>
                <a:latin typeface="Arial"/>
                <a:cs typeface="Arial"/>
              </a:rPr>
              <a:t>Comando Provinciale  Vigili del Fuoco di Caserta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187696" y="624230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27164" y="6409944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86144" y="657758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18540" y="428604"/>
            <a:ext cx="8025426" cy="507209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 fontAlgn="base"/>
            <a:r>
              <a:rPr lang="it-IT" sz="3200" b="1" spc="-5" dirty="0" smtClean="0">
                <a:solidFill>
                  <a:srgbClr val="FF0000"/>
                </a:solidFill>
                <a:latin typeface="Arial"/>
                <a:cs typeface="Arial"/>
              </a:rPr>
              <a:t>PORTE LUNGO LE VIE </a:t>
            </a:r>
            <a:r>
              <a:rPr lang="it-IT" sz="3200" b="1" spc="-5" dirty="0" err="1" smtClean="0">
                <a:solidFill>
                  <a:srgbClr val="FF0000"/>
                </a:solidFill>
                <a:latin typeface="Arial"/>
                <a:cs typeface="Arial"/>
              </a:rPr>
              <a:t>D'ESODO</a:t>
            </a:r>
            <a:endParaRPr lang="it-IT" sz="3200" b="1" spc="-5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algn="just" fontAlgn="base"/>
            <a:r>
              <a:rPr lang="it-IT" sz="2200" dirty="0" smtClean="0">
                <a:solidFill>
                  <a:srgbClr val="372ED1"/>
                </a:solidFill>
                <a:latin typeface="Comic Sans MS"/>
                <a:cs typeface="Comic Sans MS"/>
              </a:rPr>
              <a:t>L'apertura delle porte non deve ostacolare il deflusso degli occupanti lungo le vie d'esodo.</a:t>
            </a:r>
          </a:p>
          <a:p>
            <a:pPr algn="just" fontAlgn="base"/>
            <a:r>
              <a:rPr lang="it-IT" sz="2200" dirty="0" smtClean="0">
                <a:solidFill>
                  <a:srgbClr val="FF0000"/>
                </a:solidFill>
                <a:latin typeface="Comic Sans MS"/>
                <a:cs typeface="Comic Sans MS"/>
              </a:rPr>
              <a:t>Le porte devono aprirsi su aree facilmente praticabili, di profondità almeno pari alla larghezza complessiva del varco</a:t>
            </a:r>
            <a:r>
              <a:rPr lang="it-IT" sz="2200" dirty="0" smtClean="0">
                <a:solidFill>
                  <a:srgbClr val="372ED1"/>
                </a:solidFill>
                <a:latin typeface="Comic Sans MS"/>
                <a:cs typeface="Comic Sans MS"/>
              </a:rPr>
              <a:t>.</a:t>
            </a:r>
          </a:p>
          <a:p>
            <a:pPr algn="just" fontAlgn="base"/>
            <a:r>
              <a:rPr lang="it-IT" sz="2200" dirty="0" smtClean="0">
                <a:solidFill>
                  <a:srgbClr val="372ED1"/>
                </a:solidFill>
                <a:latin typeface="Comic Sans MS"/>
                <a:cs typeface="Comic Sans MS"/>
              </a:rPr>
              <a:t>Le porte devono possedere i </a:t>
            </a:r>
            <a:r>
              <a:rPr lang="it-IT" sz="2200" dirty="0" smtClean="0">
                <a:solidFill>
                  <a:srgbClr val="FF0000"/>
                </a:solidFill>
                <a:latin typeface="Comic Sans MS"/>
                <a:cs typeface="Comic Sans MS"/>
              </a:rPr>
              <a:t>requisiti</a:t>
            </a:r>
            <a:r>
              <a:rPr lang="it-IT" sz="2200" dirty="0" smtClean="0">
                <a:solidFill>
                  <a:srgbClr val="372ED1"/>
                </a:solidFill>
                <a:latin typeface="Comic Sans MS"/>
                <a:cs typeface="Comic Sans MS"/>
              </a:rPr>
              <a:t> di cui alla tabella S.4-3 in funzione delle caratteristiche del locale e del numero di occupanti che impiegano ciascuna porta. </a:t>
            </a:r>
          </a:p>
          <a:p>
            <a:pPr marR="1270" algn="just"/>
            <a:endParaRPr lang="it-IT" sz="28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marR="1270" algn="ctr">
              <a:lnSpc>
                <a:spcPct val="100000"/>
              </a:lnSpc>
            </a:pPr>
            <a:endParaRPr lang="it-IT" sz="3200" dirty="0" smtClean="0">
              <a:latin typeface="Arial"/>
              <a:cs typeface="Arial"/>
            </a:endParaRPr>
          </a:p>
          <a:p>
            <a:pPr marL="1905" algn="ctr">
              <a:lnSpc>
                <a:spcPct val="100000"/>
              </a:lnSpc>
            </a:pPr>
            <a:endParaRPr lang="it-IT" sz="2400" b="1" spc="-15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algn="just" fontAlgn="base">
              <a:tabLst>
                <a:tab pos="7985125" algn="l"/>
              </a:tabLst>
            </a:pPr>
            <a:endParaRPr lang="it-IT" sz="2400" b="1" spc="-15" dirty="0" smtClean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1" name="object 8"/>
          <p:cNvSpPr txBox="1"/>
          <p:nvPr/>
        </p:nvSpPr>
        <p:spPr>
          <a:xfrm>
            <a:off x="2741929" y="6371590"/>
            <a:ext cx="3660140" cy="406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algn="ctr">
              <a:lnSpc>
                <a:spcPct val="100000"/>
              </a:lnSpc>
            </a:pPr>
            <a:r>
              <a:rPr sz="800" spc="-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ro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l</a:t>
            </a:r>
            <a:r>
              <a:rPr sz="800" spc="10" dirty="0" smtClean="0">
                <a:latin typeface="Arial"/>
                <a:cs typeface="Arial"/>
              </a:rPr>
              <a:t>l</a:t>
            </a:r>
            <a:r>
              <a:rPr sz="800" spc="-10" dirty="0" smtClean="0">
                <a:latin typeface="Arial"/>
                <a:cs typeface="Arial"/>
              </a:rPr>
              <a:t>’</a:t>
            </a:r>
            <a:r>
              <a:rPr sz="800" spc="0" dirty="0" smtClean="0">
                <a:latin typeface="Arial"/>
                <a:cs typeface="Arial"/>
              </a:rPr>
              <a:t>Int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no</a:t>
            </a:r>
            <a:endParaRPr sz="800">
              <a:latin typeface="Arial"/>
              <a:cs typeface="Arial"/>
            </a:endParaRPr>
          </a:p>
          <a:p>
            <a:pPr marR="3810" algn="ctr">
              <a:lnSpc>
                <a:spcPct val="100000"/>
              </a:lnSpc>
            </a:pPr>
            <a:r>
              <a:rPr sz="800" dirty="0" smtClean="0">
                <a:latin typeface="Arial"/>
                <a:cs typeface="Arial"/>
              </a:rPr>
              <a:t>Di</a:t>
            </a:r>
            <a:r>
              <a:rPr sz="800" spc="-5" dirty="0" smtClean="0">
                <a:latin typeface="Arial"/>
                <a:cs typeface="Arial"/>
              </a:rPr>
              <a:t>p</a:t>
            </a:r>
            <a:r>
              <a:rPr sz="800" spc="0" dirty="0" smtClean="0">
                <a:latin typeface="Arial"/>
                <a:cs typeface="Arial"/>
              </a:rPr>
              <a:t>a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ti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to 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g</a:t>
            </a:r>
            <a:r>
              <a:rPr sz="800" spc="0" dirty="0" smtClean="0">
                <a:latin typeface="Arial"/>
                <a:cs typeface="Arial"/>
              </a:rPr>
              <a:t>ili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Fu</a:t>
            </a:r>
            <a:r>
              <a:rPr sz="800" spc="0" dirty="0" smtClean="0">
                <a:latin typeface="Arial"/>
                <a:cs typeface="Arial"/>
              </a:rPr>
              <a:t>oco</a:t>
            </a:r>
            <a:r>
              <a:rPr sz="800" spc="-5" dirty="0" smtClean="0">
                <a:latin typeface="Arial"/>
                <a:cs typeface="Arial"/>
              </a:rPr>
              <a:t>,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So</a:t>
            </a:r>
            <a:r>
              <a:rPr sz="800" spc="5" dirty="0" smtClean="0">
                <a:latin typeface="Arial"/>
                <a:cs typeface="Arial"/>
              </a:rPr>
              <a:t>cc</a:t>
            </a:r>
            <a:r>
              <a:rPr sz="800" spc="-5" dirty="0" smtClean="0">
                <a:latin typeface="Arial"/>
                <a:cs typeface="Arial"/>
              </a:rPr>
              <a:t>o</a:t>
            </a:r>
            <a:r>
              <a:rPr sz="800" spc="0" dirty="0" smtClean="0">
                <a:latin typeface="Arial"/>
                <a:cs typeface="Arial"/>
              </a:rPr>
              <a:t>r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o </a:t>
            </a:r>
            <a:r>
              <a:rPr sz="800" spc="-5" dirty="0" smtClean="0">
                <a:latin typeface="Arial"/>
                <a:cs typeface="Arial"/>
              </a:rPr>
              <a:t>Pu</a:t>
            </a:r>
            <a:r>
              <a:rPr sz="800" spc="0" dirty="0" smtClean="0">
                <a:latin typeface="Arial"/>
                <a:cs typeface="Arial"/>
              </a:rPr>
              <a:t>b</a:t>
            </a:r>
            <a:r>
              <a:rPr sz="800" spc="-5" dirty="0" smtClean="0">
                <a:latin typeface="Arial"/>
                <a:cs typeface="Arial"/>
              </a:rPr>
              <a:t>b</a:t>
            </a:r>
            <a:r>
              <a:rPr sz="800" spc="0" dirty="0" smtClean="0">
                <a:latin typeface="Arial"/>
                <a:cs typeface="Arial"/>
              </a:rPr>
              <a:t>li</a:t>
            </a:r>
            <a:r>
              <a:rPr sz="800" spc="5" dirty="0" smtClean="0">
                <a:latin typeface="Arial"/>
                <a:cs typeface="Arial"/>
              </a:rPr>
              <a:t>c</a:t>
            </a:r>
            <a:r>
              <a:rPr sz="800" spc="0" dirty="0" smtClean="0">
                <a:latin typeface="Arial"/>
                <a:cs typeface="Arial"/>
              </a:rPr>
              <a:t>o e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ella Dif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a Ci</a:t>
            </a:r>
            <a:r>
              <a:rPr sz="800" spc="-1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ile</a:t>
            </a:r>
            <a:endParaRPr sz="800">
              <a:latin typeface="Arial"/>
              <a:cs typeface="Arial"/>
            </a:endParaRPr>
          </a:p>
          <a:p>
            <a:pPr algn="ctr">
              <a:lnSpc>
                <a:spcPts val="1190"/>
              </a:lnSpc>
            </a:pPr>
            <a:r>
              <a:rPr lang="it-IT" sz="1000" b="1" spc="-5" dirty="0" smtClean="0">
                <a:solidFill>
                  <a:srgbClr val="FF0000"/>
                </a:solidFill>
                <a:latin typeface="Arial"/>
                <a:cs typeface="Arial"/>
              </a:rPr>
              <a:t>Comando Provinciale  Vigili del Fuoco di Caserta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429000"/>
            <a:ext cx="6943743" cy="2246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object 4"/>
          <p:cNvSpPr>
            <a:spLocks noChangeArrowheads="1"/>
          </p:cNvSpPr>
          <p:nvPr/>
        </p:nvSpPr>
        <p:spPr bwMode="auto">
          <a:xfrm>
            <a:off x="7358082" y="3286124"/>
            <a:ext cx="1357322" cy="885829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it-IT" altLang="it-IT"/>
          </a:p>
        </p:txBody>
      </p:sp>
      <p:sp>
        <p:nvSpPr>
          <p:cNvPr id="10" name="object 6"/>
          <p:cNvSpPr>
            <a:spLocks noChangeArrowheads="1"/>
          </p:cNvSpPr>
          <p:nvPr/>
        </p:nvSpPr>
        <p:spPr bwMode="auto">
          <a:xfrm>
            <a:off x="7358082" y="5286388"/>
            <a:ext cx="1357322" cy="349237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it-IT" altLang="it-IT"/>
          </a:p>
        </p:txBody>
      </p:sp>
      <p:sp>
        <p:nvSpPr>
          <p:cNvPr id="12" name="object 7"/>
          <p:cNvSpPr>
            <a:spLocks noChangeArrowheads="1"/>
          </p:cNvSpPr>
          <p:nvPr/>
        </p:nvSpPr>
        <p:spPr bwMode="auto">
          <a:xfrm>
            <a:off x="7286644" y="4500570"/>
            <a:ext cx="1643074" cy="420675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187696" y="624230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27164" y="6409944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86144" y="657758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18540" y="428604"/>
            <a:ext cx="8025426" cy="507209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 fontAlgn="base"/>
            <a:r>
              <a:rPr lang="it-IT" sz="3200" b="1" spc="-5" dirty="0" smtClean="0">
                <a:solidFill>
                  <a:srgbClr val="FF0000"/>
                </a:solidFill>
                <a:latin typeface="Arial"/>
                <a:cs typeface="Arial"/>
              </a:rPr>
              <a:t>SEGNALETICA </a:t>
            </a:r>
            <a:r>
              <a:rPr lang="it-IT" sz="3200" b="1" spc="-5" dirty="0" err="1" smtClean="0">
                <a:solidFill>
                  <a:srgbClr val="FF0000"/>
                </a:solidFill>
                <a:latin typeface="Arial"/>
                <a:cs typeface="Arial"/>
              </a:rPr>
              <a:t>D'ESODO</a:t>
            </a:r>
            <a:r>
              <a:rPr lang="it-IT" sz="3200" b="1" spc="-5" dirty="0" smtClean="0">
                <a:solidFill>
                  <a:srgbClr val="FF0000"/>
                </a:solidFill>
                <a:latin typeface="Arial"/>
                <a:cs typeface="Arial"/>
              </a:rPr>
              <a:t> ED ORIENTAMENTO</a:t>
            </a:r>
          </a:p>
          <a:p>
            <a:pPr algn="just" fontAlgn="base"/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Il sistema d'esodo (es. vie d'esodo, i luoghi sicuri, gli spazi calmi, ...) deve essere facilmente riconosciuto ed impiegato dagli occupanti grazie ad </a:t>
            </a:r>
            <a:r>
              <a:rPr lang="it-IT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apposita segnaletica di sicurezza</a:t>
            </a:r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. Ciò può essere conseguito anche con ulteriori indicatori ambientali quali:</a:t>
            </a:r>
          </a:p>
          <a:p>
            <a:pPr marL="808038" lvl="1" indent="-350838" algn="just" fontAlgn="base">
              <a:buFont typeface="Wingdings" pitchFamily="2" charset="2"/>
              <a:buChar char="ü"/>
            </a:pPr>
            <a:r>
              <a:rPr lang="it-IT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accesso visivo e tattile alle informazioni</a:t>
            </a:r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;</a:t>
            </a:r>
          </a:p>
          <a:p>
            <a:pPr marL="808038" lvl="1" indent="-350838" algn="just" fontAlgn="base">
              <a:buFont typeface="Wingdings" pitchFamily="2" charset="2"/>
              <a:buChar char="ü"/>
            </a:pPr>
            <a:r>
              <a:rPr lang="it-IT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grado di differenziazione architettonica</a:t>
            </a:r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;</a:t>
            </a:r>
          </a:p>
          <a:p>
            <a:pPr marL="808038" lvl="1" indent="-350838" algn="just" fontAlgn="base">
              <a:buFont typeface="Wingdings" pitchFamily="2" charset="2"/>
              <a:buChar char="ü"/>
            </a:pPr>
            <a:r>
              <a:rPr lang="it-IT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uso di segnaletica </a:t>
            </a:r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per la corretta identificazione direzionale, tipo UNI EN ISO 7010 o equivalente;</a:t>
            </a:r>
          </a:p>
          <a:p>
            <a:pPr marL="808038" lvl="1" indent="-350838" algn="just" fontAlgn="base">
              <a:buFont typeface="Wingdings" pitchFamily="2" charset="2"/>
              <a:buChar char="ü"/>
            </a:pPr>
            <a:r>
              <a:rPr lang="it-IT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ordinata configurazione geometrica </a:t>
            </a:r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dell'edificio, anche in relazione ad allestimenti mobili o temporanei.</a:t>
            </a:r>
          </a:p>
        </p:txBody>
      </p:sp>
      <p:sp>
        <p:nvSpPr>
          <p:cNvPr id="11" name="object 8"/>
          <p:cNvSpPr txBox="1"/>
          <p:nvPr/>
        </p:nvSpPr>
        <p:spPr>
          <a:xfrm>
            <a:off x="2741929" y="6371590"/>
            <a:ext cx="3660140" cy="406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algn="ctr">
              <a:lnSpc>
                <a:spcPct val="100000"/>
              </a:lnSpc>
            </a:pPr>
            <a:r>
              <a:rPr sz="800" spc="-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ro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l</a:t>
            </a:r>
            <a:r>
              <a:rPr sz="800" spc="10" dirty="0" smtClean="0">
                <a:latin typeface="Arial"/>
                <a:cs typeface="Arial"/>
              </a:rPr>
              <a:t>l</a:t>
            </a:r>
            <a:r>
              <a:rPr sz="800" spc="-10" dirty="0" smtClean="0">
                <a:latin typeface="Arial"/>
                <a:cs typeface="Arial"/>
              </a:rPr>
              <a:t>’</a:t>
            </a:r>
            <a:r>
              <a:rPr sz="800" spc="0" dirty="0" smtClean="0">
                <a:latin typeface="Arial"/>
                <a:cs typeface="Arial"/>
              </a:rPr>
              <a:t>Int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no</a:t>
            </a:r>
            <a:endParaRPr sz="800">
              <a:latin typeface="Arial"/>
              <a:cs typeface="Arial"/>
            </a:endParaRPr>
          </a:p>
          <a:p>
            <a:pPr marR="3810" algn="ctr">
              <a:lnSpc>
                <a:spcPct val="100000"/>
              </a:lnSpc>
            </a:pPr>
            <a:r>
              <a:rPr sz="800" smtClean="0">
                <a:latin typeface="Arial"/>
                <a:cs typeface="Arial"/>
              </a:rPr>
              <a:t>Di</a:t>
            </a:r>
            <a:r>
              <a:rPr sz="800" spc="-5" smtClean="0">
                <a:latin typeface="Arial"/>
                <a:cs typeface="Arial"/>
              </a:rPr>
              <a:t>p</a:t>
            </a:r>
            <a:r>
              <a:rPr sz="800" spc="0" smtClean="0">
                <a:latin typeface="Arial"/>
                <a:cs typeface="Arial"/>
              </a:rPr>
              <a:t>a</a:t>
            </a:r>
            <a:r>
              <a:rPr sz="800" spc="-10" smtClean="0">
                <a:latin typeface="Arial"/>
                <a:cs typeface="Arial"/>
              </a:rPr>
              <a:t>r</a:t>
            </a:r>
            <a:r>
              <a:rPr sz="800" spc="0" smtClean="0">
                <a:latin typeface="Arial"/>
                <a:cs typeface="Arial"/>
              </a:rPr>
              <a:t>ti</a:t>
            </a:r>
            <a:r>
              <a:rPr sz="800" spc="10" smtClean="0">
                <a:latin typeface="Arial"/>
                <a:cs typeface="Arial"/>
              </a:rPr>
              <a:t>m</a:t>
            </a:r>
            <a:r>
              <a:rPr sz="800" spc="0" smtClean="0">
                <a:latin typeface="Arial"/>
                <a:cs typeface="Arial"/>
              </a:rPr>
              <a:t>e</a:t>
            </a:r>
            <a:r>
              <a:rPr sz="800" spc="-5" smtClean="0">
                <a:latin typeface="Arial"/>
                <a:cs typeface="Arial"/>
              </a:rPr>
              <a:t>n</a:t>
            </a:r>
            <a:r>
              <a:rPr sz="800" spc="0" smtClean="0">
                <a:latin typeface="Arial"/>
                <a:cs typeface="Arial"/>
              </a:rPr>
              <a:t>to d</a:t>
            </a:r>
            <a:r>
              <a:rPr sz="800" spc="-5" smtClean="0">
                <a:latin typeface="Arial"/>
                <a:cs typeface="Arial"/>
              </a:rPr>
              <a:t>e</a:t>
            </a:r>
            <a:r>
              <a:rPr sz="800" spc="0" smtClean="0">
                <a:latin typeface="Arial"/>
                <a:cs typeface="Arial"/>
              </a:rPr>
              <a:t>i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-5" smtClean="0">
                <a:latin typeface="Arial"/>
                <a:cs typeface="Arial"/>
              </a:rPr>
              <a:t>V</a:t>
            </a:r>
            <a:r>
              <a:rPr sz="800" spc="0" smtClean="0">
                <a:latin typeface="Arial"/>
                <a:cs typeface="Arial"/>
              </a:rPr>
              <a:t>i</a:t>
            </a:r>
            <a:r>
              <a:rPr sz="800" spc="-5" smtClean="0">
                <a:latin typeface="Arial"/>
                <a:cs typeface="Arial"/>
              </a:rPr>
              <a:t>g</a:t>
            </a:r>
            <a:r>
              <a:rPr sz="800" spc="0" smtClean="0">
                <a:latin typeface="Arial"/>
                <a:cs typeface="Arial"/>
              </a:rPr>
              <a:t>ili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0" smtClean="0">
                <a:latin typeface="Arial"/>
                <a:cs typeface="Arial"/>
              </a:rPr>
              <a:t>d</a:t>
            </a:r>
            <a:r>
              <a:rPr sz="800" spc="-5" smtClean="0">
                <a:latin typeface="Arial"/>
                <a:cs typeface="Arial"/>
              </a:rPr>
              <a:t>e</a:t>
            </a:r>
            <a:r>
              <a:rPr sz="800" spc="0" smtClean="0">
                <a:latin typeface="Arial"/>
                <a:cs typeface="Arial"/>
              </a:rPr>
              <a:t>l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-5" smtClean="0">
                <a:latin typeface="Arial"/>
                <a:cs typeface="Arial"/>
              </a:rPr>
              <a:t>Fu</a:t>
            </a:r>
            <a:r>
              <a:rPr sz="800" spc="0" smtClean="0">
                <a:latin typeface="Arial"/>
                <a:cs typeface="Arial"/>
              </a:rPr>
              <a:t>oco</a:t>
            </a:r>
            <a:r>
              <a:rPr sz="800" spc="-5" smtClean="0">
                <a:latin typeface="Arial"/>
                <a:cs typeface="Arial"/>
              </a:rPr>
              <a:t>,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0" smtClean="0">
                <a:latin typeface="Arial"/>
                <a:cs typeface="Arial"/>
              </a:rPr>
              <a:t>d</a:t>
            </a:r>
            <a:r>
              <a:rPr sz="800" spc="-5" smtClean="0">
                <a:latin typeface="Arial"/>
                <a:cs typeface="Arial"/>
              </a:rPr>
              <a:t>e</a:t>
            </a:r>
            <a:r>
              <a:rPr sz="800" spc="0" smtClean="0">
                <a:latin typeface="Arial"/>
                <a:cs typeface="Arial"/>
              </a:rPr>
              <a:t>l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-5" smtClean="0">
                <a:latin typeface="Arial"/>
                <a:cs typeface="Arial"/>
              </a:rPr>
              <a:t>So</a:t>
            </a:r>
            <a:r>
              <a:rPr sz="800" spc="5" smtClean="0">
                <a:latin typeface="Arial"/>
                <a:cs typeface="Arial"/>
              </a:rPr>
              <a:t>cc</a:t>
            </a:r>
            <a:r>
              <a:rPr sz="800" spc="-5" smtClean="0">
                <a:latin typeface="Arial"/>
                <a:cs typeface="Arial"/>
              </a:rPr>
              <a:t>o</a:t>
            </a:r>
            <a:r>
              <a:rPr sz="800" spc="0" smtClean="0">
                <a:latin typeface="Arial"/>
                <a:cs typeface="Arial"/>
              </a:rPr>
              <a:t>r</a:t>
            </a:r>
            <a:r>
              <a:rPr sz="800" spc="5" smtClean="0">
                <a:latin typeface="Arial"/>
                <a:cs typeface="Arial"/>
              </a:rPr>
              <a:t>s</a:t>
            </a:r>
            <a:r>
              <a:rPr sz="800" spc="0" smtClean="0">
                <a:latin typeface="Arial"/>
                <a:cs typeface="Arial"/>
              </a:rPr>
              <a:t>o </a:t>
            </a:r>
            <a:r>
              <a:rPr sz="800" spc="-5" smtClean="0">
                <a:latin typeface="Arial"/>
                <a:cs typeface="Arial"/>
              </a:rPr>
              <a:t>Pu</a:t>
            </a:r>
            <a:r>
              <a:rPr sz="800" spc="0" smtClean="0">
                <a:latin typeface="Arial"/>
                <a:cs typeface="Arial"/>
              </a:rPr>
              <a:t>b</a:t>
            </a:r>
            <a:r>
              <a:rPr sz="800" spc="-5" smtClean="0">
                <a:latin typeface="Arial"/>
                <a:cs typeface="Arial"/>
              </a:rPr>
              <a:t>b</a:t>
            </a:r>
            <a:r>
              <a:rPr sz="800" spc="0" smtClean="0">
                <a:latin typeface="Arial"/>
                <a:cs typeface="Arial"/>
              </a:rPr>
              <a:t>li</a:t>
            </a:r>
            <a:r>
              <a:rPr sz="800" spc="5" smtClean="0">
                <a:latin typeface="Arial"/>
                <a:cs typeface="Arial"/>
              </a:rPr>
              <a:t>c</a:t>
            </a:r>
            <a:r>
              <a:rPr sz="800" spc="0" smtClean="0">
                <a:latin typeface="Arial"/>
                <a:cs typeface="Arial"/>
              </a:rPr>
              <a:t>o e </a:t>
            </a:r>
            <a:r>
              <a:rPr sz="800" spc="-5" smtClean="0">
                <a:latin typeface="Arial"/>
                <a:cs typeface="Arial"/>
              </a:rPr>
              <a:t>d</a:t>
            </a:r>
            <a:r>
              <a:rPr sz="800" spc="0" smtClean="0">
                <a:latin typeface="Arial"/>
                <a:cs typeface="Arial"/>
              </a:rPr>
              <a:t>ella Dif</a:t>
            </a:r>
            <a:r>
              <a:rPr sz="800" spc="-5" smtClean="0">
                <a:latin typeface="Arial"/>
                <a:cs typeface="Arial"/>
              </a:rPr>
              <a:t>e</a:t>
            </a:r>
            <a:r>
              <a:rPr sz="800" spc="5" smtClean="0">
                <a:latin typeface="Arial"/>
                <a:cs typeface="Arial"/>
              </a:rPr>
              <a:t>s</a:t>
            </a:r>
            <a:r>
              <a:rPr sz="800" spc="0" smtClean="0">
                <a:latin typeface="Arial"/>
                <a:cs typeface="Arial"/>
              </a:rPr>
              <a:t>a Ci</a:t>
            </a:r>
            <a:r>
              <a:rPr sz="800" spc="-15" smtClean="0">
                <a:latin typeface="Arial"/>
                <a:cs typeface="Arial"/>
              </a:rPr>
              <a:t>v</a:t>
            </a:r>
            <a:r>
              <a:rPr sz="800" spc="0" smtClean="0">
                <a:latin typeface="Arial"/>
                <a:cs typeface="Arial"/>
              </a:rPr>
              <a:t>ile</a:t>
            </a:r>
            <a:endParaRPr sz="800" smtClean="0">
              <a:latin typeface="Arial"/>
              <a:cs typeface="Arial"/>
            </a:endParaRPr>
          </a:p>
          <a:p>
            <a:pPr algn="ctr">
              <a:lnSpc>
                <a:spcPts val="1190"/>
              </a:lnSpc>
            </a:pPr>
            <a:r>
              <a:rPr lang="it-IT" sz="1000" b="1" spc="-5" dirty="0" smtClean="0">
                <a:solidFill>
                  <a:srgbClr val="FF0000"/>
                </a:solidFill>
                <a:latin typeface="Arial"/>
                <a:cs typeface="Arial"/>
              </a:rPr>
              <a:t>Comando Provinciale  Vigili del Fuoco di Caserta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187696" y="624230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27164" y="6409944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86144" y="657758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18540" y="428604"/>
            <a:ext cx="8025426" cy="507209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 fontAlgn="base"/>
            <a:r>
              <a:rPr lang="it-IT" sz="2800" b="1" spc="-5" dirty="0" smtClean="0">
                <a:solidFill>
                  <a:srgbClr val="FF0000"/>
                </a:solidFill>
                <a:latin typeface="Arial"/>
                <a:cs typeface="Arial"/>
              </a:rPr>
              <a:t>SEGNALETICA </a:t>
            </a:r>
            <a:r>
              <a:rPr lang="it-IT" sz="2800" b="1" spc="-5" dirty="0" err="1" smtClean="0">
                <a:solidFill>
                  <a:srgbClr val="FF0000"/>
                </a:solidFill>
                <a:latin typeface="Arial"/>
                <a:cs typeface="Arial"/>
              </a:rPr>
              <a:t>D'ESODO</a:t>
            </a:r>
            <a:r>
              <a:rPr lang="it-IT" sz="2800" b="1" spc="-5" dirty="0" smtClean="0">
                <a:solidFill>
                  <a:srgbClr val="FF0000"/>
                </a:solidFill>
                <a:latin typeface="Arial"/>
                <a:cs typeface="Arial"/>
              </a:rPr>
              <a:t> ED ORIENTAMENTO</a:t>
            </a:r>
          </a:p>
          <a:p>
            <a:pPr algn="just" fontAlgn="base"/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La segnaletica d'esodo deve essere adeguata alla </a:t>
            </a:r>
            <a:r>
              <a:rPr lang="it-IT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complessità dell'attività </a:t>
            </a:r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e consentire l'orientamento degli occupanti (</a:t>
            </a:r>
            <a:r>
              <a:rPr lang="it-IT" sz="2400" dirty="0" err="1" smtClean="0">
                <a:solidFill>
                  <a:srgbClr val="372ED1"/>
                </a:solidFill>
                <a:latin typeface="Comic Sans MS"/>
                <a:cs typeface="Comic Sans MS"/>
              </a:rPr>
              <a:t>wayfinding</a:t>
            </a:r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). A tal fine:</a:t>
            </a:r>
          </a:p>
          <a:p>
            <a:pPr marL="715963" lvl="1" indent="-258763" algn="just" fontAlgn="base">
              <a:buFont typeface="Wingdings" pitchFamily="2" charset="2"/>
              <a:buChar char="ü"/>
            </a:pPr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devono essere installate in ogni piano dell'attività apposite planimetrie semplificate, correttamente orientate, in cui sia indicata </a:t>
            </a:r>
            <a:r>
              <a:rPr lang="it-IT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la posizione del lettore </a:t>
            </a:r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(es. "Voi siete qui") ed il layout del sistema d'esodo (es. vie d'esodo, spazi calmi, luoghi sicuri, ...). </a:t>
            </a:r>
          </a:p>
          <a:p>
            <a:pPr marL="1905" algn="just">
              <a:lnSpc>
                <a:spcPct val="100000"/>
              </a:lnSpc>
            </a:pPr>
            <a:endParaRPr lang="it-IT" sz="24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algn="just" fontAlgn="base">
              <a:tabLst>
                <a:tab pos="7985125" algn="l"/>
              </a:tabLst>
            </a:pPr>
            <a:endParaRPr lang="it-IT" sz="2400" dirty="0" smtClean="0">
              <a:solidFill>
                <a:srgbClr val="372ED1"/>
              </a:solidFill>
              <a:latin typeface="Comic Sans MS"/>
              <a:cs typeface="Comic Sans MS"/>
            </a:endParaRPr>
          </a:p>
        </p:txBody>
      </p:sp>
      <p:sp>
        <p:nvSpPr>
          <p:cNvPr id="11" name="object 8"/>
          <p:cNvSpPr txBox="1"/>
          <p:nvPr/>
        </p:nvSpPr>
        <p:spPr>
          <a:xfrm>
            <a:off x="2741929" y="6371590"/>
            <a:ext cx="3660140" cy="406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algn="ctr">
              <a:lnSpc>
                <a:spcPct val="100000"/>
              </a:lnSpc>
            </a:pPr>
            <a:r>
              <a:rPr sz="800" spc="-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ro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l</a:t>
            </a:r>
            <a:r>
              <a:rPr sz="800" spc="10" dirty="0" smtClean="0">
                <a:latin typeface="Arial"/>
                <a:cs typeface="Arial"/>
              </a:rPr>
              <a:t>l</a:t>
            </a:r>
            <a:r>
              <a:rPr sz="800" spc="-10" dirty="0" smtClean="0">
                <a:latin typeface="Arial"/>
                <a:cs typeface="Arial"/>
              </a:rPr>
              <a:t>’</a:t>
            </a:r>
            <a:r>
              <a:rPr sz="800" spc="0" dirty="0" smtClean="0">
                <a:latin typeface="Arial"/>
                <a:cs typeface="Arial"/>
              </a:rPr>
              <a:t>Int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no</a:t>
            </a:r>
            <a:endParaRPr sz="800">
              <a:latin typeface="Arial"/>
              <a:cs typeface="Arial"/>
            </a:endParaRPr>
          </a:p>
          <a:p>
            <a:pPr marR="3810" algn="ctr">
              <a:lnSpc>
                <a:spcPct val="100000"/>
              </a:lnSpc>
            </a:pPr>
            <a:r>
              <a:rPr sz="800" smtClean="0">
                <a:latin typeface="Arial"/>
                <a:cs typeface="Arial"/>
              </a:rPr>
              <a:t>Di</a:t>
            </a:r>
            <a:r>
              <a:rPr sz="800" spc="-5" smtClean="0">
                <a:latin typeface="Arial"/>
                <a:cs typeface="Arial"/>
              </a:rPr>
              <a:t>p</a:t>
            </a:r>
            <a:r>
              <a:rPr sz="800" spc="0" smtClean="0">
                <a:latin typeface="Arial"/>
                <a:cs typeface="Arial"/>
              </a:rPr>
              <a:t>a</a:t>
            </a:r>
            <a:r>
              <a:rPr sz="800" spc="-10" smtClean="0">
                <a:latin typeface="Arial"/>
                <a:cs typeface="Arial"/>
              </a:rPr>
              <a:t>r</a:t>
            </a:r>
            <a:r>
              <a:rPr sz="800" spc="0" smtClean="0">
                <a:latin typeface="Arial"/>
                <a:cs typeface="Arial"/>
              </a:rPr>
              <a:t>ti</a:t>
            </a:r>
            <a:r>
              <a:rPr sz="800" spc="10" smtClean="0">
                <a:latin typeface="Arial"/>
                <a:cs typeface="Arial"/>
              </a:rPr>
              <a:t>m</a:t>
            </a:r>
            <a:r>
              <a:rPr sz="800" spc="0" smtClean="0">
                <a:latin typeface="Arial"/>
                <a:cs typeface="Arial"/>
              </a:rPr>
              <a:t>e</a:t>
            </a:r>
            <a:r>
              <a:rPr sz="800" spc="-5" smtClean="0">
                <a:latin typeface="Arial"/>
                <a:cs typeface="Arial"/>
              </a:rPr>
              <a:t>n</a:t>
            </a:r>
            <a:r>
              <a:rPr sz="800" spc="0" smtClean="0">
                <a:latin typeface="Arial"/>
                <a:cs typeface="Arial"/>
              </a:rPr>
              <a:t>to d</a:t>
            </a:r>
            <a:r>
              <a:rPr sz="800" spc="-5" smtClean="0">
                <a:latin typeface="Arial"/>
                <a:cs typeface="Arial"/>
              </a:rPr>
              <a:t>e</a:t>
            </a:r>
            <a:r>
              <a:rPr sz="800" spc="0" smtClean="0">
                <a:latin typeface="Arial"/>
                <a:cs typeface="Arial"/>
              </a:rPr>
              <a:t>i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-5" smtClean="0">
                <a:latin typeface="Arial"/>
                <a:cs typeface="Arial"/>
              </a:rPr>
              <a:t>V</a:t>
            </a:r>
            <a:r>
              <a:rPr sz="800" spc="0" smtClean="0">
                <a:latin typeface="Arial"/>
                <a:cs typeface="Arial"/>
              </a:rPr>
              <a:t>i</a:t>
            </a:r>
            <a:r>
              <a:rPr sz="800" spc="-5" smtClean="0">
                <a:latin typeface="Arial"/>
                <a:cs typeface="Arial"/>
              </a:rPr>
              <a:t>g</a:t>
            </a:r>
            <a:r>
              <a:rPr sz="800" spc="0" smtClean="0">
                <a:latin typeface="Arial"/>
                <a:cs typeface="Arial"/>
              </a:rPr>
              <a:t>ili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0" smtClean="0">
                <a:latin typeface="Arial"/>
                <a:cs typeface="Arial"/>
              </a:rPr>
              <a:t>d</a:t>
            </a:r>
            <a:r>
              <a:rPr sz="800" spc="-5" smtClean="0">
                <a:latin typeface="Arial"/>
                <a:cs typeface="Arial"/>
              </a:rPr>
              <a:t>e</a:t>
            </a:r>
            <a:r>
              <a:rPr sz="800" spc="0" smtClean="0">
                <a:latin typeface="Arial"/>
                <a:cs typeface="Arial"/>
              </a:rPr>
              <a:t>l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-5" smtClean="0">
                <a:latin typeface="Arial"/>
                <a:cs typeface="Arial"/>
              </a:rPr>
              <a:t>Fu</a:t>
            </a:r>
            <a:r>
              <a:rPr sz="800" spc="0" smtClean="0">
                <a:latin typeface="Arial"/>
                <a:cs typeface="Arial"/>
              </a:rPr>
              <a:t>oco</a:t>
            </a:r>
            <a:r>
              <a:rPr sz="800" spc="-5" smtClean="0">
                <a:latin typeface="Arial"/>
                <a:cs typeface="Arial"/>
              </a:rPr>
              <a:t>,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0" smtClean="0">
                <a:latin typeface="Arial"/>
                <a:cs typeface="Arial"/>
              </a:rPr>
              <a:t>d</a:t>
            </a:r>
            <a:r>
              <a:rPr sz="800" spc="-5" smtClean="0">
                <a:latin typeface="Arial"/>
                <a:cs typeface="Arial"/>
              </a:rPr>
              <a:t>e</a:t>
            </a:r>
            <a:r>
              <a:rPr sz="800" spc="0" smtClean="0">
                <a:latin typeface="Arial"/>
                <a:cs typeface="Arial"/>
              </a:rPr>
              <a:t>l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-5" smtClean="0">
                <a:latin typeface="Arial"/>
                <a:cs typeface="Arial"/>
              </a:rPr>
              <a:t>So</a:t>
            </a:r>
            <a:r>
              <a:rPr sz="800" spc="5" smtClean="0">
                <a:latin typeface="Arial"/>
                <a:cs typeface="Arial"/>
              </a:rPr>
              <a:t>cc</a:t>
            </a:r>
            <a:r>
              <a:rPr sz="800" spc="-5" smtClean="0">
                <a:latin typeface="Arial"/>
                <a:cs typeface="Arial"/>
              </a:rPr>
              <a:t>o</a:t>
            </a:r>
            <a:r>
              <a:rPr sz="800" spc="0" smtClean="0">
                <a:latin typeface="Arial"/>
                <a:cs typeface="Arial"/>
              </a:rPr>
              <a:t>r</a:t>
            </a:r>
            <a:r>
              <a:rPr sz="800" spc="5" smtClean="0">
                <a:latin typeface="Arial"/>
                <a:cs typeface="Arial"/>
              </a:rPr>
              <a:t>s</a:t>
            </a:r>
            <a:r>
              <a:rPr sz="800" spc="0" smtClean="0">
                <a:latin typeface="Arial"/>
                <a:cs typeface="Arial"/>
              </a:rPr>
              <a:t>o </a:t>
            </a:r>
            <a:r>
              <a:rPr sz="800" spc="-5" smtClean="0">
                <a:latin typeface="Arial"/>
                <a:cs typeface="Arial"/>
              </a:rPr>
              <a:t>Pu</a:t>
            </a:r>
            <a:r>
              <a:rPr sz="800" spc="0" smtClean="0">
                <a:latin typeface="Arial"/>
                <a:cs typeface="Arial"/>
              </a:rPr>
              <a:t>b</a:t>
            </a:r>
            <a:r>
              <a:rPr sz="800" spc="-5" smtClean="0">
                <a:latin typeface="Arial"/>
                <a:cs typeface="Arial"/>
              </a:rPr>
              <a:t>b</a:t>
            </a:r>
            <a:r>
              <a:rPr sz="800" spc="0" smtClean="0">
                <a:latin typeface="Arial"/>
                <a:cs typeface="Arial"/>
              </a:rPr>
              <a:t>li</a:t>
            </a:r>
            <a:r>
              <a:rPr sz="800" spc="5" smtClean="0">
                <a:latin typeface="Arial"/>
                <a:cs typeface="Arial"/>
              </a:rPr>
              <a:t>c</a:t>
            </a:r>
            <a:r>
              <a:rPr sz="800" spc="0" smtClean="0">
                <a:latin typeface="Arial"/>
                <a:cs typeface="Arial"/>
              </a:rPr>
              <a:t>o e </a:t>
            </a:r>
            <a:r>
              <a:rPr sz="800" spc="-5" smtClean="0">
                <a:latin typeface="Arial"/>
                <a:cs typeface="Arial"/>
              </a:rPr>
              <a:t>d</a:t>
            </a:r>
            <a:r>
              <a:rPr sz="800" spc="0" smtClean="0">
                <a:latin typeface="Arial"/>
                <a:cs typeface="Arial"/>
              </a:rPr>
              <a:t>ella Dif</a:t>
            </a:r>
            <a:r>
              <a:rPr sz="800" spc="-5" smtClean="0">
                <a:latin typeface="Arial"/>
                <a:cs typeface="Arial"/>
              </a:rPr>
              <a:t>e</a:t>
            </a:r>
            <a:r>
              <a:rPr sz="800" spc="5" smtClean="0">
                <a:latin typeface="Arial"/>
                <a:cs typeface="Arial"/>
              </a:rPr>
              <a:t>s</a:t>
            </a:r>
            <a:r>
              <a:rPr sz="800" spc="0" smtClean="0">
                <a:latin typeface="Arial"/>
                <a:cs typeface="Arial"/>
              </a:rPr>
              <a:t>a Ci</a:t>
            </a:r>
            <a:r>
              <a:rPr sz="800" spc="-15" smtClean="0">
                <a:latin typeface="Arial"/>
                <a:cs typeface="Arial"/>
              </a:rPr>
              <a:t>v</a:t>
            </a:r>
            <a:r>
              <a:rPr sz="800" spc="0" smtClean="0">
                <a:latin typeface="Arial"/>
                <a:cs typeface="Arial"/>
              </a:rPr>
              <a:t>ile</a:t>
            </a:r>
            <a:endParaRPr sz="800" smtClean="0">
              <a:latin typeface="Arial"/>
              <a:cs typeface="Arial"/>
            </a:endParaRPr>
          </a:p>
          <a:p>
            <a:pPr algn="ctr">
              <a:lnSpc>
                <a:spcPts val="1190"/>
              </a:lnSpc>
            </a:pPr>
            <a:r>
              <a:rPr lang="it-IT" sz="1000" b="1" spc="-5" dirty="0" smtClean="0">
                <a:solidFill>
                  <a:srgbClr val="FF0000"/>
                </a:solidFill>
                <a:latin typeface="Arial"/>
                <a:cs typeface="Arial"/>
              </a:rPr>
              <a:t>Comando Provinciale  Vigili del Fuoco di Caserta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187696" y="624230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27164" y="6409944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86144" y="657758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18540" y="500042"/>
            <a:ext cx="8025426" cy="50006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 fontAlgn="base"/>
            <a:r>
              <a:rPr lang="it-IT" sz="3200" b="1" spc="-10" dirty="0" smtClean="0">
                <a:solidFill>
                  <a:srgbClr val="FF0000"/>
                </a:solidFill>
                <a:latin typeface="Arial"/>
                <a:cs typeface="Arial"/>
              </a:rPr>
              <a:t>ESODO</a:t>
            </a:r>
          </a:p>
          <a:p>
            <a:pPr algn="ctr" fontAlgn="base"/>
            <a:endParaRPr lang="it-IT" sz="2400" b="1" spc="-25" dirty="0" smtClean="0">
              <a:solidFill>
                <a:srgbClr val="323299"/>
              </a:solidFill>
              <a:latin typeface="Arial"/>
              <a:cs typeface="Arial"/>
            </a:endParaRPr>
          </a:p>
          <a:p>
            <a:pPr algn="ctr" fontAlgn="base"/>
            <a:r>
              <a:rPr lang="it-IT" sz="2400" b="1" spc="-25" dirty="0" smtClean="0">
                <a:solidFill>
                  <a:srgbClr val="323299"/>
                </a:solidFill>
                <a:latin typeface="Arial"/>
                <a:cs typeface="Arial"/>
              </a:rPr>
              <a:t>LA FINALITÀ </a:t>
            </a:r>
            <a:r>
              <a:rPr lang="it-IT" sz="2400" b="1" spc="-25" dirty="0" smtClean="0">
                <a:solidFill>
                  <a:srgbClr val="FF0000"/>
                </a:solidFill>
                <a:latin typeface="Arial"/>
                <a:cs typeface="Arial"/>
              </a:rPr>
              <a:t>DEL SISTEMA  </a:t>
            </a:r>
            <a:r>
              <a:rPr lang="it-IT" sz="2400" b="1" spc="-25" dirty="0" err="1" smtClean="0">
                <a:solidFill>
                  <a:srgbClr val="FF0000"/>
                </a:solidFill>
                <a:latin typeface="Arial"/>
                <a:cs typeface="Arial"/>
              </a:rPr>
              <a:t>D'ESODO</a:t>
            </a:r>
            <a:r>
              <a:rPr lang="it-IT" sz="2400" b="1" spc="-25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sz="2400" b="1" spc="-25" dirty="0" smtClean="0">
                <a:solidFill>
                  <a:srgbClr val="323299"/>
                </a:solidFill>
                <a:latin typeface="Arial"/>
                <a:cs typeface="Arial"/>
              </a:rPr>
              <a:t> È </a:t>
            </a:r>
            <a:r>
              <a:rPr lang="it-IT" sz="2400" b="1" spc="-25" dirty="0" err="1" smtClean="0">
                <a:solidFill>
                  <a:srgbClr val="323299"/>
                </a:solidFill>
                <a:latin typeface="Arial"/>
                <a:cs typeface="Arial"/>
              </a:rPr>
              <a:t>DI</a:t>
            </a:r>
            <a:r>
              <a:rPr lang="it-IT" sz="2400" b="1" spc="-25" dirty="0" smtClean="0">
                <a:solidFill>
                  <a:srgbClr val="323299"/>
                </a:solidFill>
                <a:latin typeface="Arial"/>
                <a:cs typeface="Arial"/>
              </a:rPr>
              <a:t> </a:t>
            </a:r>
          </a:p>
          <a:p>
            <a:pPr algn="ctr" fontAlgn="base"/>
            <a:endParaRPr lang="it-IT" sz="2400" b="1" spc="-25" dirty="0" smtClean="0">
              <a:solidFill>
                <a:srgbClr val="323299"/>
              </a:solidFill>
              <a:latin typeface="Arial"/>
              <a:cs typeface="Arial"/>
            </a:endParaRPr>
          </a:p>
          <a:p>
            <a:pPr algn="ctr" fontAlgn="base"/>
            <a:r>
              <a:rPr lang="it-IT" sz="2400" b="1" spc="-25" dirty="0" smtClean="0">
                <a:solidFill>
                  <a:srgbClr val="323299"/>
                </a:solidFill>
                <a:latin typeface="Arial"/>
                <a:cs typeface="Arial"/>
              </a:rPr>
              <a:t>ASSICURARE CHE GLI OCCUPANTI DELL'ATTIVITÀ </a:t>
            </a:r>
          </a:p>
          <a:p>
            <a:pPr algn="ctr" fontAlgn="base"/>
            <a:endParaRPr lang="it-IT" sz="2400" b="1" spc="-25" dirty="0" smtClean="0">
              <a:solidFill>
                <a:srgbClr val="323299"/>
              </a:solidFill>
              <a:latin typeface="Arial"/>
              <a:cs typeface="Arial"/>
            </a:endParaRPr>
          </a:p>
          <a:p>
            <a:pPr algn="ctr" fontAlgn="base"/>
            <a:r>
              <a:rPr lang="it-IT" sz="2400" b="1" spc="-25" dirty="0" smtClean="0">
                <a:solidFill>
                  <a:srgbClr val="323299"/>
                </a:solidFill>
                <a:latin typeface="Arial"/>
                <a:cs typeface="Arial"/>
              </a:rPr>
              <a:t>POSSANO </a:t>
            </a:r>
            <a:r>
              <a:rPr lang="it-IT" sz="2400" b="1" spc="-25" dirty="0" smtClean="0">
                <a:solidFill>
                  <a:srgbClr val="FF0000"/>
                </a:solidFill>
                <a:latin typeface="Arial"/>
                <a:cs typeface="Arial"/>
              </a:rPr>
              <a:t>RAGGIUNGERE O PERMANERE IN UN </a:t>
            </a:r>
          </a:p>
          <a:p>
            <a:pPr algn="ctr" fontAlgn="base"/>
            <a:endParaRPr lang="it-IT" sz="2400" b="1" spc="-25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algn="ctr" fontAlgn="base"/>
            <a:r>
              <a:rPr lang="it-IT" sz="2400" b="1" spc="-25" dirty="0" smtClean="0">
                <a:solidFill>
                  <a:srgbClr val="FF0000"/>
                </a:solidFill>
                <a:latin typeface="Arial"/>
                <a:cs typeface="Arial"/>
              </a:rPr>
              <a:t>LUOGO SICURO, A PRESCINDERE DALL'INTERVENTO</a:t>
            </a:r>
          </a:p>
          <a:p>
            <a:pPr algn="ctr" fontAlgn="base"/>
            <a:endParaRPr lang="it-IT" sz="2400" b="1" spc="-25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algn="ctr" fontAlgn="base"/>
            <a:r>
              <a:rPr lang="it-IT" sz="2400" b="1" spc="-25" dirty="0" smtClean="0">
                <a:solidFill>
                  <a:srgbClr val="FF0000"/>
                </a:solidFill>
                <a:latin typeface="Arial"/>
                <a:cs typeface="Arial"/>
              </a:rPr>
              <a:t> DEI VIGILI DEL FUOCO</a:t>
            </a:r>
            <a:r>
              <a:rPr lang="it-IT" sz="2400" b="1" spc="-25" dirty="0" smtClean="0">
                <a:solidFill>
                  <a:srgbClr val="323299"/>
                </a:solidFill>
                <a:latin typeface="Arial"/>
                <a:cs typeface="Arial"/>
              </a:rPr>
              <a:t>.</a:t>
            </a:r>
          </a:p>
          <a:p>
            <a:pPr algn="ctr" fontAlgn="base"/>
            <a:endParaRPr lang="it-IT" sz="2400" b="1" spc="-25" dirty="0" smtClean="0">
              <a:solidFill>
                <a:srgbClr val="323299"/>
              </a:solidFill>
              <a:latin typeface="Arial"/>
              <a:cs typeface="Arial"/>
            </a:endParaRPr>
          </a:p>
          <a:p>
            <a:pPr algn="ctr" fontAlgn="base"/>
            <a:endParaRPr lang="it-IT" sz="2400" b="1" spc="-25" dirty="0" smtClean="0">
              <a:solidFill>
                <a:srgbClr val="323299"/>
              </a:solidFill>
              <a:latin typeface="Arial"/>
              <a:cs typeface="Arial"/>
            </a:endParaRPr>
          </a:p>
        </p:txBody>
      </p:sp>
      <p:sp>
        <p:nvSpPr>
          <p:cNvPr id="11" name="object 8"/>
          <p:cNvSpPr txBox="1"/>
          <p:nvPr/>
        </p:nvSpPr>
        <p:spPr>
          <a:xfrm>
            <a:off x="2741929" y="6371590"/>
            <a:ext cx="3660140" cy="406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algn="ctr">
              <a:lnSpc>
                <a:spcPct val="100000"/>
              </a:lnSpc>
            </a:pPr>
            <a:r>
              <a:rPr sz="800" spc="-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ro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l</a:t>
            </a:r>
            <a:r>
              <a:rPr sz="800" spc="10" dirty="0" smtClean="0">
                <a:latin typeface="Arial"/>
                <a:cs typeface="Arial"/>
              </a:rPr>
              <a:t>l</a:t>
            </a:r>
            <a:r>
              <a:rPr sz="800" spc="-10" dirty="0" smtClean="0">
                <a:latin typeface="Arial"/>
                <a:cs typeface="Arial"/>
              </a:rPr>
              <a:t>’</a:t>
            </a:r>
            <a:r>
              <a:rPr sz="800" spc="0" dirty="0" smtClean="0">
                <a:latin typeface="Arial"/>
                <a:cs typeface="Arial"/>
              </a:rPr>
              <a:t>Int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no</a:t>
            </a:r>
            <a:endParaRPr sz="800">
              <a:latin typeface="Arial"/>
              <a:cs typeface="Arial"/>
            </a:endParaRPr>
          </a:p>
          <a:p>
            <a:pPr marR="3810" algn="ctr">
              <a:lnSpc>
                <a:spcPct val="100000"/>
              </a:lnSpc>
            </a:pPr>
            <a:r>
              <a:rPr sz="800" dirty="0" smtClean="0">
                <a:latin typeface="Arial"/>
                <a:cs typeface="Arial"/>
              </a:rPr>
              <a:t>Di</a:t>
            </a:r>
            <a:r>
              <a:rPr sz="800" spc="-5" dirty="0" smtClean="0">
                <a:latin typeface="Arial"/>
                <a:cs typeface="Arial"/>
              </a:rPr>
              <a:t>p</a:t>
            </a:r>
            <a:r>
              <a:rPr sz="800" spc="0" dirty="0" smtClean="0">
                <a:latin typeface="Arial"/>
                <a:cs typeface="Arial"/>
              </a:rPr>
              <a:t>a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ti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to 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g</a:t>
            </a:r>
            <a:r>
              <a:rPr sz="800" spc="0" dirty="0" smtClean="0">
                <a:latin typeface="Arial"/>
                <a:cs typeface="Arial"/>
              </a:rPr>
              <a:t>ili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Fu</a:t>
            </a:r>
            <a:r>
              <a:rPr sz="800" spc="0" dirty="0" smtClean="0">
                <a:latin typeface="Arial"/>
                <a:cs typeface="Arial"/>
              </a:rPr>
              <a:t>oco</a:t>
            </a:r>
            <a:r>
              <a:rPr sz="800" spc="-5" dirty="0" smtClean="0">
                <a:latin typeface="Arial"/>
                <a:cs typeface="Arial"/>
              </a:rPr>
              <a:t>,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So</a:t>
            </a:r>
            <a:r>
              <a:rPr sz="800" spc="5" dirty="0" smtClean="0">
                <a:latin typeface="Arial"/>
                <a:cs typeface="Arial"/>
              </a:rPr>
              <a:t>cc</a:t>
            </a:r>
            <a:r>
              <a:rPr sz="800" spc="-5" dirty="0" smtClean="0">
                <a:latin typeface="Arial"/>
                <a:cs typeface="Arial"/>
              </a:rPr>
              <a:t>o</a:t>
            </a:r>
            <a:r>
              <a:rPr sz="800" spc="0" dirty="0" smtClean="0">
                <a:latin typeface="Arial"/>
                <a:cs typeface="Arial"/>
              </a:rPr>
              <a:t>r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o </a:t>
            </a:r>
            <a:r>
              <a:rPr sz="800" spc="-5" dirty="0" smtClean="0">
                <a:latin typeface="Arial"/>
                <a:cs typeface="Arial"/>
              </a:rPr>
              <a:t>Pu</a:t>
            </a:r>
            <a:r>
              <a:rPr sz="800" spc="0" dirty="0" smtClean="0">
                <a:latin typeface="Arial"/>
                <a:cs typeface="Arial"/>
              </a:rPr>
              <a:t>b</a:t>
            </a:r>
            <a:r>
              <a:rPr sz="800" spc="-5" dirty="0" smtClean="0">
                <a:latin typeface="Arial"/>
                <a:cs typeface="Arial"/>
              </a:rPr>
              <a:t>b</a:t>
            </a:r>
            <a:r>
              <a:rPr sz="800" spc="0" dirty="0" smtClean="0">
                <a:latin typeface="Arial"/>
                <a:cs typeface="Arial"/>
              </a:rPr>
              <a:t>li</a:t>
            </a:r>
            <a:r>
              <a:rPr sz="800" spc="5" dirty="0" smtClean="0">
                <a:latin typeface="Arial"/>
                <a:cs typeface="Arial"/>
              </a:rPr>
              <a:t>c</a:t>
            </a:r>
            <a:r>
              <a:rPr sz="800" spc="0" dirty="0" smtClean="0">
                <a:latin typeface="Arial"/>
                <a:cs typeface="Arial"/>
              </a:rPr>
              <a:t>o e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ella Dif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a Ci</a:t>
            </a:r>
            <a:r>
              <a:rPr sz="800" spc="-1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ile</a:t>
            </a:r>
            <a:endParaRPr sz="800">
              <a:latin typeface="Arial"/>
              <a:cs typeface="Arial"/>
            </a:endParaRPr>
          </a:p>
          <a:p>
            <a:pPr algn="ctr">
              <a:lnSpc>
                <a:spcPts val="1190"/>
              </a:lnSpc>
            </a:pPr>
            <a:r>
              <a:rPr lang="it-IT" sz="1000" b="1" spc="-5" dirty="0" smtClean="0">
                <a:solidFill>
                  <a:srgbClr val="FF0000"/>
                </a:solidFill>
                <a:latin typeface="Arial"/>
                <a:cs typeface="Arial"/>
              </a:rPr>
              <a:t>Comando Provinciale  Vigili del Fuoco di Caserta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187696" y="624230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27164" y="6409944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86144" y="657758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18540" y="428604"/>
            <a:ext cx="8025426" cy="507209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 fontAlgn="base"/>
            <a:r>
              <a:rPr lang="it-IT" sz="2800" b="1" spc="-5" dirty="0" smtClean="0">
                <a:solidFill>
                  <a:srgbClr val="FF0000"/>
                </a:solidFill>
                <a:latin typeface="Arial"/>
                <a:cs typeface="Arial"/>
              </a:rPr>
              <a:t>LAYOUT DEI POSTI A SEDERE FISSI E MOBILI</a:t>
            </a:r>
          </a:p>
          <a:p>
            <a:pPr algn="just" fontAlgn="base"/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I posti a sedere (sedili) devono essere raggruppati in settori separati l'uno dall'altro mediante passaggi tra i settori longitudinali e trasversali. Tali passaggi tra i settori devono essere dimensionati come vie d'esodo.</a:t>
            </a:r>
          </a:p>
          <a:p>
            <a:pPr algn="just" fontAlgn="base"/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I passaggi tra le file di sedili di ciascun settore costituiscono la prima porzione della via d'esodo e devono essere compresi nel computo della lunghezza d'esodo e corridoio cieco.</a:t>
            </a:r>
          </a:p>
          <a:p>
            <a:pPr marL="1905" algn="just">
              <a:lnSpc>
                <a:spcPct val="100000"/>
              </a:lnSpc>
            </a:pPr>
            <a:endParaRPr lang="it-IT" sz="24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algn="just" fontAlgn="base">
              <a:tabLst>
                <a:tab pos="7985125" algn="l"/>
              </a:tabLst>
            </a:pPr>
            <a:endParaRPr lang="it-IT" sz="2400" dirty="0" smtClean="0">
              <a:solidFill>
                <a:srgbClr val="372ED1"/>
              </a:solidFill>
              <a:latin typeface="Comic Sans MS"/>
              <a:cs typeface="Comic Sans MS"/>
            </a:endParaRPr>
          </a:p>
        </p:txBody>
      </p:sp>
      <p:sp>
        <p:nvSpPr>
          <p:cNvPr id="11" name="object 8"/>
          <p:cNvSpPr txBox="1"/>
          <p:nvPr/>
        </p:nvSpPr>
        <p:spPr>
          <a:xfrm>
            <a:off x="2741929" y="6371590"/>
            <a:ext cx="3660140" cy="406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algn="ctr">
              <a:lnSpc>
                <a:spcPct val="100000"/>
              </a:lnSpc>
            </a:pPr>
            <a:r>
              <a:rPr sz="800" spc="-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ro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l</a:t>
            </a:r>
            <a:r>
              <a:rPr sz="800" spc="10" dirty="0" smtClean="0">
                <a:latin typeface="Arial"/>
                <a:cs typeface="Arial"/>
              </a:rPr>
              <a:t>l</a:t>
            </a:r>
            <a:r>
              <a:rPr sz="800" spc="-10" dirty="0" smtClean="0">
                <a:latin typeface="Arial"/>
                <a:cs typeface="Arial"/>
              </a:rPr>
              <a:t>’</a:t>
            </a:r>
            <a:r>
              <a:rPr sz="800" spc="0" dirty="0" smtClean="0">
                <a:latin typeface="Arial"/>
                <a:cs typeface="Arial"/>
              </a:rPr>
              <a:t>Int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no</a:t>
            </a:r>
            <a:endParaRPr sz="800">
              <a:latin typeface="Arial"/>
              <a:cs typeface="Arial"/>
            </a:endParaRPr>
          </a:p>
          <a:p>
            <a:pPr marR="3810" algn="ctr">
              <a:lnSpc>
                <a:spcPct val="100000"/>
              </a:lnSpc>
            </a:pPr>
            <a:r>
              <a:rPr sz="800" smtClean="0">
                <a:latin typeface="Arial"/>
                <a:cs typeface="Arial"/>
              </a:rPr>
              <a:t>Di</a:t>
            </a:r>
            <a:r>
              <a:rPr sz="800" spc="-5" smtClean="0">
                <a:latin typeface="Arial"/>
                <a:cs typeface="Arial"/>
              </a:rPr>
              <a:t>p</a:t>
            </a:r>
            <a:r>
              <a:rPr sz="800" spc="0" smtClean="0">
                <a:latin typeface="Arial"/>
                <a:cs typeface="Arial"/>
              </a:rPr>
              <a:t>a</a:t>
            </a:r>
            <a:r>
              <a:rPr sz="800" spc="-10" smtClean="0">
                <a:latin typeface="Arial"/>
                <a:cs typeface="Arial"/>
              </a:rPr>
              <a:t>r</a:t>
            </a:r>
            <a:r>
              <a:rPr sz="800" spc="0" smtClean="0">
                <a:latin typeface="Arial"/>
                <a:cs typeface="Arial"/>
              </a:rPr>
              <a:t>ti</a:t>
            </a:r>
            <a:r>
              <a:rPr sz="800" spc="10" smtClean="0">
                <a:latin typeface="Arial"/>
                <a:cs typeface="Arial"/>
              </a:rPr>
              <a:t>m</a:t>
            </a:r>
            <a:r>
              <a:rPr sz="800" spc="0" smtClean="0">
                <a:latin typeface="Arial"/>
                <a:cs typeface="Arial"/>
              </a:rPr>
              <a:t>e</a:t>
            </a:r>
            <a:r>
              <a:rPr sz="800" spc="-5" smtClean="0">
                <a:latin typeface="Arial"/>
                <a:cs typeface="Arial"/>
              </a:rPr>
              <a:t>n</a:t>
            </a:r>
            <a:r>
              <a:rPr sz="800" spc="0" smtClean="0">
                <a:latin typeface="Arial"/>
                <a:cs typeface="Arial"/>
              </a:rPr>
              <a:t>to d</a:t>
            </a:r>
            <a:r>
              <a:rPr sz="800" spc="-5" smtClean="0">
                <a:latin typeface="Arial"/>
                <a:cs typeface="Arial"/>
              </a:rPr>
              <a:t>e</a:t>
            </a:r>
            <a:r>
              <a:rPr sz="800" spc="0" smtClean="0">
                <a:latin typeface="Arial"/>
                <a:cs typeface="Arial"/>
              </a:rPr>
              <a:t>i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-5" smtClean="0">
                <a:latin typeface="Arial"/>
                <a:cs typeface="Arial"/>
              </a:rPr>
              <a:t>V</a:t>
            </a:r>
            <a:r>
              <a:rPr sz="800" spc="0" smtClean="0">
                <a:latin typeface="Arial"/>
                <a:cs typeface="Arial"/>
              </a:rPr>
              <a:t>i</a:t>
            </a:r>
            <a:r>
              <a:rPr sz="800" spc="-5" smtClean="0">
                <a:latin typeface="Arial"/>
                <a:cs typeface="Arial"/>
              </a:rPr>
              <a:t>g</a:t>
            </a:r>
            <a:r>
              <a:rPr sz="800" spc="0" smtClean="0">
                <a:latin typeface="Arial"/>
                <a:cs typeface="Arial"/>
              </a:rPr>
              <a:t>ili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0" smtClean="0">
                <a:latin typeface="Arial"/>
                <a:cs typeface="Arial"/>
              </a:rPr>
              <a:t>d</a:t>
            </a:r>
            <a:r>
              <a:rPr sz="800" spc="-5" smtClean="0">
                <a:latin typeface="Arial"/>
                <a:cs typeface="Arial"/>
              </a:rPr>
              <a:t>e</a:t>
            </a:r>
            <a:r>
              <a:rPr sz="800" spc="0" smtClean="0">
                <a:latin typeface="Arial"/>
                <a:cs typeface="Arial"/>
              </a:rPr>
              <a:t>l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-5" smtClean="0">
                <a:latin typeface="Arial"/>
                <a:cs typeface="Arial"/>
              </a:rPr>
              <a:t>Fu</a:t>
            </a:r>
            <a:r>
              <a:rPr sz="800" spc="0" smtClean="0">
                <a:latin typeface="Arial"/>
                <a:cs typeface="Arial"/>
              </a:rPr>
              <a:t>oco</a:t>
            </a:r>
            <a:r>
              <a:rPr sz="800" spc="-5" smtClean="0">
                <a:latin typeface="Arial"/>
                <a:cs typeface="Arial"/>
              </a:rPr>
              <a:t>,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0" smtClean="0">
                <a:latin typeface="Arial"/>
                <a:cs typeface="Arial"/>
              </a:rPr>
              <a:t>d</a:t>
            </a:r>
            <a:r>
              <a:rPr sz="800" spc="-5" smtClean="0">
                <a:latin typeface="Arial"/>
                <a:cs typeface="Arial"/>
              </a:rPr>
              <a:t>e</a:t>
            </a:r>
            <a:r>
              <a:rPr sz="800" spc="0" smtClean="0">
                <a:latin typeface="Arial"/>
                <a:cs typeface="Arial"/>
              </a:rPr>
              <a:t>l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-5" smtClean="0">
                <a:latin typeface="Arial"/>
                <a:cs typeface="Arial"/>
              </a:rPr>
              <a:t>So</a:t>
            </a:r>
            <a:r>
              <a:rPr sz="800" spc="5" smtClean="0">
                <a:latin typeface="Arial"/>
                <a:cs typeface="Arial"/>
              </a:rPr>
              <a:t>cc</a:t>
            </a:r>
            <a:r>
              <a:rPr sz="800" spc="-5" smtClean="0">
                <a:latin typeface="Arial"/>
                <a:cs typeface="Arial"/>
              </a:rPr>
              <a:t>o</a:t>
            </a:r>
            <a:r>
              <a:rPr sz="800" spc="0" smtClean="0">
                <a:latin typeface="Arial"/>
                <a:cs typeface="Arial"/>
              </a:rPr>
              <a:t>r</a:t>
            </a:r>
            <a:r>
              <a:rPr sz="800" spc="5" smtClean="0">
                <a:latin typeface="Arial"/>
                <a:cs typeface="Arial"/>
              </a:rPr>
              <a:t>s</a:t>
            </a:r>
            <a:r>
              <a:rPr sz="800" spc="0" smtClean="0">
                <a:latin typeface="Arial"/>
                <a:cs typeface="Arial"/>
              </a:rPr>
              <a:t>o </a:t>
            </a:r>
            <a:r>
              <a:rPr sz="800" spc="-5" smtClean="0">
                <a:latin typeface="Arial"/>
                <a:cs typeface="Arial"/>
              </a:rPr>
              <a:t>Pu</a:t>
            </a:r>
            <a:r>
              <a:rPr sz="800" spc="0" smtClean="0">
                <a:latin typeface="Arial"/>
                <a:cs typeface="Arial"/>
              </a:rPr>
              <a:t>b</a:t>
            </a:r>
            <a:r>
              <a:rPr sz="800" spc="-5" smtClean="0">
                <a:latin typeface="Arial"/>
                <a:cs typeface="Arial"/>
              </a:rPr>
              <a:t>b</a:t>
            </a:r>
            <a:r>
              <a:rPr sz="800" spc="0" smtClean="0">
                <a:latin typeface="Arial"/>
                <a:cs typeface="Arial"/>
              </a:rPr>
              <a:t>li</a:t>
            </a:r>
            <a:r>
              <a:rPr sz="800" spc="5" smtClean="0">
                <a:latin typeface="Arial"/>
                <a:cs typeface="Arial"/>
              </a:rPr>
              <a:t>c</a:t>
            </a:r>
            <a:r>
              <a:rPr sz="800" spc="0" smtClean="0">
                <a:latin typeface="Arial"/>
                <a:cs typeface="Arial"/>
              </a:rPr>
              <a:t>o e </a:t>
            </a:r>
            <a:r>
              <a:rPr sz="800" spc="-5" smtClean="0">
                <a:latin typeface="Arial"/>
                <a:cs typeface="Arial"/>
              </a:rPr>
              <a:t>d</a:t>
            </a:r>
            <a:r>
              <a:rPr sz="800" spc="0" smtClean="0">
                <a:latin typeface="Arial"/>
                <a:cs typeface="Arial"/>
              </a:rPr>
              <a:t>ella Dif</a:t>
            </a:r>
            <a:r>
              <a:rPr sz="800" spc="-5" smtClean="0">
                <a:latin typeface="Arial"/>
                <a:cs typeface="Arial"/>
              </a:rPr>
              <a:t>e</a:t>
            </a:r>
            <a:r>
              <a:rPr sz="800" spc="5" smtClean="0">
                <a:latin typeface="Arial"/>
                <a:cs typeface="Arial"/>
              </a:rPr>
              <a:t>s</a:t>
            </a:r>
            <a:r>
              <a:rPr sz="800" spc="0" smtClean="0">
                <a:latin typeface="Arial"/>
                <a:cs typeface="Arial"/>
              </a:rPr>
              <a:t>a Ci</a:t>
            </a:r>
            <a:r>
              <a:rPr sz="800" spc="-15" smtClean="0">
                <a:latin typeface="Arial"/>
                <a:cs typeface="Arial"/>
              </a:rPr>
              <a:t>v</a:t>
            </a:r>
            <a:r>
              <a:rPr sz="800" spc="0" smtClean="0">
                <a:latin typeface="Arial"/>
                <a:cs typeface="Arial"/>
              </a:rPr>
              <a:t>ile</a:t>
            </a:r>
            <a:endParaRPr sz="800" smtClean="0">
              <a:latin typeface="Arial"/>
              <a:cs typeface="Arial"/>
            </a:endParaRPr>
          </a:p>
          <a:p>
            <a:pPr algn="ctr">
              <a:lnSpc>
                <a:spcPts val="1190"/>
              </a:lnSpc>
            </a:pPr>
            <a:r>
              <a:rPr lang="it-IT" sz="1000" b="1" spc="-5" dirty="0" smtClean="0">
                <a:solidFill>
                  <a:srgbClr val="FF0000"/>
                </a:solidFill>
                <a:latin typeface="Arial"/>
                <a:cs typeface="Arial"/>
              </a:rPr>
              <a:t>Comando Provinciale  Vigili del Fuoco di Caserta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786190"/>
            <a:ext cx="5681674" cy="235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object 2"/>
          <p:cNvSpPr>
            <a:spLocks noChangeArrowheads="1"/>
          </p:cNvSpPr>
          <p:nvPr/>
        </p:nvSpPr>
        <p:spPr bwMode="auto">
          <a:xfrm>
            <a:off x="7000892" y="3786190"/>
            <a:ext cx="1712893" cy="2149471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187696" y="624230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27164" y="6409944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86144" y="657758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18540" y="428604"/>
            <a:ext cx="8025426" cy="507209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 fontAlgn="base"/>
            <a:r>
              <a:rPr lang="it-IT" sz="2800" b="1" spc="-5" dirty="0" smtClean="0">
                <a:solidFill>
                  <a:srgbClr val="FF0000"/>
                </a:solidFill>
                <a:latin typeface="Arial"/>
                <a:cs typeface="Arial"/>
              </a:rPr>
              <a:t>POSTI A SEDERE FISSI</a:t>
            </a:r>
          </a:p>
          <a:p>
            <a:pPr algn="just" fontAlgn="base"/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Il numero di sedili saldamente fissati al suolo che compongono la fila </a:t>
            </a:r>
            <a:r>
              <a:rPr lang="it-IT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non deve essere superiore al numero previsto in tabella S.4-4 in funzione della larghezza del passaggio</a:t>
            </a:r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 tre le file di sedili e della possibilità per gli occupanti di muoversi verso una o due direzioni di uscita dal settore.</a:t>
            </a:r>
            <a:r>
              <a:rPr lang="it-IT" sz="2400" dirty="0" smtClean="0"/>
              <a:t> </a:t>
            </a:r>
          </a:p>
          <a:p>
            <a:pPr marL="1905" algn="just">
              <a:lnSpc>
                <a:spcPct val="100000"/>
              </a:lnSpc>
            </a:pPr>
            <a:endParaRPr lang="it-IT" sz="24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algn="just" fontAlgn="base">
              <a:tabLst>
                <a:tab pos="7985125" algn="l"/>
              </a:tabLst>
            </a:pPr>
            <a:endParaRPr lang="it-IT" sz="2400" dirty="0" smtClean="0">
              <a:solidFill>
                <a:srgbClr val="372ED1"/>
              </a:solidFill>
              <a:latin typeface="Comic Sans MS"/>
              <a:cs typeface="Comic Sans MS"/>
            </a:endParaRPr>
          </a:p>
        </p:txBody>
      </p:sp>
      <p:sp>
        <p:nvSpPr>
          <p:cNvPr id="11" name="object 8"/>
          <p:cNvSpPr txBox="1"/>
          <p:nvPr/>
        </p:nvSpPr>
        <p:spPr>
          <a:xfrm>
            <a:off x="2741929" y="6371590"/>
            <a:ext cx="3660140" cy="406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algn="ctr">
              <a:lnSpc>
                <a:spcPct val="100000"/>
              </a:lnSpc>
            </a:pPr>
            <a:r>
              <a:rPr sz="800" spc="-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ro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l</a:t>
            </a:r>
            <a:r>
              <a:rPr sz="800" spc="10" dirty="0" smtClean="0">
                <a:latin typeface="Arial"/>
                <a:cs typeface="Arial"/>
              </a:rPr>
              <a:t>l</a:t>
            </a:r>
            <a:r>
              <a:rPr sz="800" spc="-10" dirty="0" smtClean="0">
                <a:latin typeface="Arial"/>
                <a:cs typeface="Arial"/>
              </a:rPr>
              <a:t>’</a:t>
            </a:r>
            <a:r>
              <a:rPr sz="800" spc="0" dirty="0" smtClean="0">
                <a:latin typeface="Arial"/>
                <a:cs typeface="Arial"/>
              </a:rPr>
              <a:t>Int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no</a:t>
            </a:r>
            <a:endParaRPr sz="800">
              <a:latin typeface="Arial"/>
              <a:cs typeface="Arial"/>
            </a:endParaRPr>
          </a:p>
          <a:p>
            <a:pPr marR="3810" algn="ctr">
              <a:lnSpc>
                <a:spcPct val="100000"/>
              </a:lnSpc>
            </a:pPr>
            <a:r>
              <a:rPr sz="800" smtClean="0">
                <a:latin typeface="Arial"/>
                <a:cs typeface="Arial"/>
              </a:rPr>
              <a:t>Di</a:t>
            </a:r>
            <a:r>
              <a:rPr sz="800" spc="-5" smtClean="0">
                <a:latin typeface="Arial"/>
                <a:cs typeface="Arial"/>
              </a:rPr>
              <a:t>p</a:t>
            </a:r>
            <a:r>
              <a:rPr sz="800" spc="0" smtClean="0">
                <a:latin typeface="Arial"/>
                <a:cs typeface="Arial"/>
              </a:rPr>
              <a:t>a</a:t>
            </a:r>
            <a:r>
              <a:rPr sz="800" spc="-10" smtClean="0">
                <a:latin typeface="Arial"/>
                <a:cs typeface="Arial"/>
              </a:rPr>
              <a:t>r</a:t>
            </a:r>
            <a:r>
              <a:rPr sz="800" spc="0" smtClean="0">
                <a:latin typeface="Arial"/>
                <a:cs typeface="Arial"/>
              </a:rPr>
              <a:t>ti</a:t>
            </a:r>
            <a:r>
              <a:rPr sz="800" spc="10" smtClean="0">
                <a:latin typeface="Arial"/>
                <a:cs typeface="Arial"/>
              </a:rPr>
              <a:t>m</a:t>
            </a:r>
            <a:r>
              <a:rPr sz="800" spc="0" smtClean="0">
                <a:latin typeface="Arial"/>
                <a:cs typeface="Arial"/>
              </a:rPr>
              <a:t>e</a:t>
            </a:r>
            <a:r>
              <a:rPr sz="800" spc="-5" smtClean="0">
                <a:latin typeface="Arial"/>
                <a:cs typeface="Arial"/>
              </a:rPr>
              <a:t>n</a:t>
            </a:r>
            <a:r>
              <a:rPr sz="800" spc="0" smtClean="0">
                <a:latin typeface="Arial"/>
                <a:cs typeface="Arial"/>
              </a:rPr>
              <a:t>to d</a:t>
            </a:r>
            <a:r>
              <a:rPr sz="800" spc="-5" smtClean="0">
                <a:latin typeface="Arial"/>
                <a:cs typeface="Arial"/>
              </a:rPr>
              <a:t>e</a:t>
            </a:r>
            <a:r>
              <a:rPr sz="800" spc="0" smtClean="0">
                <a:latin typeface="Arial"/>
                <a:cs typeface="Arial"/>
              </a:rPr>
              <a:t>i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-5" smtClean="0">
                <a:latin typeface="Arial"/>
                <a:cs typeface="Arial"/>
              </a:rPr>
              <a:t>V</a:t>
            </a:r>
            <a:r>
              <a:rPr sz="800" spc="0" smtClean="0">
                <a:latin typeface="Arial"/>
                <a:cs typeface="Arial"/>
              </a:rPr>
              <a:t>i</a:t>
            </a:r>
            <a:r>
              <a:rPr sz="800" spc="-5" smtClean="0">
                <a:latin typeface="Arial"/>
                <a:cs typeface="Arial"/>
              </a:rPr>
              <a:t>g</a:t>
            </a:r>
            <a:r>
              <a:rPr sz="800" spc="0" smtClean="0">
                <a:latin typeface="Arial"/>
                <a:cs typeface="Arial"/>
              </a:rPr>
              <a:t>ili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0" smtClean="0">
                <a:latin typeface="Arial"/>
                <a:cs typeface="Arial"/>
              </a:rPr>
              <a:t>d</a:t>
            </a:r>
            <a:r>
              <a:rPr sz="800" spc="-5" smtClean="0">
                <a:latin typeface="Arial"/>
                <a:cs typeface="Arial"/>
              </a:rPr>
              <a:t>e</a:t>
            </a:r>
            <a:r>
              <a:rPr sz="800" spc="0" smtClean="0">
                <a:latin typeface="Arial"/>
                <a:cs typeface="Arial"/>
              </a:rPr>
              <a:t>l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-5" smtClean="0">
                <a:latin typeface="Arial"/>
                <a:cs typeface="Arial"/>
              </a:rPr>
              <a:t>Fu</a:t>
            </a:r>
            <a:r>
              <a:rPr sz="800" spc="0" smtClean="0">
                <a:latin typeface="Arial"/>
                <a:cs typeface="Arial"/>
              </a:rPr>
              <a:t>oco</a:t>
            </a:r>
            <a:r>
              <a:rPr sz="800" spc="-5" smtClean="0">
                <a:latin typeface="Arial"/>
                <a:cs typeface="Arial"/>
              </a:rPr>
              <a:t>,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0" smtClean="0">
                <a:latin typeface="Arial"/>
                <a:cs typeface="Arial"/>
              </a:rPr>
              <a:t>d</a:t>
            </a:r>
            <a:r>
              <a:rPr sz="800" spc="-5" smtClean="0">
                <a:latin typeface="Arial"/>
                <a:cs typeface="Arial"/>
              </a:rPr>
              <a:t>e</a:t>
            </a:r>
            <a:r>
              <a:rPr sz="800" spc="0" smtClean="0">
                <a:latin typeface="Arial"/>
                <a:cs typeface="Arial"/>
              </a:rPr>
              <a:t>l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-5" smtClean="0">
                <a:latin typeface="Arial"/>
                <a:cs typeface="Arial"/>
              </a:rPr>
              <a:t>So</a:t>
            </a:r>
            <a:r>
              <a:rPr sz="800" spc="5" smtClean="0">
                <a:latin typeface="Arial"/>
                <a:cs typeface="Arial"/>
              </a:rPr>
              <a:t>cc</a:t>
            </a:r>
            <a:r>
              <a:rPr sz="800" spc="-5" smtClean="0">
                <a:latin typeface="Arial"/>
                <a:cs typeface="Arial"/>
              </a:rPr>
              <a:t>o</a:t>
            </a:r>
            <a:r>
              <a:rPr sz="800" spc="0" smtClean="0">
                <a:latin typeface="Arial"/>
                <a:cs typeface="Arial"/>
              </a:rPr>
              <a:t>r</a:t>
            </a:r>
            <a:r>
              <a:rPr sz="800" spc="5" smtClean="0">
                <a:latin typeface="Arial"/>
                <a:cs typeface="Arial"/>
              </a:rPr>
              <a:t>s</a:t>
            </a:r>
            <a:r>
              <a:rPr sz="800" spc="0" smtClean="0">
                <a:latin typeface="Arial"/>
                <a:cs typeface="Arial"/>
              </a:rPr>
              <a:t>o </a:t>
            </a:r>
            <a:r>
              <a:rPr sz="800" spc="-5" smtClean="0">
                <a:latin typeface="Arial"/>
                <a:cs typeface="Arial"/>
              </a:rPr>
              <a:t>Pu</a:t>
            </a:r>
            <a:r>
              <a:rPr sz="800" spc="0" smtClean="0">
                <a:latin typeface="Arial"/>
                <a:cs typeface="Arial"/>
              </a:rPr>
              <a:t>b</a:t>
            </a:r>
            <a:r>
              <a:rPr sz="800" spc="-5" smtClean="0">
                <a:latin typeface="Arial"/>
                <a:cs typeface="Arial"/>
              </a:rPr>
              <a:t>b</a:t>
            </a:r>
            <a:r>
              <a:rPr sz="800" spc="0" smtClean="0">
                <a:latin typeface="Arial"/>
                <a:cs typeface="Arial"/>
              </a:rPr>
              <a:t>li</a:t>
            </a:r>
            <a:r>
              <a:rPr sz="800" spc="5" smtClean="0">
                <a:latin typeface="Arial"/>
                <a:cs typeface="Arial"/>
              </a:rPr>
              <a:t>c</a:t>
            </a:r>
            <a:r>
              <a:rPr sz="800" spc="0" smtClean="0">
                <a:latin typeface="Arial"/>
                <a:cs typeface="Arial"/>
              </a:rPr>
              <a:t>o e </a:t>
            </a:r>
            <a:r>
              <a:rPr sz="800" spc="-5" smtClean="0">
                <a:latin typeface="Arial"/>
                <a:cs typeface="Arial"/>
              </a:rPr>
              <a:t>d</a:t>
            </a:r>
            <a:r>
              <a:rPr sz="800" spc="0" smtClean="0">
                <a:latin typeface="Arial"/>
                <a:cs typeface="Arial"/>
              </a:rPr>
              <a:t>ella Dif</a:t>
            </a:r>
            <a:r>
              <a:rPr sz="800" spc="-5" smtClean="0">
                <a:latin typeface="Arial"/>
                <a:cs typeface="Arial"/>
              </a:rPr>
              <a:t>e</a:t>
            </a:r>
            <a:r>
              <a:rPr sz="800" spc="5" smtClean="0">
                <a:latin typeface="Arial"/>
                <a:cs typeface="Arial"/>
              </a:rPr>
              <a:t>s</a:t>
            </a:r>
            <a:r>
              <a:rPr sz="800" spc="0" smtClean="0">
                <a:latin typeface="Arial"/>
                <a:cs typeface="Arial"/>
              </a:rPr>
              <a:t>a Ci</a:t>
            </a:r>
            <a:r>
              <a:rPr sz="800" spc="-15" smtClean="0">
                <a:latin typeface="Arial"/>
                <a:cs typeface="Arial"/>
              </a:rPr>
              <a:t>v</a:t>
            </a:r>
            <a:r>
              <a:rPr sz="800" spc="0" smtClean="0">
                <a:latin typeface="Arial"/>
                <a:cs typeface="Arial"/>
              </a:rPr>
              <a:t>ile</a:t>
            </a:r>
            <a:endParaRPr sz="800" smtClean="0">
              <a:latin typeface="Arial"/>
              <a:cs typeface="Arial"/>
            </a:endParaRPr>
          </a:p>
          <a:p>
            <a:pPr algn="ctr">
              <a:lnSpc>
                <a:spcPts val="1190"/>
              </a:lnSpc>
            </a:pPr>
            <a:r>
              <a:rPr lang="it-IT" sz="1000" b="1" spc="-5" dirty="0" smtClean="0">
                <a:solidFill>
                  <a:srgbClr val="FF0000"/>
                </a:solidFill>
                <a:latin typeface="Arial"/>
                <a:cs typeface="Arial"/>
              </a:rPr>
              <a:t>Comando Provinciale  Vigili del Fuoco di Caserta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2857496"/>
            <a:ext cx="6512604" cy="3238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-574079" y="4003049"/>
            <a:ext cx="2934045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object 2"/>
          <p:cNvSpPr>
            <a:spLocks noChangeArrowheads="1"/>
          </p:cNvSpPr>
          <p:nvPr/>
        </p:nvSpPr>
        <p:spPr bwMode="auto">
          <a:xfrm>
            <a:off x="1571604" y="4357694"/>
            <a:ext cx="855637" cy="792149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187696" y="624230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27164" y="6409944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86144" y="657758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18540" y="285728"/>
            <a:ext cx="8025426" cy="507209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 fontAlgn="base"/>
            <a:r>
              <a:rPr lang="it-IT" sz="2800" b="1" spc="-5" dirty="0" smtClean="0">
                <a:solidFill>
                  <a:srgbClr val="FF0000"/>
                </a:solidFill>
                <a:latin typeface="Arial"/>
                <a:cs typeface="Arial"/>
              </a:rPr>
              <a:t>POSTI A SEDERE MOBILI</a:t>
            </a:r>
          </a:p>
          <a:p>
            <a:pPr algn="just" fontAlgn="base"/>
            <a:r>
              <a:rPr lang="it-IT" sz="2200" dirty="0" smtClean="0">
                <a:solidFill>
                  <a:srgbClr val="372ED1"/>
                </a:solidFill>
                <a:latin typeface="Comic Sans MS"/>
                <a:cs typeface="Comic Sans MS"/>
              </a:rPr>
              <a:t>Ogni settore deve essere costituito al massimo da 10 file di </a:t>
            </a:r>
            <a:r>
              <a:rPr lang="it-IT" sz="2200" dirty="0" smtClean="0">
                <a:solidFill>
                  <a:srgbClr val="FF0000"/>
                </a:solidFill>
                <a:latin typeface="Comic Sans MS"/>
                <a:cs typeface="Comic Sans MS"/>
              </a:rPr>
              <a:t>sedili mobili collegati rigidamente tra loro </a:t>
            </a:r>
            <a:r>
              <a:rPr lang="it-IT" sz="2200" dirty="0" smtClean="0">
                <a:solidFill>
                  <a:srgbClr val="372ED1"/>
                </a:solidFill>
                <a:latin typeface="Comic Sans MS"/>
                <a:cs typeface="Comic Sans MS"/>
              </a:rPr>
              <a:t>per fila.</a:t>
            </a:r>
          </a:p>
          <a:p>
            <a:pPr algn="just" fontAlgn="base"/>
            <a:r>
              <a:rPr lang="it-IT" sz="2200" dirty="0" smtClean="0">
                <a:solidFill>
                  <a:srgbClr val="372ED1"/>
                </a:solidFill>
                <a:latin typeface="Comic Sans MS"/>
                <a:cs typeface="Comic Sans MS"/>
              </a:rPr>
              <a:t>Il numero di sedili mobili che compongono la fila non deve essere superiore al numero previsto in tabella S.4-5 in funzione della possibilità per gli occupanti di muoversi verso una o due direzioni di uscita dal settore. </a:t>
            </a:r>
          </a:p>
          <a:p>
            <a:pPr algn="just" fontAlgn="base"/>
            <a:endParaRPr lang="it-IT" sz="24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algn="just" fontAlgn="base"/>
            <a:endParaRPr lang="it-IT" sz="24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algn="just" fontAlgn="base"/>
            <a:endParaRPr lang="it-IT" sz="2200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algn="just" fontAlgn="base"/>
            <a:r>
              <a:rPr lang="it-IT" sz="2200" dirty="0" smtClean="0">
                <a:solidFill>
                  <a:srgbClr val="FF0000"/>
                </a:solidFill>
                <a:latin typeface="Comic Sans MS"/>
                <a:cs typeface="Comic Sans MS"/>
              </a:rPr>
              <a:t>La larghezza dei passaggi tra le file di sedili non può essere inferiore a 300 mm.</a:t>
            </a:r>
          </a:p>
          <a:p>
            <a:pPr algn="just" fontAlgn="base"/>
            <a:r>
              <a:rPr lang="it-IT" sz="2200" dirty="0" smtClean="0">
                <a:solidFill>
                  <a:srgbClr val="372ED1"/>
                </a:solidFill>
                <a:latin typeface="Comic Sans MS"/>
                <a:cs typeface="Comic Sans MS"/>
              </a:rPr>
              <a:t>È ammesso l'impiego di </a:t>
            </a:r>
            <a:r>
              <a:rPr lang="it-IT" sz="2200" dirty="0" smtClean="0">
                <a:solidFill>
                  <a:srgbClr val="FF0000"/>
                </a:solidFill>
                <a:latin typeface="Comic Sans MS"/>
                <a:cs typeface="Comic Sans MS"/>
              </a:rPr>
              <a:t>sedili mobili anche non collegati rigidamente tra loro</a:t>
            </a:r>
            <a:r>
              <a:rPr lang="it-IT" sz="2200" dirty="0" smtClean="0">
                <a:solidFill>
                  <a:srgbClr val="372ED1"/>
                </a:solidFill>
                <a:latin typeface="Comic Sans MS"/>
                <a:cs typeface="Comic Sans MS"/>
              </a:rPr>
              <a:t> in ambiti dell'attività ove si dimostri che la presenza di sedili mobili non intralcia l'esodo sicuro degli occupanti (es. locali con basso affollamento, palchi dei teatri, ristoranti, ...).</a:t>
            </a:r>
          </a:p>
          <a:p>
            <a:pPr algn="just" fontAlgn="base"/>
            <a:endParaRPr lang="it-IT" sz="22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marL="1905" algn="just">
              <a:lnSpc>
                <a:spcPct val="100000"/>
              </a:lnSpc>
            </a:pPr>
            <a:endParaRPr lang="it-IT" sz="24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algn="just" fontAlgn="base">
              <a:tabLst>
                <a:tab pos="7985125" algn="l"/>
              </a:tabLst>
            </a:pPr>
            <a:endParaRPr lang="it-IT" sz="2400" dirty="0" smtClean="0">
              <a:solidFill>
                <a:srgbClr val="372ED1"/>
              </a:solidFill>
              <a:latin typeface="Comic Sans MS"/>
              <a:cs typeface="Comic Sans MS"/>
            </a:endParaRPr>
          </a:p>
        </p:txBody>
      </p:sp>
      <p:sp>
        <p:nvSpPr>
          <p:cNvPr id="11" name="object 8"/>
          <p:cNvSpPr txBox="1"/>
          <p:nvPr/>
        </p:nvSpPr>
        <p:spPr>
          <a:xfrm>
            <a:off x="2741929" y="6371590"/>
            <a:ext cx="3660140" cy="406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algn="ctr">
              <a:lnSpc>
                <a:spcPct val="100000"/>
              </a:lnSpc>
            </a:pPr>
            <a:r>
              <a:rPr sz="800" spc="-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ro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l</a:t>
            </a:r>
            <a:r>
              <a:rPr sz="800" spc="10" dirty="0" smtClean="0">
                <a:latin typeface="Arial"/>
                <a:cs typeface="Arial"/>
              </a:rPr>
              <a:t>l</a:t>
            </a:r>
            <a:r>
              <a:rPr sz="800" spc="-10" dirty="0" smtClean="0">
                <a:latin typeface="Arial"/>
                <a:cs typeface="Arial"/>
              </a:rPr>
              <a:t>’</a:t>
            </a:r>
            <a:r>
              <a:rPr sz="800" spc="0" dirty="0" smtClean="0">
                <a:latin typeface="Arial"/>
                <a:cs typeface="Arial"/>
              </a:rPr>
              <a:t>Int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no</a:t>
            </a:r>
            <a:endParaRPr sz="800">
              <a:latin typeface="Arial"/>
              <a:cs typeface="Arial"/>
            </a:endParaRPr>
          </a:p>
          <a:p>
            <a:pPr marR="3810" algn="ctr">
              <a:lnSpc>
                <a:spcPct val="100000"/>
              </a:lnSpc>
            </a:pPr>
            <a:r>
              <a:rPr sz="800" smtClean="0">
                <a:latin typeface="Arial"/>
                <a:cs typeface="Arial"/>
              </a:rPr>
              <a:t>Di</a:t>
            </a:r>
            <a:r>
              <a:rPr sz="800" spc="-5" smtClean="0">
                <a:latin typeface="Arial"/>
                <a:cs typeface="Arial"/>
              </a:rPr>
              <a:t>p</a:t>
            </a:r>
            <a:r>
              <a:rPr sz="800" spc="0" smtClean="0">
                <a:latin typeface="Arial"/>
                <a:cs typeface="Arial"/>
              </a:rPr>
              <a:t>a</a:t>
            </a:r>
            <a:r>
              <a:rPr sz="800" spc="-10" smtClean="0">
                <a:latin typeface="Arial"/>
                <a:cs typeface="Arial"/>
              </a:rPr>
              <a:t>r</a:t>
            </a:r>
            <a:r>
              <a:rPr sz="800" spc="0" smtClean="0">
                <a:latin typeface="Arial"/>
                <a:cs typeface="Arial"/>
              </a:rPr>
              <a:t>ti</a:t>
            </a:r>
            <a:r>
              <a:rPr sz="800" spc="10" smtClean="0">
                <a:latin typeface="Arial"/>
                <a:cs typeface="Arial"/>
              </a:rPr>
              <a:t>m</a:t>
            </a:r>
            <a:r>
              <a:rPr sz="800" spc="0" smtClean="0">
                <a:latin typeface="Arial"/>
                <a:cs typeface="Arial"/>
              </a:rPr>
              <a:t>e</a:t>
            </a:r>
            <a:r>
              <a:rPr sz="800" spc="-5" smtClean="0">
                <a:latin typeface="Arial"/>
                <a:cs typeface="Arial"/>
              </a:rPr>
              <a:t>n</a:t>
            </a:r>
            <a:r>
              <a:rPr sz="800" spc="0" smtClean="0">
                <a:latin typeface="Arial"/>
                <a:cs typeface="Arial"/>
              </a:rPr>
              <a:t>to d</a:t>
            </a:r>
            <a:r>
              <a:rPr sz="800" spc="-5" smtClean="0">
                <a:latin typeface="Arial"/>
                <a:cs typeface="Arial"/>
              </a:rPr>
              <a:t>e</a:t>
            </a:r>
            <a:r>
              <a:rPr sz="800" spc="0" smtClean="0">
                <a:latin typeface="Arial"/>
                <a:cs typeface="Arial"/>
              </a:rPr>
              <a:t>i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-5" smtClean="0">
                <a:latin typeface="Arial"/>
                <a:cs typeface="Arial"/>
              </a:rPr>
              <a:t>V</a:t>
            </a:r>
            <a:r>
              <a:rPr sz="800" spc="0" smtClean="0">
                <a:latin typeface="Arial"/>
                <a:cs typeface="Arial"/>
              </a:rPr>
              <a:t>i</a:t>
            </a:r>
            <a:r>
              <a:rPr sz="800" spc="-5" smtClean="0">
                <a:latin typeface="Arial"/>
                <a:cs typeface="Arial"/>
              </a:rPr>
              <a:t>g</a:t>
            </a:r>
            <a:r>
              <a:rPr sz="800" spc="0" smtClean="0">
                <a:latin typeface="Arial"/>
                <a:cs typeface="Arial"/>
              </a:rPr>
              <a:t>ili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0" smtClean="0">
                <a:latin typeface="Arial"/>
                <a:cs typeface="Arial"/>
              </a:rPr>
              <a:t>d</a:t>
            </a:r>
            <a:r>
              <a:rPr sz="800" spc="-5" smtClean="0">
                <a:latin typeface="Arial"/>
                <a:cs typeface="Arial"/>
              </a:rPr>
              <a:t>e</a:t>
            </a:r>
            <a:r>
              <a:rPr sz="800" spc="0" smtClean="0">
                <a:latin typeface="Arial"/>
                <a:cs typeface="Arial"/>
              </a:rPr>
              <a:t>l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-5" smtClean="0">
                <a:latin typeface="Arial"/>
                <a:cs typeface="Arial"/>
              </a:rPr>
              <a:t>Fu</a:t>
            </a:r>
            <a:r>
              <a:rPr sz="800" spc="0" smtClean="0">
                <a:latin typeface="Arial"/>
                <a:cs typeface="Arial"/>
              </a:rPr>
              <a:t>oco</a:t>
            </a:r>
            <a:r>
              <a:rPr sz="800" spc="-5" smtClean="0">
                <a:latin typeface="Arial"/>
                <a:cs typeface="Arial"/>
              </a:rPr>
              <a:t>,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0" smtClean="0">
                <a:latin typeface="Arial"/>
                <a:cs typeface="Arial"/>
              </a:rPr>
              <a:t>d</a:t>
            </a:r>
            <a:r>
              <a:rPr sz="800" spc="-5" smtClean="0">
                <a:latin typeface="Arial"/>
                <a:cs typeface="Arial"/>
              </a:rPr>
              <a:t>e</a:t>
            </a:r>
            <a:r>
              <a:rPr sz="800" spc="0" smtClean="0">
                <a:latin typeface="Arial"/>
                <a:cs typeface="Arial"/>
              </a:rPr>
              <a:t>l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-5" smtClean="0">
                <a:latin typeface="Arial"/>
                <a:cs typeface="Arial"/>
              </a:rPr>
              <a:t>So</a:t>
            </a:r>
            <a:r>
              <a:rPr sz="800" spc="5" smtClean="0">
                <a:latin typeface="Arial"/>
                <a:cs typeface="Arial"/>
              </a:rPr>
              <a:t>cc</a:t>
            </a:r>
            <a:r>
              <a:rPr sz="800" spc="-5" smtClean="0">
                <a:latin typeface="Arial"/>
                <a:cs typeface="Arial"/>
              </a:rPr>
              <a:t>o</a:t>
            </a:r>
            <a:r>
              <a:rPr sz="800" spc="0" smtClean="0">
                <a:latin typeface="Arial"/>
                <a:cs typeface="Arial"/>
              </a:rPr>
              <a:t>r</a:t>
            </a:r>
            <a:r>
              <a:rPr sz="800" spc="5" smtClean="0">
                <a:latin typeface="Arial"/>
                <a:cs typeface="Arial"/>
              </a:rPr>
              <a:t>s</a:t>
            </a:r>
            <a:r>
              <a:rPr sz="800" spc="0" smtClean="0">
                <a:latin typeface="Arial"/>
                <a:cs typeface="Arial"/>
              </a:rPr>
              <a:t>o </a:t>
            </a:r>
            <a:r>
              <a:rPr sz="800" spc="-5" smtClean="0">
                <a:latin typeface="Arial"/>
                <a:cs typeface="Arial"/>
              </a:rPr>
              <a:t>Pu</a:t>
            </a:r>
            <a:r>
              <a:rPr sz="800" spc="0" smtClean="0">
                <a:latin typeface="Arial"/>
                <a:cs typeface="Arial"/>
              </a:rPr>
              <a:t>b</a:t>
            </a:r>
            <a:r>
              <a:rPr sz="800" spc="-5" smtClean="0">
                <a:latin typeface="Arial"/>
                <a:cs typeface="Arial"/>
              </a:rPr>
              <a:t>b</a:t>
            </a:r>
            <a:r>
              <a:rPr sz="800" spc="0" smtClean="0">
                <a:latin typeface="Arial"/>
                <a:cs typeface="Arial"/>
              </a:rPr>
              <a:t>li</a:t>
            </a:r>
            <a:r>
              <a:rPr sz="800" spc="5" smtClean="0">
                <a:latin typeface="Arial"/>
                <a:cs typeface="Arial"/>
              </a:rPr>
              <a:t>c</a:t>
            </a:r>
            <a:r>
              <a:rPr sz="800" spc="0" smtClean="0">
                <a:latin typeface="Arial"/>
                <a:cs typeface="Arial"/>
              </a:rPr>
              <a:t>o e </a:t>
            </a:r>
            <a:r>
              <a:rPr sz="800" spc="-5" smtClean="0">
                <a:latin typeface="Arial"/>
                <a:cs typeface="Arial"/>
              </a:rPr>
              <a:t>d</a:t>
            </a:r>
            <a:r>
              <a:rPr sz="800" spc="0" smtClean="0">
                <a:latin typeface="Arial"/>
                <a:cs typeface="Arial"/>
              </a:rPr>
              <a:t>ella Dif</a:t>
            </a:r>
            <a:r>
              <a:rPr sz="800" spc="-5" smtClean="0">
                <a:latin typeface="Arial"/>
                <a:cs typeface="Arial"/>
              </a:rPr>
              <a:t>e</a:t>
            </a:r>
            <a:r>
              <a:rPr sz="800" spc="5" smtClean="0">
                <a:latin typeface="Arial"/>
                <a:cs typeface="Arial"/>
              </a:rPr>
              <a:t>s</a:t>
            </a:r>
            <a:r>
              <a:rPr sz="800" spc="0" smtClean="0">
                <a:latin typeface="Arial"/>
                <a:cs typeface="Arial"/>
              </a:rPr>
              <a:t>a Ci</a:t>
            </a:r>
            <a:r>
              <a:rPr sz="800" spc="-15" smtClean="0">
                <a:latin typeface="Arial"/>
                <a:cs typeface="Arial"/>
              </a:rPr>
              <a:t>v</a:t>
            </a:r>
            <a:r>
              <a:rPr sz="800" spc="0" smtClean="0">
                <a:latin typeface="Arial"/>
                <a:cs typeface="Arial"/>
              </a:rPr>
              <a:t>ile</a:t>
            </a:r>
            <a:endParaRPr sz="800" smtClean="0">
              <a:latin typeface="Arial"/>
              <a:cs typeface="Arial"/>
            </a:endParaRPr>
          </a:p>
          <a:p>
            <a:pPr algn="ctr">
              <a:lnSpc>
                <a:spcPts val="1190"/>
              </a:lnSpc>
            </a:pPr>
            <a:r>
              <a:rPr lang="it-IT" sz="1000" b="1" spc="-5" dirty="0" smtClean="0">
                <a:solidFill>
                  <a:srgbClr val="FF0000"/>
                </a:solidFill>
                <a:latin typeface="Arial"/>
                <a:cs typeface="Arial"/>
              </a:rPr>
              <a:t>Comando Provinciale  Vigili del Fuoco di Caserta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3" y="2786058"/>
            <a:ext cx="6215106" cy="92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187696" y="624230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27164" y="6409944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86144" y="657758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18540" y="428604"/>
            <a:ext cx="8025426" cy="507209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just" fontAlgn="base"/>
            <a:r>
              <a:rPr lang="it-IT" sz="2800" b="1" spc="-5" dirty="0" smtClean="0">
                <a:solidFill>
                  <a:srgbClr val="FF0000"/>
                </a:solidFill>
                <a:latin typeface="Arial"/>
                <a:cs typeface="Arial"/>
              </a:rPr>
              <a:t>AFFOLLAMENTO</a:t>
            </a:r>
          </a:p>
          <a:p>
            <a:pPr algn="just" fontAlgn="base"/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L'affollamento di ciascun compartimento è determinato moltiplicando la densità di affollamento per la superficie lorda del compartimento. La densità di affollamento è reperita da:</a:t>
            </a:r>
          </a:p>
          <a:p>
            <a:pPr marL="808038" lvl="1" indent="-350838" algn="just" fontAlgn="base">
              <a:buFont typeface="Wingdings" pitchFamily="2" charset="2"/>
              <a:buChar char="ü"/>
            </a:pPr>
            <a:r>
              <a:rPr lang="it-IT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dati o criteri della tabella S.4-6;</a:t>
            </a:r>
          </a:p>
          <a:p>
            <a:pPr marL="808038" lvl="1" indent="-350838" algn="just" fontAlgn="base">
              <a:buFont typeface="Wingdings" pitchFamily="2" charset="2"/>
              <a:buChar char="ü"/>
            </a:pPr>
            <a:r>
              <a:rPr lang="it-IT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indicazioni della regola tecnica verticale.</a:t>
            </a:r>
          </a:p>
          <a:p>
            <a:pPr algn="just" fontAlgn="base"/>
            <a:r>
              <a:rPr lang="it-IT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Il responsabile dell'attività </a:t>
            </a:r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può </a:t>
            </a:r>
            <a:r>
              <a:rPr lang="it-IT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dichiarare</a:t>
            </a:r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 un valore dell'affollamento inferiore a quello determinato come previsto al comma 1.</a:t>
            </a:r>
          </a:p>
          <a:p>
            <a:pPr algn="just" fontAlgn="base"/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Il responsabile dell'attività si impegna a rispettare l'affollamento e la densità d'affollamento massimi dichiarati per ogni ambito ed in ogni condizione d'esercizio dell'attività.</a:t>
            </a:r>
          </a:p>
        </p:txBody>
      </p:sp>
      <p:sp>
        <p:nvSpPr>
          <p:cNvPr id="11" name="object 8"/>
          <p:cNvSpPr txBox="1"/>
          <p:nvPr/>
        </p:nvSpPr>
        <p:spPr>
          <a:xfrm>
            <a:off x="2741929" y="6371590"/>
            <a:ext cx="3660140" cy="406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algn="ctr">
              <a:lnSpc>
                <a:spcPct val="100000"/>
              </a:lnSpc>
            </a:pPr>
            <a:r>
              <a:rPr sz="800" spc="-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ro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l</a:t>
            </a:r>
            <a:r>
              <a:rPr sz="800" spc="10" dirty="0" smtClean="0">
                <a:latin typeface="Arial"/>
                <a:cs typeface="Arial"/>
              </a:rPr>
              <a:t>l</a:t>
            </a:r>
            <a:r>
              <a:rPr sz="800" spc="-10" dirty="0" smtClean="0">
                <a:latin typeface="Arial"/>
                <a:cs typeface="Arial"/>
              </a:rPr>
              <a:t>’</a:t>
            </a:r>
            <a:r>
              <a:rPr sz="800" spc="0" dirty="0" smtClean="0">
                <a:latin typeface="Arial"/>
                <a:cs typeface="Arial"/>
              </a:rPr>
              <a:t>Int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no</a:t>
            </a:r>
            <a:endParaRPr sz="800">
              <a:latin typeface="Arial"/>
              <a:cs typeface="Arial"/>
            </a:endParaRPr>
          </a:p>
          <a:p>
            <a:pPr marR="3810" algn="ctr">
              <a:lnSpc>
                <a:spcPct val="100000"/>
              </a:lnSpc>
            </a:pPr>
            <a:r>
              <a:rPr sz="800" smtClean="0">
                <a:latin typeface="Arial"/>
                <a:cs typeface="Arial"/>
              </a:rPr>
              <a:t>Di</a:t>
            </a:r>
            <a:r>
              <a:rPr sz="800" spc="-5" smtClean="0">
                <a:latin typeface="Arial"/>
                <a:cs typeface="Arial"/>
              </a:rPr>
              <a:t>p</a:t>
            </a:r>
            <a:r>
              <a:rPr sz="800" spc="0" smtClean="0">
                <a:latin typeface="Arial"/>
                <a:cs typeface="Arial"/>
              </a:rPr>
              <a:t>a</a:t>
            </a:r>
            <a:r>
              <a:rPr sz="800" spc="-10" smtClean="0">
                <a:latin typeface="Arial"/>
                <a:cs typeface="Arial"/>
              </a:rPr>
              <a:t>r</a:t>
            </a:r>
            <a:r>
              <a:rPr sz="800" spc="0" smtClean="0">
                <a:latin typeface="Arial"/>
                <a:cs typeface="Arial"/>
              </a:rPr>
              <a:t>ti</a:t>
            </a:r>
            <a:r>
              <a:rPr sz="800" spc="10" smtClean="0">
                <a:latin typeface="Arial"/>
                <a:cs typeface="Arial"/>
              </a:rPr>
              <a:t>m</a:t>
            </a:r>
            <a:r>
              <a:rPr sz="800" spc="0" smtClean="0">
                <a:latin typeface="Arial"/>
                <a:cs typeface="Arial"/>
              </a:rPr>
              <a:t>e</a:t>
            </a:r>
            <a:r>
              <a:rPr sz="800" spc="-5" smtClean="0">
                <a:latin typeface="Arial"/>
                <a:cs typeface="Arial"/>
              </a:rPr>
              <a:t>n</a:t>
            </a:r>
            <a:r>
              <a:rPr sz="800" spc="0" smtClean="0">
                <a:latin typeface="Arial"/>
                <a:cs typeface="Arial"/>
              </a:rPr>
              <a:t>to d</a:t>
            </a:r>
            <a:r>
              <a:rPr sz="800" spc="-5" smtClean="0">
                <a:latin typeface="Arial"/>
                <a:cs typeface="Arial"/>
              </a:rPr>
              <a:t>e</a:t>
            </a:r>
            <a:r>
              <a:rPr sz="800" spc="0" smtClean="0">
                <a:latin typeface="Arial"/>
                <a:cs typeface="Arial"/>
              </a:rPr>
              <a:t>i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-5" smtClean="0">
                <a:latin typeface="Arial"/>
                <a:cs typeface="Arial"/>
              </a:rPr>
              <a:t>V</a:t>
            </a:r>
            <a:r>
              <a:rPr sz="800" spc="0" smtClean="0">
                <a:latin typeface="Arial"/>
                <a:cs typeface="Arial"/>
              </a:rPr>
              <a:t>i</a:t>
            </a:r>
            <a:r>
              <a:rPr sz="800" spc="-5" smtClean="0">
                <a:latin typeface="Arial"/>
                <a:cs typeface="Arial"/>
              </a:rPr>
              <a:t>g</a:t>
            </a:r>
            <a:r>
              <a:rPr sz="800" spc="0" smtClean="0">
                <a:latin typeface="Arial"/>
                <a:cs typeface="Arial"/>
              </a:rPr>
              <a:t>ili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0" smtClean="0">
                <a:latin typeface="Arial"/>
                <a:cs typeface="Arial"/>
              </a:rPr>
              <a:t>d</a:t>
            </a:r>
            <a:r>
              <a:rPr sz="800" spc="-5" smtClean="0">
                <a:latin typeface="Arial"/>
                <a:cs typeface="Arial"/>
              </a:rPr>
              <a:t>e</a:t>
            </a:r>
            <a:r>
              <a:rPr sz="800" spc="0" smtClean="0">
                <a:latin typeface="Arial"/>
                <a:cs typeface="Arial"/>
              </a:rPr>
              <a:t>l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-5" smtClean="0">
                <a:latin typeface="Arial"/>
                <a:cs typeface="Arial"/>
              </a:rPr>
              <a:t>Fu</a:t>
            </a:r>
            <a:r>
              <a:rPr sz="800" spc="0" smtClean="0">
                <a:latin typeface="Arial"/>
                <a:cs typeface="Arial"/>
              </a:rPr>
              <a:t>oco</a:t>
            </a:r>
            <a:r>
              <a:rPr sz="800" spc="-5" smtClean="0">
                <a:latin typeface="Arial"/>
                <a:cs typeface="Arial"/>
              </a:rPr>
              <a:t>,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0" smtClean="0">
                <a:latin typeface="Arial"/>
                <a:cs typeface="Arial"/>
              </a:rPr>
              <a:t>d</a:t>
            </a:r>
            <a:r>
              <a:rPr sz="800" spc="-5" smtClean="0">
                <a:latin typeface="Arial"/>
                <a:cs typeface="Arial"/>
              </a:rPr>
              <a:t>e</a:t>
            </a:r>
            <a:r>
              <a:rPr sz="800" spc="0" smtClean="0">
                <a:latin typeface="Arial"/>
                <a:cs typeface="Arial"/>
              </a:rPr>
              <a:t>l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-5" smtClean="0">
                <a:latin typeface="Arial"/>
                <a:cs typeface="Arial"/>
              </a:rPr>
              <a:t>So</a:t>
            </a:r>
            <a:r>
              <a:rPr sz="800" spc="5" smtClean="0">
                <a:latin typeface="Arial"/>
                <a:cs typeface="Arial"/>
              </a:rPr>
              <a:t>cc</a:t>
            </a:r>
            <a:r>
              <a:rPr sz="800" spc="-5" smtClean="0">
                <a:latin typeface="Arial"/>
                <a:cs typeface="Arial"/>
              </a:rPr>
              <a:t>o</a:t>
            </a:r>
            <a:r>
              <a:rPr sz="800" spc="0" smtClean="0">
                <a:latin typeface="Arial"/>
                <a:cs typeface="Arial"/>
              </a:rPr>
              <a:t>r</a:t>
            </a:r>
            <a:r>
              <a:rPr sz="800" spc="5" smtClean="0">
                <a:latin typeface="Arial"/>
                <a:cs typeface="Arial"/>
              </a:rPr>
              <a:t>s</a:t>
            </a:r>
            <a:r>
              <a:rPr sz="800" spc="0" smtClean="0">
                <a:latin typeface="Arial"/>
                <a:cs typeface="Arial"/>
              </a:rPr>
              <a:t>o </a:t>
            </a:r>
            <a:r>
              <a:rPr sz="800" spc="-5" smtClean="0">
                <a:latin typeface="Arial"/>
                <a:cs typeface="Arial"/>
              </a:rPr>
              <a:t>Pu</a:t>
            </a:r>
            <a:r>
              <a:rPr sz="800" spc="0" smtClean="0">
                <a:latin typeface="Arial"/>
                <a:cs typeface="Arial"/>
              </a:rPr>
              <a:t>b</a:t>
            </a:r>
            <a:r>
              <a:rPr sz="800" spc="-5" smtClean="0">
                <a:latin typeface="Arial"/>
                <a:cs typeface="Arial"/>
              </a:rPr>
              <a:t>b</a:t>
            </a:r>
            <a:r>
              <a:rPr sz="800" spc="0" smtClean="0">
                <a:latin typeface="Arial"/>
                <a:cs typeface="Arial"/>
              </a:rPr>
              <a:t>li</a:t>
            </a:r>
            <a:r>
              <a:rPr sz="800" spc="5" smtClean="0">
                <a:latin typeface="Arial"/>
                <a:cs typeface="Arial"/>
              </a:rPr>
              <a:t>c</a:t>
            </a:r>
            <a:r>
              <a:rPr sz="800" spc="0" smtClean="0">
                <a:latin typeface="Arial"/>
                <a:cs typeface="Arial"/>
              </a:rPr>
              <a:t>o e </a:t>
            </a:r>
            <a:r>
              <a:rPr sz="800" spc="-5" smtClean="0">
                <a:latin typeface="Arial"/>
                <a:cs typeface="Arial"/>
              </a:rPr>
              <a:t>d</a:t>
            </a:r>
            <a:r>
              <a:rPr sz="800" spc="0" smtClean="0">
                <a:latin typeface="Arial"/>
                <a:cs typeface="Arial"/>
              </a:rPr>
              <a:t>ella Dif</a:t>
            </a:r>
            <a:r>
              <a:rPr sz="800" spc="-5" smtClean="0">
                <a:latin typeface="Arial"/>
                <a:cs typeface="Arial"/>
              </a:rPr>
              <a:t>e</a:t>
            </a:r>
            <a:r>
              <a:rPr sz="800" spc="5" smtClean="0">
                <a:latin typeface="Arial"/>
                <a:cs typeface="Arial"/>
              </a:rPr>
              <a:t>s</a:t>
            </a:r>
            <a:r>
              <a:rPr sz="800" spc="0" smtClean="0">
                <a:latin typeface="Arial"/>
                <a:cs typeface="Arial"/>
              </a:rPr>
              <a:t>a Ci</a:t>
            </a:r>
            <a:r>
              <a:rPr sz="800" spc="-15" smtClean="0">
                <a:latin typeface="Arial"/>
                <a:cs typeface="Arial"/>
              </a:rPr>
              <a:t>v</a:t>
            </a:r>
            <a:r>
              <a:rPr sz="800" spc="0" smtClean="0">
                <a:latin typeface="Arial"/>
                <a:cs typeface="Arial"/>
              </a:rPr>
              <a:t>ile</a:t>
            </a:r>
            <a:endParaRPr sz="800" smtClean="0">
              <a:latin typeface="Arial"/>
              <a:cs typeface="Arial"/>
            </a:endParaRPr>
          </a:p>
          <a:p>
            <a:pPr algn="ctr">
              <a:lnSpc>
                <a:spcPts val="1190"/>
              </a:lnSpc>
            </a:pPr>
            <a:r>
              <a:rPr lang="it-IT" sz="1000" b="1" spc="-5" dirty="0" smtClean="0">
                <a:solidFill>
                  <a:srgbClr val="FF0000"/>
                </a:solidFill>
                <a:latin typeface="Arial"/>
                <a:cs typeface="Arial"/>
              </a:rPr>
              <a:t>Comando Provinciale  Vigili del Fuoco di Caserta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187696" y="624230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27164" y="6409944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86144" y="657758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18540" y="428604"/>
            <a:ext cx="8025426" cy="507209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 fontAlgn="base"/>
            <a:r>
              <a:rPr lang="it-IT" sz="2800" b="1" spc="-5" dirty="0" smtClean="0">
                <a:solidFill>
                  <a:srgbClr val="FF0000"/>
                </a:solidFill>
                <a:latin typeface="Arial"/>
                <a:cs typeface="Arial"/>
              </a:rPr>
              <a:t>AFFOLLAMENTO</a:t>
            </a:r>
          </a:p>
          <a:p>
            <a:pPr fontAlgn="base"/>
            <a:r>
              <a:rPr lang="it-IT" sz="2800" dirty="0" smtClean="0">
                <a:solidFill>
                  <a:srgbClr val="372ED1"/>
                </a:solidFill>
                <a:latin typeface="Comic Sans MS"/>
                <a:cs typeface="Comic Sans MS"/>
              </a:rPr>
              <a:t>L'affollamento</a:t>
            </a:r>
          </a:p>
          <a:p>
            <a:pPr fontAlgn="base"/>
            <a:r>
              <a:rPr lang="it-IT" sz="2800" dirty="0" smtClean="0">
                <a:solidFill>
                  <a:srgbClr val="372ED1"/>
                </a:solidFill>
                <a:latin typeface="Comic Sans MS"/>
                <a:cs typeface="Comic Sans MS"/>
              </a:rPr>
              <a:t>di ciascun </a:t>
            </a:r>
          </a:p>
          <a:p>
            <a:pPr fontAlgn="base"/>
            <a:r>
              <a:rPr lang="it-IT" sz="2800" dirty="0" smtClean="0">
                <a:solidFill>
                  <a:srgbClr val="372ED1"/>
                </a:solidFill>
                <a:latin typeface="Comic Sans MS"/>
                <a:cs typeface="Comic Sans MS"/>
              </a:rPr>
              <a:t>compartimento è</a:t>
            </a:r>
          </a:p>
          <a:p>
            <a:pPr fontAlgn="base"/>
            <a:r>
              <a:rPr lang="it-IT" sz="2800" dirty="0" smtClean="0">
                <a:solidFill>
                  <a:srgbClr val="372ED1"/>
                </a:solidFill>
                <a:latin typeface="Comic Sans MS"/>
                <a:cs typeface="Comic Sans MS"/>
              </a:rPr>
              <a:t>determinato</a:t>
            </a:r>
          </a:p>
          <a:p>
            <a:pPr fontAlgn="base"/>
            <a:r>
              <a:rPr lang="it-IT" sz="2800" dirty="0" smtClean="0">
                <a:solidFill>
                  <a:srgbClr val="372ED1"/>
                </a:solidFill>
                <a:latin typeface="Comic Sans MS"/>
                <a:cs typeface="Comic Sans MS"/>
              </a:rPr>
              <a:t>moltiplicando </a:t>
            </a:r>
          </a:p>
          <a:p>
            <a:pPr fontAlgn="base"/>
            <a:r>
              <a:rPr lang="it-IT" sz="2800" dirty="0" smtClean="0">
                <a:solidFill>
                  <a:srgbClr val="FF0000"/>
                </a:solidFill>
                <a:latin typeface="Comic Sans MS"/>
                <a:cs typeface="Comic Sans MS"/>
              </a:rPr>
              <a:t>la densità di </a:t>
            </a:r>
          </a:p>
          <a:p>
            <a:pPr fontAlgn="base"/>
            <a:r>
              <a:rPr lang="it-IT" sz="2800" dirty="0" smtClean="0">
                <a:solidFill>
                  <a:srgbClr val="FF0000"/>
                </a:solidFill>
                <a:latin typeface="Comic Sans MS"/>
                <a:cs typeface="Comic Sans MS"/>
              </a:rPr>
              <a:t>affollamento</a:t>
            </a:r>
            <a:r>
              <a:rPr lang="it-IT" sz="2800" dirty="0" smtClean="0">
                <a:solidFill>
                  <a:srgbClr val="372ED1"/>
                </a:solidFill>
                <a:latin typeface="Comic Sans MS"/>
                <a:cs typeface="Comic Sans MS"/>
              </a:rPr>
              <a:t> </a:t>
            </a:r>
          </a:p>
          <a:p>
            <a:pPr fontAlgn="base"/>
            <a:r>
              <a:rPr lang="it-IT" sz="2800" dirty="0" smtClean="0">
                <a:solidFill>
                  <a:srgbClr val="372ED1"/>
                </a:solidFill>
                <a:latin typeface="Comic Sans MS"/>
                <a:cs typeface="Comic Sans MS"/>
              </a:rPr>
              <a:t>per la </a:t>
            </a:r>
            <a:r>
              <a:rPr lang="it-IT" sz="2800" dirty="0" smtClean="0">
                <a:solidFill>
                  <a:srgbClr val="FF0000"/>
                </a:solidFill>
                <a:latin typeface="Comic Sans MS"/>
                <a:cs typeface="Comic Sans MS"/>
              </a:rPr>
              <a:t>superficie</a:t>
            </a:r>
            <a:r>
              <a:rPr lang="it-IT" sz="2800" dirty="0" smtClean="0">
                <a:solidFill>
                  <a:srgbClr val="372ED1"/>
                </a:solidFill>
                <a:latin typeface="Comic Sans MS"/>
                <a:cs typeface="Comic Sans MS"/>
              </a:rPr>
              <a:t> </a:t>
            </a:r>
          </a:p>
          <a:p>
            <a:pPr fontAlgn="base"/>
            <a:r>
              <a:rPr lang="it-IT" sz="2800" dirty="0" smtClean="0">
                <a:solidFill>
                  <a:srgbClr val="FF0000"/>
                </a:solidFill>
                <a:latin typeface="Comic Sans MS"/>
                <a:cs typeface="Comic Sans MS"/>
              </a:rPr>
              <a:t>lorda</a:t>
            </a:r>
            <a:r>
              <a:rPr lang="it-IT" sz="2800" dirty="0" smtClean="0">
                <a:solidFill>
                  <a:srgbClr val="372ED1"/>
                </a:solidFill>
                <a:latin typeface="Comic Sans MS"/>
                <a:cs typeface="Comic Sans MS"/>
              </a:rPr>
              <a:t> </a:t>
            </a:r>
            <a:r>
              <a:rPr lang="it-IT" sz="2800" dirty="0" smtClean="0">
                <a:solidFill>
                  <a:srgbClr val="FF0000"/>
                </a:solidFill>
                <a:latin typeface="Comic Sans MS"/>
                <a:cs typeface="Comic Sans MS"/>
              </a:rPr>
              <a:t>del </a:t>
            </a:r>
          </a:p>
          <a:p>
            <a:pPr fontAlgn="base"/>
            <a:r>
              <a:rPr lang="it-IT" sz="2800" dirty="0" smtClean="0">
                <a:solidFill>
                  <a:srgbClr val="FF0000"/>
                </a:solidFill>
                <a:latin typeface="Comic Sans MS"/>
                <a:cs typeface="Comic Sans MS"/>
              </a:rPr>
              <a:t>compartimento</a:t>
            </a:r>
            <a:r>
              <a:rPr lang="it-IT" sz="2800" dirty="0" smtClean="0">
                <a:solidFill>
                  <a:srgbClr val="372ED1"/>
                </a:solidFill>
                <a:latin typeface="Comic Sans MS"/>
                <a:cs typeface="Comic Sans MS"/>
              </a:rPr>
              <a:t>.</a:t>
            </a:r>
            <a:endParaRPr lang="it-IT" sz="2800" b="1" spc="-5" dirty="0" smtClean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1" name="object 8"/>
          <p:cNvSpPr txBox="1"/>
          <p:nvPr/>
        </p:nvSpPr>
        <p:spPr>
          <a:xfrm>
            <a:off x="2741929" y="6371590"/>
            <a:ext cx="3660140" cy="406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algn="ctr">
              <a:lnSpc>
                <a:spcPct val="100000"/>
              </a:lnSpc>
            </a:pPr>
            <a:r>
              <a:rPr sz="800" spc="-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ro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l</a:t>
            </a:r>
            <a:r>
              <a:rPr sz="800" spc="10" dirty="0" smtClean="0">
                <a:latin typeface="Arial"/>
                <a:cs typeface="Arial"/>
              </a:rPr>
              <a:t>l</a:t>
            </a:r>
            <a:r>
              <a:rPr sz="800" spc="-10" dirty="0" smtClean="0">
                <a:latin typeface="Arial"/>
                <a:cs typeface="Arial"/>
              </a:rPr>
              <a:t>’</a:t>
            </a:r>
            <a:r>
              <a:rPr sz="800" spc="0" dirty="0" smtClean="0">
                <a:latin typeface="Arial"/>
                <a:cs typeface="Arial"/>
              </a:rPr>
              <a:t>Int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no</a:t>
            </a:r>
            <a:endParaRPr sz="800">
              <a:latin typeface="Arial"/>
              <a:cs typeface="Arial"/>
            </a:endParaRPr>
          </a:p>
          <a:p>
            <a:pPr marR="3810" algn="ctr">
              <a:lnSpc>
                <a:spcPct val="100000"/>
              </a:lnSpc>
            </a:pPr>
            <a:r>
              <a:rPr sz="800" smtClean="0">
                <a:latin typeface="Arial"/>
                <a:cs typeface="Arial"/>
              </a:rPr>
              <a:t>Di</a:t>
            </a:r>
            <a:r>
              <a:rPr sz="800" spc="-5" smtClean="0">
                <a:latin typeface="Arial"/>
                <a:cs typeface="Arial"/>
              </a:rPr>
              <a:t>p</a:t>
            </a:r>
            <a:r>
              <a:rPr sz="800" spc="0" smtClean="0">
                <a:latin typeface="Arial"/>
                <a:cs typeface="Arial"/>
              </a:rPr>
              <a:t>a</a:t>
            </a:r>
            <a:r>
              <a:rPr sz="800" spc="-10" smtClean="0">
                <a:latin typeface="Arial"/>
                <a:cs typeface="Arial"/>
              </a:rPr>
              <a:t>r</a:t>
            </a:r>
            <a:r>
              <a:rPr sz="800" spc="0" smtClean="0">
                <a:latin typeface="Arial"/>
                <a:cs typeface="Arial"/>
              </a:rPr>
              <a:t>ti</a:t>
            </a:r>
            <a:r>
              <a:rPr sz="800" spc="10" smtClean="0">
                <a:latin typeface="Arial"/>
                <a:cs typeface="Arial"/>
              </a:rPr>
              <a:t>m</a:t>
            </a:r>
            <a:r>
              <a:rPr sz="800" spc="0" smtClean="0">
                <a:latin typeface="Arial"/>
                <a:cs typeface="Arial"/>
              </a:rPr>
              <a:t>e</a:t>
            </a:r>
            <a:r>
              <a:rPr sz="800" spc="-5" smtClean="0">
                <a:latin typeface="Arial"/>
                <a:cs typeface="Arial"/>
              </a:rPr>
              <a:t>n</a:t>
            </a:r>
            <a:r>
              <a:rPr sz="800" spc="0" smtClean="0">
                <a:latin typeface="Arial"/>
                <a:cs typeface="Arial"/>
              </a:rPr>
              <a:t>to d</a:t>
            </a:r>
            <a:r>
              <a:rPr sz="800" spc="-5" smtClean="0">
                <a:latin typeface="Arial"/>
                <a:cs typeface="Arial"/>
              </a:rPr>
              <a:t>e</a:t>
            </a:r>
            <a:r>
              <a:rPr sz="800" spc="0" smtClean="0">
                <a:latin typeface="Arial"/>
                <a:cs typeface="Arial"/>
              </a:rPr>
              <a:t>i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-5" smtClean="0">
                <a:latin typeface="Arial"/>
                <a:cs typeface="Arial"/>
              </a:rPr>
              <a:t>V</a:t>
            </a:r>
            <a:r>
              <a:rPr sz="800" spc="0" smtClean="0">
                <a:latin typeface="Arial"/>
                <a:cs typeface="Arial"/>
              </a:rPr>
              <a:t>i</a:t>
            </a:r>
            <a:r>
              <a:rPr sz="800" spc="-5" smtClean="0">
                <a:latin typeface="Arial"/>
                <a:cs typeface="Arial"/>
              </a:rPr>
              <a:t>g</a:t>
            </a:r>
            <a:r>
              <a:rPr sz="800" spc="0" smtClean="0">
                <a:latin typeface="Arial"/>
                <a:cs typeface="Arial"/>
              </a:rPr>
              <a:t>ili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0" smtClean="0">
                <a:latin typeface="Arial"/>
                <a:cs typeface="Arial"/>
              </a:rPr>
              <a:t>d</a:t>
            </a:r>
            <a:r>
              <a:rPr sz="800" spc="-5" smtClean="0">
                <a:latin typeface="Arial"/>
                <a:cs typeface="Arial"/>
              </a:rPr>
              <a:t>e</a:t>
            </a:r>
            <a:r>
              <a:rPr sz="800" spc="0" smtClean="0">
                <a:latin typeface="Arial"/>
                <a:cs typeface="Arial"/>
              </a:rPr>
              <a:t>l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-5" smtClean="0">
                <a:latin typeface="Arial"/>
                <a:cs typeface="Arial"/>
              </a:rPr>
              <a:t>Fu</a:t>
            </a:r>
            <a:r>
              <a:rPr sz="800" spc="0" smtClean="0">
                <a:latin typeface="Arial"/>
                <a:cs typeface="Arial"/>
              </a:rPr>
              <a:t>oco</a:t>
            </a:r>
            <a:r>
              <a:rPr sz="800" spc="-5" smtClean="0">
                <a:latin typeface="Arial"/>
                <a:cs typeface="Arial"/>
              </a:rPr>
              <a:t>,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0" smtClean="0">
                <a:latin typeface="Arial"/>
                <a:cs typeface="Arial"/>
              </a:rPr>
              <a:t>d</a:t>
            </a:r>
            <a:r>
              <a:rPr sz="800" spc="-5" smtClean="0">
                <a:latin typeface="Arial"/>
                <a:cs typeface="Arial"/>
              </a:rPr>
              <a:t>e</a:t>
            </a:r>
            <a:r>
              <a:rPr sz="800" spc="0" smtClean="0">
                <a:latin typeface="Arial"/>
                <a:cs typeface="Arial"/>
              </a:rPr>
              <a:t>l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-5" smtClean="0">
                <a:latin typeface="Arial"/>
                <a:cs typeface="Arial"/>
              </a:rPr>
              <a:t>So</a:t>
            </a:r>
            <a:r>
              <a:rPr sz="800" spc="5" smtClean="0">
                <a:latin typeface="Arial"/>
                <a:cs typeface="Arial"/>
              </a:rPr>
              <a:t>cc</a:t>
            </a:r>
            <a:r>
              <a:rPr sz="800" spc="-5" smtClean="0">
                <a:latin typeface="Arial"/>
                <a:cs typeface="Arial"/>
              </a:rPr>
              <a:t>o</a:t>
            </a:r>
            <a:r>
              <a:rPr sz="800" spc="0" smtClean="0">
                <a:latin typeface="Arial"/>
                <a:cs typeface="Arial"/>
              </a:rPr>
              <a:t>r</a:t>
            </a:r>
            <a:r>
              <a:rPr sz="800" spc="5" smtClean="0">
                <a:latin typeface="Arial"/>
                <a:cs typeface="Arial"/>
              </a:rPr>
              <a:t>s</a:t>
            </a:r>
            <a:r>
              <a:rPr sz="800" spc="0" smtClean="0">
                <a:latin typeface="Arial"/>
                <a:cs typeface="Arial"/>
              </a:rPr>
              <a:t>o </a:t>
            </a:r>
            <a:r>
              <a:rPr sz="800" spc="-5" smtClean="0">
                <a:latin typeface="Arial"/>
                <a:cs typeface="Arial"/>
              </a:rPr>
              <a:t>Pu</a:t>
            </a:r>
            <a:r>
              <a:rPr sz="800" spc="0" smtClean="0">
                <a:latin typeface="Arial"/>
                <a:cs typeface="Arial"/>
              </a:rPr>
              <a:t>b</a:t>
            </a:r>
            <a:r>
              <a:rPr sz="800" spc="-5" smtClean="0">
                <a:latin typeface="Arial"/>
                <a:cs typeface="Arial"/>
              </a:rPr>
              <a:t>b</a:t>
            </a:r>
            <a:r>
              <a:rPr sz="800" spc="0" smtClean="0">
                <a:latin typeface="Arial"/>
                <a:cs typeface="Arial"/>
              </a:rPr>
              <a:t>li</a:t>
            </a:r>
            <a:r>
              <a:rPr sz="800" spc="5" smtClean="0">
                <a:latin typeface="Arial"/>
                <a:cs typeface="Arial"/>
              </a:rPr>
              <a:t>c</a:t>
            </a:r>
            <a:r>
              <a:rPr sz="800" spc="0" smtClean="0">
                <a:latin typeface="Arial"/>
                <a:cs typeface="Arial"/>
              </a:rPr>
              <a:t>o e </a:t>
            </a:r>
            <a:r>
              <a:rPr sz="800" spc="-5" smtClean="0">
                <a:latin typeface="Arial"/>
                <a:cs typeface="Arial"/>
              </a:rPr>
              <a:t>d</a:t>
            </a:r>
            <a:r>
              <a:rPr sz="800" spc="0" smtClean="0">
                <a:latin typeface="Arial"/>
                <a:cs typeface="Arial"/>
              </a:rPr>
              <a:t>ella Dif</a:t>
            </a:r>
            <a:r>
              <a:rPr sz="800" spc="-5" smtClean="0">
                <a:latin typeface="Arial"/>
                <a:cs typeface="Arial"/>
              </a:rPr>
              <a:t>e</a:t>
            </a:r>
            <a:r>
              <a:rPr sz="800" spc="5" smtClean="0">
                <a:latin typeface="Arial"/>
                <a:cs typeface="Arial"/>
              </a:rPr>
              <a:t>s</a:t>
            </a:r>
            <a:r>
              <a:rPr sz="800" spc="0" smtClean="0">
                <a:latin typeface="Arial"/>
                <a:cs typeface="Arial"/>
              </a:rPr>
              <a:t>a Ci</a:t>
            </a:r>
            <a:r>
              <a:rPr sz="800" spc="-15" smtClean="0">
                <a:latin typeface="Arial"/>
                <a:cs typeface="Arial"/>
              </a:rPr>
              <a:t>v</a:t>
            </a:r>
            <a:r>
              <a:rPr sz="800" spc="0" smtClean="0">
                <a:latin typeface="Arial"/>
                <a:cs typeface="Arial"/>
              </a:rPr>
              <a:t>ile</a:t>
            </a:r>
            <a:endParaRPr sz="800" smtClean="0">
              <a:latin typeface="Arial"/>
              <a:cs typeface="Arial"/>
            </a:endParaRPr>
          </a:p>
          <a:p>
            <a:pPr algn="ctr">
              <a:lnSpc>
                <a:spcPts val="1190"/>
              </a:lnSpc>
            </a:pPr>
            <a:r>
              <a:rPr lang="it-IT" sz="1000" b="1" spc="-5" dirty="0" smtClean="0">
                <a:solidFill>
                  <a:srgbClr val="FF0000"/>
                </a:solidFill>
                <a:latin typeface="Arial"/>
                <a:cs typeface="Arial"/>
              </a:rPr>
              <a:t>Comando Provinciale  Vigili del Fuoco di Caserta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857232"/>
            <a:ext cx="5501760" cy="5075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187696" y="624230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27164" y="6409944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86144" y="657758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18540" y="428604"/>
            <a:ext cx="8025426" cy="507209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fontAlgn="base"/>
            <a:r>
              <a:rPr lang="it-IT" sz="2800" b="1" spc="-5" dirty="0" smtClean="0">
                <a:solidFill>
                  <a:srgbClr val="FF0000"/>
                </a:solidFill>
                <a:latin typeface="Arial"/>
                <a:cs typeface="Arial"/>
              </a:rPr>
              <a:t>MISURE ANTINCENDIO MINIME PER L'ESODO</a:t>
            </a:r>
          </a:p>
          <a:p>
            <a:pPr algn="just" fontAlgn="base"/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Le vie di </a:t>
            </a:r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esodo verticali </a:t>
            </a: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devono essere protette da vani con resistenza al fuoco determinata secondo il capitolo S.2 e comunque </a:t>
            </a:r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non inferiore alla classe 30 </a:t>
            </a: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con </a:t>
            </a:r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chiusure dei varchi</a:t>
            </a: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 di comunicazione almeno </a:t>
            </a:r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E 30-S</a:t>
            </a:r>
            <a:r>
              <a:rPr lang="it-IT" sz="23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a</a:t>
            </a: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.</a:t>
            </a:r>
          </a:p>
          <a:p>
            <a:pPr algn="just" fontAlgn="base"/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Tutti i piani dell'attività </a:t>
            </a: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devono essere serviti da almeno una </a:t>
            </a:r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scala d'esodo a prova di fumo</a:t>
            </a: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 proveniente dal resto dell'attività o </a:t>
            </a:r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scala esterna </a:t>
            </a: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in ognuno dei seguenti casi:</a:t>
            </a:r>
          </a:p>
          <a:p>
            <a:pPr marL="715963" lvl="1" indent="-258763" algn="just" fontAlgn="base">
              <a:buFont typeface="Wingdings" pitchFamily="2" charset="2"/>
              <a:buChar char="ü"/>
            </a:pPr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la scala d'esodo serve piani a quota superiore a 32 m o inferiore a -10 m;</a:t>
            </a:r>
          </a:p>
          <a:p>
            <a:pPr marL="715963" lvl="1" indent="-258763" algn="just" fontAlgn="base">
              <a:buFont typeface="Wingdings" pitchFamily="2" charset="2"/>
              <a:buChar char="ü"/>
            </a:pP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la scala d'esodo serve compartimenti con profilo di rischio </a:t>
            </a:r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R</a:t>
            </a:r>
            <a:r>
              <a:rPr lang="it-IT" sz="23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vita</a:t>
            </a:r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 compreso </a:t>
            </a: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in: </a:t>
            </a:r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D1, D2</a:t>
            </a: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.</a:t>
            </a:r>
          </a:p>
          <a:p>
            <a:pPr algn="just" fontAlgn="base"/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La porzione di </a:t>
            </a:r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scala d'esodo interrata </a:t>
            </a: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che serve </a:t>
            </a:r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piani a quota inferiore a -5 m</a:t>
            </a: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 deve essere inserita in </a:t>
            </a:r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compartimento distinto </a:t>
            </a: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rispetto alla parte di scala fuori terra.</a:t>
            </a:r>
            <a:endParaRPr lang="it-IT" sz="2300" dirty="0">
              <a:solidFill>
                <a:srgbClr val="372ED1"/>
              </a:solidFill>
              <a:latin typeface="Comic Sans MS"/>
              <a:cs typeface="Comic Sans MS"/>
            </a:endParaRPr>
          </a:p>
        </p:txBody>
      </p:sp>
      <p:sp>
        <p:nvSpPr>
          <p:cNvPr id="11" name="object 8"/>
          <p:cNvSpPr txBox="1"/>
          <p:nvPr/>
        </p:nvSpPr>
        <p:spPr>
          <a:xfrm>
            <a:off x="2741929" y="6371590"/>
            <a:ext cx="3660140" cy="406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algn="ctr">
              <a:lnSpc>
                <a:spcPct val="100000"/>
              </a:lnSpc>
            </a:pPr>
            <a:r>
              <a:rPr sz="800" spc="-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ro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l</a:t>
            </a:r>
            <a:r>
              <a:rPr sz="800" spc="10" dirty="0" smtClean="0">
                <a:latin typeface="Arial"/>
                <a:cs typeface="Arial"/>
              </a:rPr>
              <a:t>l</a:t>
            </a:r>
            <a:r>
              <a:rPr sz="800" spc="-10" dirty="0" smtClean="0">
                <a:latin typeface="Arial"/>
                <a:cs typeface="Arial"/>
              </a:rPr>
              <a:t>’</a:t>
            </a:r>
            <a:r>
              <a:rPr sz="800" spc="0" dirty="0" smtClean="0">
                <a:latin typeface="Arial"/>
                <a:cs typeface="Arial"/>
              </a:rPr>
              <a:t>Int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no</a:t>
            </a:r>
            <a:endParaRPr sz="800">
              <a:latin typeface="Arial"/>
              <a:cs typeface="Arial"/>
            </a:endParaRPr>
          </a:p>
          <a:p>
            <a:pPr marR="3810" algn="ctr">
              <a:lnSpc>
                <a:spcPct val="100000"/>
              </a:lnSpc>
            </a:pPr>
            <a:r>
              <a:rPr sz="800" smtClean="0">
                <a:latin typeface="Arial"/>
                <a:cs typeface="Arial"/>
              </a:rPr>
              <a:t>Di</a:t>
            </a:r>
            <a:r>
              <a:rPr sz="800" spc="-5" smtClean="0">
                <a:latin typeface="Arial"/>
                <a:cs typeface="Arial"/>
              </a:rPr>
              <a:t>p</a:t>
            </a:r>
            <a:r>
              <a:rPr sz="800" spc="0" smtClean="0">
                <a:latin typeface="Arial"/>
                <a:cs typeface="Arial"/>
              </a:rPr>
              <a:t>a</a:t>
            </a:r>
            <a:r>
              <a:rPr sz="800" spc="-10" smtClean="0">
                <a:latin typeface="Arial"/>
                <a:cs typeface="Arial"/>
              </a:rPr>
              <a:t>r</a:t>
            </a:r>
            <a:r>
              <a:rPr sz="800" spc="0" smtClean="0">
                <a:latin typeface="Arial"/>
                <a:cs typeface="Arial"/>
              </a:rPr>
              <a:t>ti</a:t>
            </a:r>
            <a:r>
              <a:rPr sz="800" spc="10" smtClean="0">
                <a:latin typeface="Arial"/>
                <a:cs typeface="Arial"/>
              </a:rPr>
              <a:t>m</a:t>
            </a:r>
            <a:r>
              <a:rPr sz="800" spc="0" smtClean="0">
                <a:latin typeface="Arial"/>
                <a:cs typeface="Arial"/>
              </a:rPr>
              <a:t>e</a:t>
            </a:r>
            <a:r>
              <a:rPr sz="800" spc="-5" smtClean="0">
                <a:latin typeface="Arial"/>
                <a:cs typeface="Arial"/>
              </a:rPr>
              <a:t>n</a:t>
            </a:r>
            <a:r>
              <a:rPr sz="800" spc="0" smtClean="0">
                <a:latin typeface="Arial"/>
                <a:cs typeface="Arial"/>
              </a:rPr>
              <a:t>to d</a:t>
            </a:r>
            <a:r>
              <a:rPr sz="800" spc="-5" smtClean="0">
                <a:latin typeface="Arial"/>
                <a:cs typeface="Arial"/>
              </a:rPr>
              <a:t>e</a:t>
            </a:r>
            <a:r>
              <a:rPr sz="800" spc="0" smtClean="0">
                <a:latin typeface="Arial"/>
                <a:cs typeface="Arial"/>
              </a:rPr>
              <a:t>i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-5" smtClean="0">
                <a:latin typeface="Arial"/>
                <a:cs typeface="Arial"/>
              </a:rPr>
              <a:t>V</a:t>
            </a:r>
            <a:r>
              <a:rPr sz="800" spc="0" smtClean="0">
                <a:latin typeface="Arial"/>
                <a:cs typeface="Arial"/>
              </a:rPr>
              <a:t>i</a:t>
            </a:r>
            <a:r>
              <a:rPr sz="800" spc="-5" smtClean="0">
                <a:latin typeface="Arial"/>
                <a:cs typeface="Arial"/>
              </a:rPr>
              <a:t>g</a:t>
            </a:r>
            <a:r>
              <a:rPr sz="800" spc="0" smtClean="0">
                <a:latin typeface="Arial"/>
                <a:cs typeface="Arial"/>
              </a:rPr>
              <a:t>ili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0" smtClean="0">
                <a:latin typeface="Arial"/>
                <a:cs typeface="Arial"/>
              </a:rPr>
              <a:t>d</a:t>
            </a:r>
            <a:r>
              <a:rPr sz="800" spc="-5" smtClean="0">
                <a:latin typeface="Arial"/>
                <a:cs typeface="Arial"/>
              </a:rPr>
              <a:t>e</a:t>
            </a:r>
            <a:r>
              <a:rPr sz="800" spc="0" smtClean="0">
                <a:latin typeface="Arial"/>
                <a:cs typeface="Arial"/>
              </a:rPr>
              <a:t>l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-5" smtClean="0">
                <a:latin typeface="Arial"/>
                <a:cs typeface="Arial"/>
              </a:rPr>
              <a:t>Fu</a:t>
            </a:r>
            <a:r>
              <a:rPr sz="800" spc="0" smtClean="0">
                <a:latin typeface="Arial"/>
                <a:cs typeface="Arial"/>
              </a:rPr>
              <a:t>oco</a:t>
            </a:r>
            <a:r>
              <a:rPr sz="800" spc="-5" smtClean="0">
                <a:latin typeface="Arial"/>
                <a:cs typeface="Arial"/>
              </a:rPr>
              <a:t>,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0" smtClean="0">
                <a:latin typeface="Arial"/>
                <a:cs typeface="Arial"/>
              </a:rPr>
              <a:t>d</a:t>
            </a:r>
            <a:r>
              <a:rPr sz="800" spc="-5" smtClean="0">
                <a:latin typeface="Arial"/>
                <a:cs typeface="Arial"/>
              </a:rPr>
              <a:t>e</a:t>
            </a:r>
            <a:r>
              <a:rPr sz="800" spc="0" smtClean="0">
                <a:latin typeface="Arial"/>
                <a:cs typeface="Arial"/>
              </a:rPr>
              <a:t>l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-5" smtClean="0">
                <a:latin typeface="Arial"/>
                <a:cs typeface="Arial"/>
              </a:rPr>
              <a:t>So</a:t>
            </a:r>
            <a:r>
              <a:rPr sz="800" spc="5" smtClean="0">
                <a:latin typeface="Arial"/>
                <a:cs typeface="Arial"/>
              </a:rPr>
              <a:t>cc</a:t>
            </a:r>
            <a:r>
              <a:rPr sz="800" spc="-5" smtClean="0">
                <a:latin typeface="Arial"/>
                <a:cs typeface="Arial"/>
              </a:rPr>
              <a:t>o</a:t>
            </a:r>
            <a:r>
              <a:rPr sz="800" spc="0" smtClean="0">
                <a:latin typeface="Arial"/>
                <a:cs typeface="Arial"/>
              </a:rPr>
              <a:t>r</a:t>
            </a:r>
            <a:r>
              <a:rPr sz="800" spc="5" smtClean="0">
                <a:latin typeface="Arial"/>
                <a:cs typeface="Arial"/>
              </a:rPr>
              <a:t>s</a:t>
            </a:r>
            <a:r>
              <a:rPr sz="800" spc="0" smtClean="0">
                <a:latin typeface="Arial"/>
                <a:cs typeface="Arial"/>
              </a:rPr>
              <a:t>o </a:t>
            </a:r>
            <a:r>
              <a:rPr sz="800" spc="-5" smtClean="0">
                <a:latin typeface="Arial"/>
                <a:cs typeface="Arial"/>
              </a:rPr>
              <a:t>Pu</a:t>
            </a:r>
            <a:r>
              <a:rPr sz="800" spc="0" smtClean="0">
                <a:latin typeface="Arial"/>
                <a:cs typeface="Arial"/>
              </a:rPr>
              <a:t>b</a:t>
            </a:r>
            <a:r>
              <a:rPr sz="800" spc="-5" smtClean="0">
                <a:latin typeface="Arial"/>
                <a:cs typeface="Arial"/>
              </a:rPr>
              <a:t>b</a:t>
            </a:r>
            <a:r>
              <a:rPr sz="800" spc="0" smtClean="0">
                <a:latin typeface="Arial"/>
                <a:cs typeface="Arial"/>
              </a:rPr>
              <a:t>li</a:t>
            </a:r>
            <a:r>
              <a:rPr sz="800" spc="5" smtClean="0">
                <a:latin typeface="Arial"/>
                <a:cs typeface="Arial"/>
              </a:rPr>
              <a:t>c</a:t>
            </a:r>
            <a:r>
              <a:rPr sz="800" spc="0" smtClean="0">
                <a:latin typeface="Arial"/>
                <a:cs typeface="Arial"/>
              </a:rPr>
              <a:t>o e </a:t>
            </a:r>
            <a:r>
              <a:rPr sz="800" spc="-5" smtClean="0">
                <a:latin typeface="Arial"/>
                <a:cs typeface="Arial"/>
              </a:rPr>
              <a:t>d</a:t>
            </a:r>
            <a:r>
              <a:rPr sz="800" spc="0" smtClean="0">
                <a:latin typeface="Arial"/>
                <a:cs typeface="Arial"/>
              </a:rPr>
              <a:t>ella Dif</a:t>
            </a:r>
            <a:r>
              <a:rPr sz="800" spc="-5" smtClean="0">
                <a:latin typeface="Arial"/>
                <a:cs typeface="Arial"/>
              </a:rPr>
              <a:t>e</a:t>
            </a:r>
            <a:r>
              <a:rPr sz="800" spc="5" smtClean="0">
                <a:latin typeface="Arial"/>
                <a:cs typeface="Arial"/>
              </a:rPr>
              <a:t>s</a:t>
            </a:r>
            <a:r>
              <a:rPr sz="800" spc="0" smtClean="0">
                <a:latin typeface="Arial"/>
                <a:cs typeface="Arial"/>
              </a:rPr>
              <a:t>a Ci</a:t>
            </a:r>
            <a:r>
              <a:rPr sz="800" spc="-15" smtClean="0">
                <a:latin typeface="Arial"/>
                <a:cs typeface="Arial"/>
              </a:rPr>
              <a:t>v</a:t>
            </a:r>
            <a:r>
              <a:rPr sz="800" spc="0" smtClean="0">
                <a:latin typeface="Arial"/>
                <a:cs typeface="Arial"/>
              </a:rPr>
              <a:t>ile</a:t>
            </a:r>
            <a:endParaRPr sz="800" smtClean="0">
              <a:latin typeface="Arial"/>
              <a:cs typeface="Arial"/>
            </a:endParaRPr>
          </a:p>
          <a:p>
            <a:pPr algn="ctr">
              <a:lnSpc>
                <a:spcPts val="1190"/>
              </a:lnSpc>
            </a:pPr>
            <a:r>
              <a:rPr lang="it-IT" sz="1000" b="1" spc="-5" dirty="0" smtClean="0">
                <a:solidFill>
                  <a:srgbClr val="FF0000"/>
                </a:solidFill>
                <a:latin typeface="Arial"/>
                <a:cs typeface="Arial"/>
              </a:rPr>
              <a:t>Comando Provinciale  Vigili del Fuoco di Caserta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187696" y="624230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27164" y="6409944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86144" y="657758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18540" y="428604"/>
            <a:ext cx="8025426" cy="507209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 fontAlgn="base"/>
            <a:r>
              <a:rPr lang="it-IT" sz="2800" b="1" spc="-5" dirty="0" smtClean="0">
                <a:solidFill>
                  <a:srgbClr val="FF0000"/>
                </a:solidFill>
                <a:latin typeface="Arial"/>
                <a:cs typeface="Arial"/>
              </a:rPr>
              <a:t>MISURE ANTINCENDIO MINIME IN CASO </a:t>
            </a:r>
            <a:r>
              <a:rPr lang="it-IT" sz="2800" b="1" spc="-5" dirty="0" err="1" smtClean="0">
                <a:solidFill>
                  <a:srgbClr val="FF0000"/>
                </a:solidFill>
                <a:latin typeface="Arial"/>
                <a:cs typeface="Arial"/>
              </a:rPr>
              <a:t>DI</a:t>
            </a:r>
            <a:r>
              <a:rPr lang="it-IT" sz="2800" b="1" spc="-5" dirty="0" smtClean="0">
                <a:solidFill>
                  <a:srgbClr val="FF0000"/>
                </a:solidFill>
                <a:latin typeface="Arial"/>
                <a:cs typeface="Arial"/>
              </a:rPr>
              <a:t> ESODO SIMULTANEO</a:t>
            </a:r>
          </a:p>
          <a:p>
            <a:pPr algn="just" fontAlgn="base"/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E' ammesso l'uso di </a:t>
            </a:r>
            <a:r>
              <a:rPr lang="it-IT" sz="23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scale d'esodo aperte</a:t>
            </a: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 in attività con profilo di rischio R</a:t>
            </a:r>
            <a:r>
              <a:rPr lang="it-IT" sz="2300" baseline="-25000" dirty="0" smtClean="0">
                <a:solidFill>
                  <a:srgbClr val="372ED1"/>
                </a:solidFill>
                <a:latin typeface="Comic Sans MS"/>
                <a:cs typeface="Comic Sans MS"/>
              </a:rPr>
              <a:t>vita</a:t>
            </a: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 e requisiti aggiuntivi di cui alla tabella S.4-7.</a:t>
            </a:r>
          </a:p>
          <a:p>
            <a:pPr algn="just" fontAlgn="base"/>
            <a:endParaRPr lang="it-IT" sz="23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algn="just" fontAlgn="base"/>
            <a:endParaRPr lang="it-IT" sz="23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algn="just" fontAlgn="base"/>
            <a:endParaRPr lang="it-IT" sz="23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algn="just" fontAlgn="base"/>
            <a:endParaRPr lang="it-IT" sz="23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algn="just" fontAlgn="base"/>
            <a:endParaRPr lang="it-IT" sz="23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algn="just" fontAlgn="base"/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Ci3 (</a:t>
            </a:r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civile abitazione</a:t>
            </a: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) : </a:t>
            </a:r>
          </a:p>
          <a:p>
            <a:r>
              <a:rPr lang="it-IT" sz="1400" dirty="0" smtClean="0">
                <a:solidFill>
                  <a:srgbClr val="FF0000"/>
                </a:solidFill>
                <a:latin typeface="Comic Sans MS"/>
                <a:cs typeface="Comic Sans MS"/>
              </a:rPr>
              <a:t>Caratteristica occupanti: </a:t>
            </a:r>
            <a:r>
              <a:rPr lang="it-IT" sz="1400" dirty="0" smtClean="0">
                <a:solidFill>
                  <a:srgbClr val="372ED1"/>
                </a:solidFill>
                <a:latin typeface="Comic Sans MS"/>
                <a:cs typeface="Comic Sans MS"/>
              </a:rPr>
              <a:t>Gli occupanti possono essere addormentati in attività individuale di lunga durata</a:t>
            </a:r>
          </a:p>
          <a:p>
            <a:pPr algn="just" fontAlgn="base"/>
            <a:r>
              <a:rPr lang="it-IT" sz="1400" dirty="0" smtClean="0">
                <a:solidFill>
                  <a:srgbClr val="FF0000"/>
                </a:solidFill>
                <a:latin typeface="Comic Sans MS"/>
                <a:cs typeface="Comic Sans MS"/>
              </a:rPr>
              <a:t>Velocità di combustione</a:t>
            </a:r>
            <a:r>
              <a:rPr lang="it-IT" sz="1400" dirty="0" smtClean="0">
                <a:solidFill>
                  <a:srgbClr val="372ED1"/>
                </a:solidFill>
                <a:latin typeface="Comic Sans MS"/>
                <a:cs typeface="Comic Sans MS"/>
              </a:rPr>
              <a:t>: rapida (materiali plastici impilati, prodotti tessili sintetici, apparecchiature elettroniche, materiali combustibili non classificati ai fini della reazione al fuoco)</a:t>
            </a:r>
          </a:p>
          <a:p>
            <a:pPr algn="just" fontAlgn="base"/>
            <a:r>
              <a:rPr lang="it-IT" sz="2000" dirty="0" smtClean="0">
                <a:solidFill>
                  <a:srgbClr val="372ED1"/>
                </a:solidFill>
                <a:latin typeface="Comic Sans MS"/>
                <a:cs typeface="Comic Sans MS"/>
              </a:rPr>
              <a:t>non è previsto nella strategia Compartimentazione che per compartimenti </a:t>
            </a:r>
            <a:r>
              <a:rPr lang="it-IT" sz="2000" dirty="0" err="1" smtClean="0">
                <a:solidFill>
                  <a:srgbClr val="372ED1"/>
                </a:solidFill>
                <a:latin typeface="Comic Sans MS"/>
                <a:cs typeface="Comic Sans MS"/>
              </a:rPr>
              <a:t>multipiani</a:t>
            </a:r>
            <a:r>
              <a:rPr lang="it-IT" sz="2000" dirty="0" smtClean="0">
                <a:solidFill>
                  <a:srgbClr val="372ED1"/>
                </a:solidFill>
                <a:latin typeface="Comic Sans MS"/>
                <a:cs typeface="Comic Sans MS"/>
              </a:rPr>
              <a:t> è previsto solo A1, A2, B1, B2, C1, C2.</a:t>
            </a:r>
          </a:p>
          <a:p>
            <a:pPr algn="just" fontAlgn="base"/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 </a:t>
            </a:r>
            <a:r>
              <a:rPr lang="it-IT" sz="2400" dirty="0" smtClean="0"/>
              <a:t/>
            </a:r>
            <a:br>
              <a:rPr lang="it-IT" sz="2400" dirty="0" smtClean="0"/>
            </a:br>
            <a:endParaRPr lang="it-IT" sz="2400" dirty="0"/>
          </a:p>
        </p:txBody>
      </p:sp>
      <p:sp>
        <p:nvSpPr>
          <p:cNvPr id="11" name="object 8"/>
          <p:cNvSpPr txBox="1"/>
          <p:nvPr/>
        </p:nvSpPr>
        <p:spPr>
          <a:xfrm>
            <a:off x="2741929" y="6371590"/>
            <a:ext cx="3660140" cy="406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algn="ctr">
              <a:lnSpc>
                <a:spcPct val="100000"/>
              </a:lnSpc>
            </a:pPr>
            <a:r>
              <a:rPr sz="800" spc="-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ro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l</a:t>
            </a:r>
            <a:r>
              <a:rPr sz="800" spc="10" dirty="0" smtClean="0">
                <a:latin typeface="Arial"/>
                <a:cs typeface="Arial"/>
              </a:rPr>
              <a:t>l</a:t>
            </a:r>
            <a:r>
              <a:rPr sz="800" spc="-10" dirty="0" smtClean="0">
                <a:latin typeface="Arial"/>
                <a:cs typeface="Arial"/>
              </a:rPr>
              <a:t>’</a:t>
            </a:r>
            <a:r>
              <a:rPr sz="800" spc="0" dirty="0" smtClean="0">
                <a:latin typeface="Arial"/>
                <a:cs typeface="Arial"/>
              </a:rPr>
              <a:t>Int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no</a:t>
            </a:r>
            <a:endParaRPr sz="800">
              <a:latin typeface="Arial"/>
              <a:cs typeface="Arial"/>
            </a:endParaRPr>
          </a:p>
          <a:p>
            <a:pPr marR="3810" algn="ctr">
              <a:lnSpc>
                <a:spcPct val="100000"/>
              </a:lnSpc>
            </a:pPr>
            <a:r>
              <a:rPr sz="800" smtClean="0">
                <a:latin typeface="Arial"/>
                <a:cs typeface="Arial"/>
              </a:rPr>
              <a:t>Di</a:t>
            </a:r>
            <a:r>
              <a:rPr sz="800" spc="-5" smtClean="0">
                <a:latin typeface="Arial"/>
                <a:cs typeface="Arial"/>
              </a:rPr>
              <a:t>p</a:t>
            </a:r>
            <a:r>
              <a:rPr sz="800" spc="0" smtClean="0">
                <a:latin typeface="Arial"/>
                <a:cs typeface="Arial"/>
              </a:rPr>
              <a:t>a</a:t>
            </a:r>
            <a:r>
              <a:rPr sz="800" spc="-10" smtClean="0">
                <a:latin typeface="Arial"/>
                <a:cs typeface="Arial"/>
              </a:rPr>
              <a:t>r</a:t>
            </a:r>
            <a:r>
              <a:rPr sz="800" spc="0" smtClean="0">
                <a:latin typeface="Arial"/>
                <a:cs typeface="Arial"/>
              </a:rPr>
              <a:t>ti</a:t>
            </a:r>
            <a:r>
              <a:rPr sz="800" spc="10" smtClean="0">
                <a:latin typeface="Arial"/>
                <a:cs typeface="Arial"/>
              </a:rPr>
              <a:t>m</a:t>
            </a:r>
            <a:r>
              <a:rPr sz="800" spc="0" smtClean="0">
                <a:latin typeface="Arial"/>
                <a:cs typeface="Arial"/>
              </a:rPr>
              <a:t>e</a:t>
            </a:r>
            <a:r>
              <a:rPr sz="800" spc="-5" smtClean="0">
                <a:latin typeface="Arial"/>
                <a:cs typeface="Arial"/>
              </a:rPr>
              <a:t>n</a:t>
            </a:r>
            <a:r>
              <a:rPr sz="800" spc="0" smtClean="0">
                <a:latin typeface="Arial"/>
                <a:cs typeface="Arial"/>
              </a:rPr>
              <a:t>to d</a:t>
            </a:r>
            <a:r>
              <a:rPr sz="800" spc="-5" smtClean="0">
                <a:latin typeface="Arial"/>
                <a:cs typeface="Arial"/>
              </a:rPr>
              <a:t>e</a:t>
            </a:r>
            <a:r>
              <a:rPr sz="800" spc="0" smtClean="0">
                <a:latin typeface="Arial"/>
                <a:cs typeface="Arial"/>
              </a:rPr>
              <a:t>i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-5" smtClean="0">
                <a:latin typeface="Arial"/>
                <a:cs typeface="Arial"/>
              </a:rPr>
              <a:t>V</a:t>
            </a:r>
            <a:r>
              <a:rPr sz="800" spc="0" smtClean="0">
                <a:latin typeface="Arial"/>
                <a:cs typeface="Arial"/>
              </a:rPr>
              <a:t>i</a:t>
            </a:r>
            <a:r>
              <a:rPr sz="800" spc="-5" smtClean="0">
                <a:latin typeface="Arial"/>
                <a:cs typeface="Arial"/>
              </a:rPr>
              <a:t>g</a:t>
            </a:r>
            <a:r>
              <a:rPr sz="800" spc="0" smtClean="0">
                <a:latin typeface="Arial"/>
                <a:cs typeface="Arial"/>
              </a:rPr>
              <a:t>ili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0" smtClean="0">
                <a:latin typeface="Arial"/>
                <a:cs typeface="Arial"/>
              </a:rPr>
              <a:t>d</a:t>
            </a:r>
            <a:r>
              <a:rPr sz="800" spc="-5" smtClean="0">
                <a:latin typeface="Arial"/>
                <a:cs typeface="Arial"/>
              </a:rPr>
              <a:t>e</a:t>
            </a:r>
            <a:r>
              <a:rPr sz="800" spc="0" smtClean="0">
                <a:latin typeface="Arial"/>
                <a:cs typeface="Arial"/>
              </a:rPr>
              <a:t>l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-5" smtClean="0">
                <a:latin typeface="Arial"/>
                <a:cs typeface="Arial"/>
              </a:rPr>
              <a:t>Fu</a:t>
            </a:r>
            <a:r>
              <a:rPr sz="800" spc="0" smtClean="0">
                <a:latin typeface="Arial"/>
                <a:cs typeface="Arial"/>
              </a:rPr>
              <a:t>oco</a:t>
            </a:r>
            <a:r>
              <a:rPr sz="800" spc="-5" smtClean="0">
                <a:latin typeface="Arial"/>
                <a:cs typeface="Arial"/>
              </a:rPr>
              <a:t>,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0" smtClean="0">
                <a:latin typeface="Arial"/>
                <a:cs typeface="Arial"/>
              </a:rPr>
              <a:t>d</a:t>
            </a:r>
            <a:r>
              <a:rPr sz="800" spc="-5" smtClean="0">
                <a:latin typeface="Arial"/>
                <a:cs typeface="Arial"/>
              </a:rPr>
              <a:t>e</a:t>
            </a:r>
            <a:r>
              <a:rPr sz="800" spc="0" smtClean="0">
                <a:latin typeface="Arial"/>
                <a:cs typeface="Arial"/>
              </a:rPr>
              <a:t>l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-5" smtClean="0">
                <a:latin typeface="Arial"/>
                <a:cs typeface="Arial"/>
              </a:rPr>
              <a:t>So</a:t>
            </a:r>
            <a:r>
              <a:rPr sz="800" spc="5" smtClean="0">
                <a:latin typeface="Arial"/>
                <a:cs typeface="Arial"/>
              </a:rPr>
              <a:t>cc</a:t>
            </a:r>
            <a:r>
              <a:rPr sz="800" spc="-5" smtClean="0">
                <a:latin typeface="Arial"/>
                <a:cs typeface="Arial"/>
              </a:rPr>
              <a:t>o</a:t>
            </a:r>
            <a:r>
              <a:rPr sz="800" spc="0" smtClean="0">
                <a:latin typeface="Arial"/>
                <a:cs typeface="Arial"/>
              </a:rPr>
              <a:t>r</a:t>
            </a:r>
            <a:r>
              <a:rPr sz="800" spc="5" smtClean="0">
                <a:latin typeface="Arial"/>
                <a:cs typeface="Arial"/>
              </a:rPr>
              <a:t>s</a:t>
            </a:r>
            <a:r>
              <a:rPr sz="800" spc="0" smtClean="0">
                <a:latin typeface="Arial"/>
                <a:cs typeface="Arial"/>
              </a:rPr>
              <a:t>o </a:t>
            </a:r>
            <a:r>
              <a:rPr sz="800" spc="-5" smtClean="0">
                <a:latin typeface="Arial"/>
                <a:cs typeface="Arial"/>
              </a:rPr>
              <a:t>Pu</a:t>
            </a:r>
            <a:r>
              <a:rPr sz="800" spc="0" smtClean="0">
                <a:latin typeface="Arial"/>
                <a:cs typeface="Arial"/>
              </a:rPr>
              <a:t>b</a:t>
            </a:r>
            <a:r>
              <a:rPr sz="800" spc="-5" smtClean="0">
                <a:latin typeface="Arial"/>
                <a:cs typeface="Arial"/>
              </a:rPr>
              <a:t>b</a:t>
            </a:r>
            <a:r>
              <a:rPr sz="800" spc="0" smtClean="0">
                <a:latin typeface="Arial"/>
                <a:cs typeface="Arial"/>
              </a:rPr>
              <a:t>li</a:t>
            </a:r>
            <a:r>
              <a:rPr sz="800" spc="5" smtClean="0">
                <a:latin typeface="Arial"/>
                <a:cs typeface="Arial"/>
              </a:rPr>
              <a:t>c</a:t>
            </a:r>
            <a:r>
              <a:rPr sz="800" spc="0" smtClean="0">
                <a:latin typeface="Arial"/>
                <a:cs typeface="Arial"/>
              </a:rPr>
              <a:t>o e </a:t>
            </a:r>
            <a:r>
              <a:rPr sz="800" spc="-5" smtClean="0">
                <a:latin typeface="Arial"/>
                <a:cs typeface="Arial"/>
              </a:rPr>
              <a:t>d</a:t>
            </a:r>
            <a:r>
              <a:rPr sz="800" spc="0" smtClean="0">
                <a:latin typeface="Arial"/>
                <a:cs typeface="Arial"/>
              </a:rPr>
              <a:t>ella Dif</a:t>
            </a:r>
            <a:r>
              <a:rPr sz="800" spc="-5" smtClean="0">
                <a:latin typeface="Arial"/>
                <a:cs typeface="Arial"/>
              </a:rPr>
              <a:t>e</a:t>
            </a:r>
            <a:r>
              <a:rPr sz="800" spc="5" smtClean="0">
                <a:latin typeface="Arial"/>
                <a:cs typeface="Arial"/>
              </a:rPr>
              <a:t>s</a:t>
            </a:r>
            <a:r>
              <a:rPr sz="800" spc="0" smtClean="0">
                <a:latin typeface="Arial"/>
                <a:cs typeface="Arial"/>
              </a:rPr>
              <a:t>a Ci</a:t>
            </a:r>
            <a:r>
              <a:rPr sz="800" spc="-15" smtClean="0">
                <a:latin typeface="Arial"/>
                <a:cs typeface="Arial"/>
              </a:rPr>
              <a:t>v</a:t>
            </a:r>
            <a:r>
              <a:rPr sz="800" spc="0" smtClean="0">
                <a:latin typeface="Arial"/>
                <a:cs typeface="Arial"/>
              </a:rPr>
              <a:t>ile</a:t>
            </a:r>
            <a:endParaRPr sz="800" smtClean="0">
              <a:latin typeface="Arial"/>
              <a:cs typeface="Arial"/>
            </a:endParaRPr>
          </a:p>
          <a:p>
            <a:pPr algn="ctr">
              <a:lnSpc>
                <a:spcPts val="1190"/>
              </a:lnSpc>
            </a:pPr>
            <a:r>
              <a:rPr lang="it-IT" sz="1000" b="1" spc="-5" dirty="0" smtClean="0">
                <a:solidFill>
                  <a:srgbClr val="FF0000"/>
                </a:solidFill>
                <a:latin typeface="Arial"/>
                <a:cs typeface="Arial"/>
              </a:rPr>
              <a:t>Comando Provinciale  Vigili del Fuoco di Caserta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2357430"/>
            <a:ext cx="6916471" cy="1790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Ovale 7"/>
          <p:cNvSpPr/>
          <p:nvPr/>
        </p:nvSpPr>
        <p:spPr>
          <a:xfrm>
            <a:off x="1928794" y="2786058"/>
            <a:ext cx="285752" cy="214314"/>
          </a:xfrm>
          <a:prstGeom prst="ellipse">
            <a:avLst/>
          </a:prstGeom>
          <a:solidFill>
            <a:schemeClr val="accent6">
              <a:alpha val="31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187696" y="624230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27164" y="6409944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86144" y="657758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18540" y="428604"/>
            <a:ext cx="8025426" cy="507209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 fontAlgn="base"/>
            <a:r>
              <a:rPr lang="it-IT" sz="2800" b="1" spc="-5" dirty="0" smtClean="0">
                <a:solidFill>
                  <a:srgbClr val="FF0000"/>
                </a:solidFill>
                <a:latin typeface="Arial"/>
                <a:cs typeface="Arial"/>
              </a:rPr>
              <a:t>MISURE ANTINCENDIO MINIME IN CASO </a:t>
            </a:r>
            <a:r>
              <a:rPr lang="it-IT" sz="2800" b="1" spc="-5" dirty="0" err="1" smtClean="0">
                <a:solidFill>
                  <a:srgbClr val="FF0000"/>
                </a:solidFill>
                <a:latin typeface="Arial"/>
                <a:cs typeface="Arial"/>
              </a:rPr>
              <a:t>DI</a:t>
            </a:r>
            <a:r>
              <a:rPr lang="it-IT" sz="2800" b="1" spc="-5" dirty="0" smtClean="0">
                <a:solidFill>
                  <a:srgbClr val="FF0000"/>
                </a:solidFill>
                <a:latin typeface="Arial"/>
                <a:cs typeface="Arial"/>
              </a:rPr>
              <a:t> ESODO PER FASI</a:t>
            </a:r>
          </a:p>
          <a:p>
            <a:pPr algn="just" fontAlgn="base"/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Tutti i piani dell'attività devono essere serviti da almeno una scala d'esodo a </a:t>
            </a:r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prova di fumo</a:t>
            </a: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 proveniente dal resto dell'attività o scala esterna.</a:t>
            </a:r>
          </a:p>
          <a:p>
            <a:pPr algn="just" fontAlgn="base"/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L'attività sia sorvegliata da </a:t>
            </a:r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rivelazione ed allarme </a:t>
            </a: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(Capitolo S.7) con livello di </a:t>
            </a:r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prestazione III</a:t>
            </a: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.</a:t>
            </a:r>
          </a:p>
          <a:p>
            <a:pPr algn="just" fontAlgn="base"/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Nell'attività deve essere prevista </a:t>
            </a:r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gestione della sicurezza </a:t>
            </a: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(Capitolo S.5) con livello di </a:t>
            </a:r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prestazione II</a:t>
            </a: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.</a:t>
            </a:r>
          </a:p>
          <a:p>
            <a:pPr algn="just" fontAlgn="base"/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Ciascun piano </a:t>
            </a: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dell'attività sia inserito </a:t>
            </a:r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in compartimento </a:t>
            </a: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distinto e la compartimentazione(Capitolo S.3) abbia livello di </a:t>
            </a:r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prestazione III</a:t>
            </a: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.</a:t>
            </a:r>
          </a:p>
          <a:p>
            <a:pPr algn="just" fontAlgn="base"/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La procedura d'esodo per fasi </a:t>
            </a:r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non può </a:t>
            </a: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essere utilizzata per vie d'esodo verticali che servano piani a quota inferiore a -5 m.</a:t>
            </a:r>
          </a:p>
        </p:txBody>
      </p:sp>
      <p:sp>
        <p:nvSpPr>
          <p:cNvPr id="11" name="object 8"/>
          <p:cNvSpPr txBox="1"/>
          <p:nvPr/>
        </p:nvSpPr>
        <p:spPr>
          <a:xfrm>
            <a:off x="2741929" y="6371590"/>
            <a:ext cx="3660140" cy="406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algn="ctr">
              <a:lnSpc>
                <a:spcPct val="100000"/>
              </a:lnSpc>
            </a:pPr>
            <a:r>
              <a:rPr sz="800" spc="-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ro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l</a:t>
            </a:r>
            <a:r>
              <a:rPr sz="800" spc="10" dirty="0" smtClean="0">
                <a:latin typeface="Arial"/>
                <a:cs typeface="Arial"/>
              </a:rPr>
              <a:t>l</a:t>
            </a:r>
            <a:r>
              <a:rPr sz="800" spc="-10" dirty="0" smtClean="0">
                <a:latin typeface="Arial"/>
                <a:cs typeface="Arial"/>
              </a:rPr>
              <a:t>’</a:t>
            </a:r>
            <a:r>
              <a:rPr sz="800" spc="0" dirty="0" smtClean="0">
                <a:latin typeface="Arial"/>
                <a:cs typeface="Arial"/>
              </a:rPr>
              <a:t>Int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no</a:t>
            </a:r>
            <a:endParaRPr sz="800">
              <a:latin typeface="Arial"/>
              <a:cs typeface="Arial"/>
            </a:endParaRPr>
          </a:p>
          <a:p>
            <a:pPr marR="3810" algn="ctr">
              <a:lnSpc>
                <a:spcPct val="100000"/>
              </a:lnSpc>
            </a:pPr>
            <a:r>
              <a:rPr sz="800" smtClean="0">
                <a:latin typeface="Arial"/>
                <a:cs typeface="Arial"/>
              </a:rPr>
              <a:t>Di</a:t>
            </a:r>
            <a:r>
              <a:rPr sz="800" spc="-5" smtClean="0">
                <a:latin typeface="Arial"/>
                <a:cs typeface="Arial"/>
              </a:rPr>
              <a:t>p</a:t>
            </a:r>
            <a:r>
              <a:rPr sz="800" spc="0" smtClean="0">
                <a:latin typeface="Arial"/>
                <a:cs typeface="Arial"/>
              </a:rPr>
              <a:t>a</a:t>
            </a:r>
            <a:r>
              <a:rPr sz="800" spc="-10" smtClean="0">
                <a:latin typeface="Arial"/>
                <a:cs typeface="Arial"/>
              </a:rPr>
              <a:t>r</a:t>
            </a:r>
            <a:r>
              <a:rPr sz="800" spc="0" smtClean="0">
                <a:latin typeface="Arial"/>
                <a:cs typeface="Arial"/>
              </a:rPr>
              <a:t>ti</a:t>
            </a:r>
            <a:r>
              <a:rPr sz="800" spc="10" smtClean="0">
                <a:latin typeface="Arial"/>
                <a:cs typeface="Arial"/>
              </a:rPr>
              <a:t>m</a:t>
            </a:r>
            <a:r>
              <a:rPr sz="800" spc="0" smtClean="0">
                <a:latin typeface="Arial"/>
                <a:cs typeface="Arial"/>
              </a:rPr>
              <a:t>e</a:t>
            </a:r>
            <a:r>
              <a:rPr sz="800" spc="-5" smtClean="0">
                <a:latin typeface="Arial"/>
                <a:cs typeface="Arial"/>
              </a:rPr>
              <a:t>n</a:t>
            </a:r>
            <a:r>
              <a:rPr sz="800" spc="0" smtClean="0">
                <a:latin typeface="Arial"/>
                <a:cs typeface="Arial"/>
              </a:rPr>
              <a:t>to d</a:t>
            </a:r>
            <a:r>
              <a:rPr sz="800" spc="-5" smtClean="0">
                <a:latin typeface="Arial"/>
                <a:cs typeface="Arial"/>
              </a:rPr>
              <a:t>e</a:t>
            </a:r>
            <a:r>
              <a:rPr sz="800" spc="0" smtClean="0">
                <a:latin typeface="Arial"/>
                <a:cs typeface="Arial"/>
              </a:rPr>
              <a:t>i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-5" smtClean="0">
                <a:latin typeface="Arial"/>
                <a:cs typeface="Arial"/>
              </a:rPr>
              <a:t>V</a:t>
            </a:r>
            <a:r>
              <a:rPr sz="800" spc="0" smtClean="0">
                <a:latin typeface="Arial"/>
                <a:cs typeface="Arial"/>
              </a:rPr>
              <a:t>i</a:t>
            </a:r>
            <a:r>
              <a:rPr sz="800" spc="-5" smtClean="0">
                <a:latin typeface="Arial"/>
                <a:cs typeface="Arial"/>
              </a:rPr>
              <a:t>g</a:t>
            </a:r>
            <a:r>
              <a:rPr sz="800" spc="0" smtClean="0">
                <a:latin typeface="Arial"/>
                <a:cs typeface="Arial"/>
              </a:rPr>
              <a:t>ili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0" smtClean="0">
                <a:latin typeface="Arial"/>
                <a:cs typeface="Arial"/>
              </a:rPr>
              <a:t>d</a:t>
            </a:r>
            <a:r>
              <a:rPr sz="800" spc="-5" smtClean="0">
                <a:latin typeface="Arial"/>
                <a:cs typeface="Arial"/>
              </a:rPr>
              <a:t>e</a:t>
            </a:r>
            <a:r>
              <a:rPr sz="800" spc="0" smtClean="0">
                <a:latin typeface="Arial"/>
                <a:cs typeface="Arial"/>
              </a:rPr>
              <a:t>l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-5" smtClean="0">
                <a:latin typeface="Arial"/>
                <a:cs typeface="Arial"/>
              </a:rPr>
              <a:t>Fu</a:t>
            </a:r>
            <a:r>
              <a:rPr sz="800" spc="0" smtClean="0">
                <a:latin typeface="Arial"/>
                <a:cs typeface="Arial"/>
              </a:rPr>
              <a:t>oco</a:t>
            </a:r>
            <a:r>
              <a:rPr sz="800" spc="-5" smtClean="0">
                <a:latin typeface="Arial"/>
                <a:cs typeface="Arial"/>
              </a:rPr>
              <a:t>,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0" smtClean="0">
                <a:latin typeface="Arial"/>
                <a:cs typeface="Arial"/>
              </a:rPr>
              <a:t>d</a:t>
            </a:r>
            <a:r>
              <a:rPr sz="800" spc="-5" smtClean="0">
                <a:latin typeface="Arial"/>
                <a:cs typeface="Arial"/>
              </a:rPr>
              <a:t>e</a:t>
            </a:r>
            <a:r>
              <a:rPr sz="800" spc="0" smtClean="0">
                <a:latin typeface="Arial"/>
                <a:cs typeface="Arial"/>
              </a:rPr>
              <a:t>l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-5" smtClean="0">
                <a:latin typeface="Arial"/>
                <a:cs typeface="Arial"/>
              </a:rPr>
              <a:t>So</a:t>
            </a:r>
            <a:r>
              <a:rPr sz="800" spc="5" smtClean="0">
                <a:latin typeface="Arial"/>
                <a:cs typeface="Arial"/>
              </a:rPr>
              <a:t>cc</a:t>
            </a:r>
            <a:r>
              <a:rPr sz="800" spc="-5" smtClean="0">
                <a:latin typeface="Arial"/>
                <a:cs typeface="Arial"/>
              </a:rPr>
              <a:t>o</a:t>
            </a:r>
            <a:r>
              <a:rPr sz="800" spc="0" smtClean="0">
                <a:latin typeface="Arial"/>
                <a:cs typeface="Arial"/>
              </a:rPr>
              <a:t>r</a:t>
            </a:r>
            <a:r>
              <a:rPr sz="800" spc="5" smtClean="0">
                <a:latin typeface="Arial"/>
                <a:cs typeface="Arial"/>
              </a:rPr>
              <a:t>s</a:t>
            </a:r>
            <a:r>
              <a:rPr sz="800" spc="0" smtClean="0">
                <a:latin typeface="Arial"/>
                <a:cs typeface="Arial"/>
              </a:rPr>
              <a:t>o </a:t>
            </a:r>
            <a:r>
              <a:rPr sz="800" spc="-5" smtClean="0">
                <a:latin typeface="Arial"/>
                <a:cs typeface="Arial"/>
              </a:rPr>
              <a:t>Pu</a:t>
            </a:r>
            <a:r>
              <a:rPr sz="800" spc="0" smtClean="0">
                <a:latin typeface="Arial"/>
                <a:cs typeface="Arial"/>
              </a:rPr>
              <a:t>b</a:t>
            </a:r>
            <a:r>
              <a:rPr sz="800" spc="-5" smtClean="0">
                <a:latin typeface="Arial"/>
                <a:cs typeface="Arial"/>
              </a:rPr>
              <a:t>b</a:t>
            </a:r>
            <a:r>
              <a:rPr sz="800" spc="0" smtClean="0">
                <a:latin typeface="Arial"/>
                <a:cs typeface="Arial"/>
              </a:rPr>
              <a:t>li</a:t>
            </a:r>
            <a:r>
              <a:rPr sz="800" spc="5" smtClean="0">
                <a:latin typeface="Arial"/>
                <a:cs typeface="Arial"/>
              </a:rPr>
              <a:t>c</a:t>
            </a:r>
            <a:r>
              <a:rPr sz="800" spc="0" smtClean="0">
                <a:latin typeface="Arial"/>
                <a:cs typeface="Arial"/>
              </a:rPr>
              <a:t>o e </a:t>
            </a:r>
            <a:r>
              <a:rPr sz="800" spc="-5" smtClean="0">
                <a:latin typeface="Arial"/>
                <a:cs typeface="Arial"/>
              </a:rPr>
              <a:t>d</a:t>
            </a:r>
            <a:r>
              <a:rPr sz="800" spc="0" smtClean="0">
                <a:latin typeface="Arial"/>
                <a:cs typeface="Arial"/>
              </a:rPr>
              <a:t>ella Dif</a:t>
            </a:r>
            <a:r>
              <a:rPr sz="800" spc="-5" smtClean="0">
                <a:latin typeface="Arial"/>
                <a:cs typeface="Arial"/>
              </a:rPr>
              <a:t>e</a:t>
            </a:r>
            <a:r>
              <a:rPr sz="800" spc="5" smtClean="0">
                <a:latin typeface="Arial"/>
                <a:cs typeface="Arial"/>
              </a:rPr>
              <a:t>s</a:t>
            </a:r>
            <a:r>
              <a:rPr sz="800" spc="0" smtClean="0">
                <a:latin typeface="Arial"/>
                <a:cs typeface="Arial"/>
              </a:rPr>
              <a:t>a Ci</a:t>
            </a:r>
            <a:r>
              <a:rPr sz="800" spc="-15" smtClean="0">
                <a:latin typeface="Arial"/>
                <a:cs typeface="Arial"/>
              </a:rPr>
              <a:t>v</a:t>
            </a:r>
            <a:r>
              <a:rPr sz="800" spc="0" smtClean="0">
                <a:latin typeface="Arial"/>
                <a:cs typeface="Arial"/>
              </a:rPr>
              <a:t>ile</a:t>
            </a:r>
            <a:endParaRPr sz="800" smtClean="0">
              <a:latin typeface="Arial"/>
              <a:cs typeface="Arial"/>
            </a:endParaRPr>
          </a:p>
          <a:p>
            <a:pPr algn="ctr">
              <a:lnSpc>
                <a:spcPts val="1190"/>
              </a:lnSpc>
            </a:pPr>
            <a:r>
              <a:rPr lang="it-IT" sz="1000" b="1" spc="-5" dirty="0" smtClean="0">
                <a:solidFill>
                  <a:srgbClr val="FF0000"/>
                </a:solidFill>
                <a:latin typeface="Arial"/>
                <a:cs typeface="Arial"/>
              </a:rPr>
              <a:t>Comando Provinciale  Vigili del Fuoco di Caserta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187696" y="624230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27164" y="6409944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86144" y="657758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18540" y="428604"/>
            <a:ext cx="8025426" cy="507209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 fontAlgn="base"/>
            <a:r>
              <a:rPr lang="it-IT" sz="2800" b="1" spc="-5" dirty="0" smtClean="0">
                <a:solidFill>
                  <a:srgbClr val="FF0000"/>
                </a:solidFill>
                <a:latin typeface="Arial"/>
                <a:cs typeface="Arial"/>
              </a:rPr>
              <a:t>NUMERO MINIMO  </a:t>
            </a:r>
            <a:r>
              <a:rPr lang="it-IT" sz="2800" b="1" spc="-5" dirty="0" err="1" smtClean="0">
                <a:solidFill>
                  <a:srgbClr val="FF0000"/>
                </a:solidFill>
                <a:latin typeface="Arial"/>
                <a:cs typeface="Arial"/>
              </a:rPr>
              <a:t>DI</a:t>
            </a:r>
            <a:r>
              <a:rPr lang="it-IT" sz="2800" b="1" spc="-5" dirty="0" smtClean="0">
                <a:solidFill>
                  <a:srgbClr val="FF0000"/>
                </a:solidFill>
                <a:latin typeface="Arial"/>
                <a:cs typeface="Arial"/>
              </a:rPr>
              <a:t>  VIE  </a:t>
            </a:r>
            <a:r>
              <a:rPr lang="it-IT" sz="2800" b="1" spc="-5" dirty="0" err="1" smtClean="0">
                <a:solidFill>
                  <a:srgbClr val="FF0000"/>
                </a:solidFill>
                <a:latin typeface="Arial"/>
                <a:cs typeface="Arial"/>
              </a:rPr>
              <a:t>D'ESODO</a:t>
            </a:r>
            <a:r>
              <a:rPr lang="it-IT" sz="2800" b="1" spc="-5" dirty="0" smtClean="0">
                <a:solidFill>
                  <a:srgbClr val="FF0000"/>
                </a:solidFill>
                <a:latin typeface="Arial"/>
                <a:cs typeface="Arial"/>
              </a:rPr>
              <a:t>  ED USCITE INDIPENDENTI</a:t>
            </a:r>
          </a:p>
          <a:p>
            <a:pPr algn="just" fontAlgn="base"/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Vie d'esodo o uscite </a:t>
            </a:r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sono ritenute indipendenti</a:t>
            </a: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 quando sia minimizzata la probabilità che possano essere </a:t>
            </a:r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contemporaneamente rese indisponibili </a:t>
            </a: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dagli effetti dell'incendio.</a:t>
            </a:r>
          </a:p>
          <a:p>
            <a:pPr algn="just" fontAlgn="base"/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Si considerano indipendenti coppie di </a:t>
            </a:r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vie d'esodo orizzontali </a:t>
            </a: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che conducono verso uscite distinte, per le quali sia verificata almeno una delle seguenti condizioni:</a:t>
            </a:r>
          </a:p>
          <a:p>
            <a:pPr marL="715963" lvl="1" indent="-258763" algn="just" fontAlgn="base">
              <a:buFont typeface="Wingdings" pitchFamily="2" charset="2"/>
              <a:buChar char="ü"/>
            </a:pPr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l'angolo formato </a:t>
            </a: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dai percorsi rettilinei </a:t>
            </a:r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sia superiore a 45°;</a:t>
            </a:r>
          </a:p>
          <a:p>
            <a:pPr marL="715963" lvl="1" indent="-258763" algn="just" fontAlgn="base">
              <a:buFont typeface="Wingdings" pitchFamily="2" charset="2"/>
              <a:buChar char="ü"/>
            </a:pPr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tra i percorsi esista separazione di adeguata resistenza al fuoco </a:t>
            </a: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dimensionata secondo i criteri del capitolo S.2.</a:t>
            </a:r>
          </a:p>
        </p:txBody>
      </p:sp>
      <p:sp>
        <p:nvSpPr>
          <p:cNvPr id="11" name="object 8"/>
          <p:cNvSpPr txBox="1"/>
          <p:nvPr/>
        </p:nvSpPr>
        <p:spPr>
          <a:xfrm>
            <a:off x="2741929" y="6371590"/>
            <a:ext cx="3660140" cy="406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algn="ctr">
              <a:lnSpc>
                <a:spcPct val="100000"/>
              </a:lnSpc>
            </a:pPr>
            <a:r>
              <a:rPr sz="800" spc="-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ro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l</a:t>
            </a:r>
            <a:r>
              <a:rPr sz="800" spc="10" dirty="0" smtClean="0">
                <a:latin typeface="Arial"/>
                <a:cs typeface="Arial"/>
              </a:rPr>
              <a:t>l</a:t>
            </a:r>
            <a:r>
              <a:rPr sz="800" spc="-10" dirty="0" smtClean="0">
                <a:latin typeface="Arial"/>
                <a:cs typeface="Arial"/>
              </a:rPr>
              <a:t>’</a:t>
            </a:r>
            <a:r>
              <a:rPr sz="800" spc="0" dirty="0" smtClean="0">
                <a:latin typeface="Arial"/>
                <a:cs typeface="Arial"/>
              </a:rPr>
              <a:t>Int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no</a:t>
            </a:r>
            <a:endParaRPr sz="800">
              <a:latin typeface="Arial"/>
              <a:cs typeface="Arial"/>
            </a:endParaRPr>
          </a:p>
          <a:p>
            <a:pPr marR="3810" algn="ctr">
              <a:lnSpc>
                <a:spcPct val="100000"/>
              </a:lnSpc>
            </a:pPr>
            <a:r>
              <a:rPr sz="800" smtClean="0">
                <a:latin typeface="Arial"/>
                <a:cs typeface="Arial"/>
              </a:rPr>
              <a:t>Di</a:t>
            </a:r>
            <a:r>
              <a:rPr sz="800" spc="-5" smtClean="0">
                <a:latin typeface="Arial"/>
                <a:cs typeface="Arial"/>
              </a:rPr>
              <a:t>p</a:t>
            </a:r>
            <a:r>
              <a:rPr sz="800" spc="0" smtClean="0">
                <a:latin typeface="Arial"/>
                <a:cs typeface="Arial"/>
              </a:rPr>
              <a:t>a</a:t>
            </a:r>
            <a:r>
              <a:rPr sz="800" spc="-10" smtClean="0">
                <a:latin typeface="Arial"/>
                <a:cs typeface="Arial"/>
              </a:rPr>
              <a:t>r</a:t>
            </a:r>
            <a:r>
              <a:rPr sz="800" spc="0" smtClean="0">
                <a:latin typeface="Arial"/>
                <a:cs typeface="Arial"/>
              </a:rPr>
              <a:t>ti</a:t>
            </a:r>
            <a:r>
              <a:rPr sz="800" spc="10" smtClean="0">
                <a:latin typeface="Arial"/>
                <a:cs typeface="Arial"/>
              </a:rPr>
              <a:t>m</a:t>
            </a:r>
            <a:r>
              <a:rPr sz="800" spc="0" smtClean="0">
                <a:latin typeface="Arial"/>
                <a:cs typeface="Arial"/>
              </a:rPr>
              <a:t>e</a:t>
            </a:r>
            <a:r>
              <a:rPr sz="800" spc="-5" smtClean="0">
                <a:latin typeface="Arial"/>
                <a:cs typeface="Arial"/>
              </a:rPr>
              <a:t>n</a:t>
            </a:r>
            <a:r>
              <a:rPr sz="800" spc="0" smtClean="0">
                <a:latin typeface="Arial"/>
                <a:cs typeface="Arial"/>
              </a:rPr>
              <a:t>to d</a:t>
            </a:r>
            <a:r>
              <a:rPr sz="800" spc="-5" smtClean="0">
                <a:latin typeface="Arial"/>
                <a:cs typeface="Arial"/>
              </a:rPr>
              <a:t>e</a:t>
            </a:r>
            <a:r>
              <a:rPr sz="800" spc="0" smtClean="0">
                <a:latin typeface="Arial"/>
                <a:cs typeface="Arial"/>
              </a:rPr>
              <a:t>i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-5" smtClean="0">
                <a:latin typeface="Arial"/>
                <a:cs typeface="Arial"/>
              </a:rPr>
              <a:t>V</a:t>
            </a:r>
            <a:r>
              <a:rPr sz="800" spc="0" smtClean="0">
                <a:latin typeface="Arial"/>
                <a:cs typeface="Arial"/>
              </a:rPr>
              <a:t>i</a:t>
            </a:r>
            <a:r>
              <a:rPr sz="800" spc="-5" smtClean="0">
                <a:latin typeface="Arial"/>
                <a:cs typeface="Arial"/>
              </a:rPr>
              <a:t>g</a:t>
            </a:r>
            <a:r>
              <a:rPr sz="800" spc="0" smtClean="0">
                <a:latin typeface="Arial"/>
                <a:cs typeface="Arial"/>
              </a:rPr>
              <a:t>ili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0" smtClean="0">
                <a:latin typeface="Arial"/>
                <a:cs typeface="Arial"/>
              </a:rPr>
              <a:t>d</a:t>
            </a:r>
            <a:r>
              <a:rPr sz="800" spc="-5" smtClean="0">
                <a:latin typeface="Arial"/>
                <a:cs typeface="Arial"/>
              </a:rPr>
              <a:t>e</a:t>
            </a:r>
            <a:r>
              <a:rPr sz="800" spc="0" smtClean="0">
                <a:latin typeface="Arial"/>
                <a:cs typeface="Arial"/>
              </a:rPr>
              <a:t>l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-5" smtClean="0">
                <a:latin typeface="Arial"/>
                <a:cs typeface="Arial"/>
              </a:rPr>
              <a:t>Fu</a:t>
            </a:r>
            <a:r>
              <a:rPr sz="800" spc="0" smtClean="0">
                <a:latin typeface="Arial"/>
                <a:cs typeface="Arial"/>
              </a:rPr>
              <a:t>oco</a:t>
            </a:r>
            <a:r>
              <a:rPr sz="800" spc="-5" smtClean="0">
                <a:latin typeface="Arial"/>
                <a:cs typeface="Arial"/>
              </a:rPr>
              <a:t>,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0" smtClean="0">
                <a:latin typeface="Arial"/>
                <a:cs typeface="Arial"/>
              </a:rPr>
              <a:t>d</a:t>
            </a:r>
            <a:r>
              <a:rPr sz="800" spc="-5" smtClean="0">
                <a:latin typeface="Arial"/>
                <a:cs typeface="Arial"/>
              </a:rPr>
              <a:t>e</a:t>
            </a:r>
            <a:r>
              <a:rPr sz="800" spc="0" smtClean="0">
                <a:latin typeface="Arial"/>
                <a:cs typeface="Arial"/>
              </a:rPr>
              <a:t>l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-5" smtClean="0">
                <a:latin typeface="Arial"/>
                <a:cs typeface="Arial"/>
              </a:rPr>
              <a:t>So</a:t>
            </a:r>
            <a:r>
              <a:rPr sz="800" spc="5" smtClean="0">
                <a:latin typeface="Arial"/>
                <a:cs typeface="Arial"/>
              </a:rPr>
              <a:t>cc</a:t>
            </a:r>
            <a:r>
              <a:rPr sz="800" spc="-5" smtClean="0">
                <a:latin typeface="Arial"/>
                <a:cs typeface="Arial"/>
              </a:rPr>
              <a:t>o</a:t>
            </a:r>
            <a:r>
              <a:rPr sz="800" spc="0" smtClean="0">
                <a:latin typeface="Arial"/>
                <a:cs typeface="Arial"/>
              </a:rPr>
              <a:t>r</a:t>
            </a:r>
            <a:r>
              <a:rPr sz="800" spc="5" smtClean="0">
                <a:latin typeface="Arial"/>
                <a:cs typeface="Arial"/>
              </a:rPr>
              <a:t>s</a:t>
            </a:r>
            <a:r>
              <a:rPr sz="800" spc="0" smtClean="0">
                <a:latin typeface="Arial"/>
                <a:cs typeface="Arial"/>
              </a:rPr>
              <a:t>o </a:t>
            </a:r>
            <a:r>
              <a:rPr sz="800" spc="-5" smtClean="0">
                <a:latin typeface="Arial"/>
                <a:cs typeface="Arial"/>
              </a:rPr>
              <a:t>Pu</a:t>
            </a:r>
            <a:r>
              <a:rPr sz="800" spc="0" smtClean="0">
                <a:latin typeface="Arial"/>
                <a:cs typeface="Arial"/>
              </a:rPr>
              <a:t>b</a:t>
            </a:r>
            <a:r>
              <a:rPr sz="800" spc="-5" smtClean="0">
                <a:latin typeface="Arial"/>
                <a:cs typeface="Arial"/>
              </a:rPr>
              <a:t>b</a:t>
            </a:r>
            <a:r>
              <a:rPr sz="800" spc="0" smtClean="0">
                <a:latin typeface="Arial"/>
                <a:cs typeface="Arial"/>
              </a:rPr>
              <a:t>li</a:t>
            </a:r>
            <a:r>
              <a:rPr sz="800" spc="5" smtClean="0">
                <a:latin typeface="Arial"/>
                <a:cs typeface="Arial"/>
              </a:rPr>
              <a:t>c</a:t>
            </a:r>
            <a:r>
              <a:rPr sz="800" spc="0" smtClean="0">
                <a:latin typeface="Arial"/>
                <a:cs typeface="Arial"/>
              </a:rPr>
              <a:t>o e </a:t>
            </a:r>
            <a:r>
              <a:rPr sz="800" spc="-5" smtClean="0">
                <a:latin typeface="Arial"/>
                <a:cs typeface="Arial"/>
              </a:rPr>
              <a:t>d</a:t>
            </a:r>
            <a:r>
              <a:rPr sz="800" spc="0" smtClean="0">
                <a:latin typeface="Arial"/>
                <a:cs typeface="Arial"/>
              </a:rPr>
              <a:t>ella Dif</a:t>
            </a:r>
            <a:r>
              <a:rPr sz="800" spc="-5" smtClean="0">
                <a:latin typeface="Arial"/>
                <a:cs typeface="Arial"/>
              </a:rPr>
              <a:t>e</a:t>
            </a:r>
            <a:r>
              <a:rPr sz="800" spc="5" smtClean="0">
                <a:latin typeface="Arial"/>
                <a:cs typeface="Arial"/>
              </a:rPr>
              <a:t>s</a:t>
            </a:r>
            <a:r>
              <a:rPr sz="800" spc="0" smtClean="0">
                <a:latin typeface="Arial"/>
                <a:cs typeface="Arial"/>
              </a:rPr>
              <a:t>a Ci</a:t>
            </a:r>
            <a:r>
              <a:rPr sz="800" spc="-15" smtClean="0">
                <a:latin typeface="Arial"/>
                <a:cs typeface="Arial"/>
              </a:rPr>
              <a:t>v</a:t>
            </a:r>
            <a:r>
              <a:rPr sz="800" spc="0" smtClean="0">
                <a:latin typeface="Arial"/>
                <a:cs typeface="Arial"/>
              </a:rPr>
              <a:t>ile</a:t>
            </a:r>
            <a:endParaRPr sz="800" smtClean="0">
              <a:latin typeface="Arial"/>
              <a:cs typeface="Arial"/>
            </a:endParaRPr>
          </a:p>
          <a:p>
            <a:pPr algn="ctr">
              <a:lnSpc>
                <a:spcPts val="1190"/>
              </a:lnSpc>
            </a:pPr>
            <a:r>
              <a:rPr lang="it-IT" sz="1000" b="1" spc="-5" dirty="0" smtClean="0">
                <a:solidFill>
                  <a:srgbClr val="FF0000"/>
                </a:solidFill>
                <a:latin typeface="Arial"/>
                <a:cs typeface="Arial"/>
              </a:rPr>
              <a:t>Comando Provinciale  Vigili del Fuoco di Caserta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187696" y="624230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27164" y="6409944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86144" y="657758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18540" y="428604"/>
            <a:ext cx="8025426" cy="507209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 fontAlgn="base"/>
            <a:r>
              <a:rPr lang="it-IT" sz="2800" b="1" spc="-5" dirty="0" smtClean="0">
                <a:solidFill>
                  <a:srgbClr val="FF0000"/>
                </a:solidFill>
                <a:latin typeface="Arial"/>
                <a:cs typeface="Arial"/>
              </a:rPr>
              <a:t>NUMERO MINIMO  </a:t>
            </a:r>
            <a:r>
              <a:rPr lang="it-IT" sz="2800" b="1" spc="-5" dirty="0" err="1" smtClean="0">
                <a:solidFill>
                  <a:srgbClr val="FF0000"/>
                </a:solidFill>
                <a:latin typeface="Arial"/>
                <a:cs typeface="Arial"/>
              </a:rPr>
              <a:t>DI</a:t>
            </a:r>
            <a:r>
              <a:rPr lang="it-IT" sz="2800" b="1" spc="-5" dirty="0" smtClean="0">
                <a:solidFill>
                  <a:srgbClr val="FF0000"/>
                </a:solidFill>
                <a:latin typeface="Arial"/>
                <a:cs typeface="Arial"/>
              </a:rPr>
              <a:t>  VIE  </a:t>
            </a:r>
            <a:r>
              <a:rPr lang="it-IT" sz="2800" b="1" spc="-5" dirty="0" err="1" smtClean="0">
                <a:solidFill>
                  <a:srgbClr val="FF0000"/>
                </a:solidFill>
                <a:latin typeface="Arial"/>
                <a:cs typeface="Arial"/>
              </a:rPr>
              <a:t>D'ESODO</a:t>
            </a:r>
            <a:r>
              <a:rPr lang="it-IT" sz="2800" b="1" spc="-5" dirty="0" smtClean="0">
                <a:solidFill>
                  <a:srgbClr val="FF0000"/>
                </a:solidFill>
                <a:latin typeface="Arial"/>
                <a:cs typeface="Arial"/>
              </a:rPr>
              <a:t>  ED USCITE INDIPENDENTI</a:t>
            </a:r>
          </a:p>
          <a:p>
            <a:pPr algn="just" fontAlgn="base"/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Si considerano indipendenti </a:t>
            </a:r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coppie di vie d'esodo </a:t>
            </a: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verticali inserite </a:t>
            </a:r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in compartimenti distinti</a:t>
            </a: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. </a:t>
            </a:r>
          </a:p>
          <a:p>
            <a:pPr algn="just" fontAlgn="base"/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Ad esempio, sono indipendenti tra loro: </a:t>
            </a:r>
          </a:p>
          <a:p>
            <a:pPr marL="358775" indent="-358775" algn="just" fontAlgn="base">
              <a:buFont typeface="Wingdings" pitchFamily="2" charset="2"/>
              <a:buChar char="ü"/>
            </a:pPr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due scale d'esodo protette distinte, </a:t>
            </a:r>
          </a:p>
          <a:p>
            <a:pPr marL="358775" indent="-358775" algn="just" fontAlgn="base">
              <a:buFont typeface="Wingdings" pitchFamily="2" charset="2"/>
              <a:buChar char="ü"/>
            </a:pPr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una scala d'esodo protetta ed una aperta, </a:t>
            </a:r>
          </a:p>
          <a:p>
            <a:pPr marL="358775" indent="-358775" algn="just" fontAlgn="base">
              <a:buFont typeface="Wingdings" pitchFamily="2" charset="2"/>
              <a:buChar char="ü"/>
            </a:pPr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due scale d'esodo aperte ma inserite in compartimenti verticali indipendenti, </a:t>
            </a:r>
          </a:p>
          <a:p>
            <a:pPr marL="358775" indent="-358775" algn="just" fontAlgn="base">
              <a:buFont typeface="Wingdings" pitchFamily="2" charset="2"/>
              <a:buChar char="ü"/>
            </a:pPr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una scala aperta ed una scala esterna, ...</a:t>
            </a:r>
          </a:p>
        </p:txBody>
      </p:sp>
      <p:sp>
        <p:nvSpPr>
          <p:cNvPr id="11" name="object 8"/>
          <p:cNvSpPr txBox="1"/>
          <p:nvPr/>
        </p:nvSpPr>
        <p:spPr>
          <a:xfrm>
            <a:off x="2741929" y="6371590"/>
            <a:ext cx="3660140" cy="406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algn="ctr">
              <a:lnSpc>
                <a:spcPct val="100000"/>
              </a:lnSpc>
            </a:pPr>
            <a:r>
              <a:rPr sz="800" spc="-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ro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l</a:t>
            </a:r>
            <a:r>
              <a:rPr sz="800" spc="10" dirty="0" smtClean="0">
                <a:latin typeface="Arial"/>
                <a:cs typeface="Arial"/>
              </a:rPr>
              <a:t>l</a:t>
            </a:r>
            <a:r>
              <a:rPr sz="800" spc="-10" dirty="0" smtClean="0">
                <a:latin typeface="Arial"/>
                <a:cs typeface="Arial"/>
              </a:rPr>
              <a:t>’</a:t>
            </a:r>
            <a:r>
              <a:rPr sz="800" spc="0" dirty="0" smtClean="0">
                <a:latin typeface="Arial"/>
                <a:cs typeface="Arial"/>
              </a:rPr>
              <a:t>Int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no</a:t>
            </a:r>
            <a:endParaRPr sz="800">
              <a:latin typeface="Arial"/>
              <a:cs typeface="Arial"/>
            </a:endParaRPr>
          </a:p>
          <a:p>
            <a:pPr marR="3810" algn="ctr">
              <a:lnSpc>
                <a:spcPct val="100000"/>
              </a:lnSpc>
            </a:pPr>
            <a:r>
              <a:rPr sz="800" smtClean="0">
                <a:latin typeface="Arial"/>
                <a:cs typeface="Arial"/>
              </a:rPr>
              <a:t>Di</a:t>
            </a:r>
            <a:r>
              <a:rPr sz="800" spc="-5" smtClean="0">
                <a:latin typeface="Arial"/>
                <a:cs typeface="Arial"/>
              </a:rPr>
              <a:t>p</a:t>
            </a:r>
            <a:r>
              <a:rPr sz="800" spc="0" smtClean="0">
                <a:latin typeface="Arial"/>
                <a:cs typeface="Arial"/>
              </a:rPr>
              <a:t>a</a:t>
            </a:r>
            <a:r>
              <a:rPr sz="800" spc="-10" smtClean="0">
                <a:latin typeface="Arial"/>
                <a:cs typeface="Arial"/>
              </a:rPr>
              <a:t>r</a:t>
            </a:r>
            <a:r>
              <a:rPr sz="800" spc="0" smtClean="0">
                <a:latin typeface="Arial"/>
                <a:cs typeface="Arial"/>
              </a:rPr>
              <a:t>ti</a:t>
            </a:r>
            <a:r>
              <a:rPr sz="800" spc="10" smtClean="0">
                <a:latin typeface="Arial"/>
                <a:cs typeface="Arial"/>
              </a:rPr>
              <a:t>m</a:t>
            </a:r>
            <a:r>
              <a:rPr sz="800" spc="0" smtClean="0">
                <a:latin typeface="Arial"/>
                <a:cs typeface="Arial"/>
              </a:rPr>
              <a:t>e</a:t>
            </a:r>
            <a:r>
              <a:rPr sz="800" spc="-5" smtClean="0">
                <a:latin typeface="Arial"/>
                <a:cs typeface="Arial"/>
              </a:rPr>
              <a:t>n</a:t>
            </a:r>
            <a:r>
              <a:rPr sz="800" spc="0" smtClean="0">
                <a:latin typeface="Arial"/>
                <a:cs typeface="Arial"/>
              </a:rPr>
              <a:t>to d</a:t>
            </a:r>
            <a:r>
              <a:rPr sz="800" spc="-5" smtClean="0">
                <a:latin typeface="Arial"/>
                <a:cs typeface="Arial"/>
              </a:rPr>
              <a:t>e</a:t>
            </a:r>
            <a:r>
              <a:rPr sz="800" spc="0" smtClean="0">
                <a:latin typeface="Arial"/>
                <a:cs typeface="Arial"/>
              </a:rPr>
              <a:t>i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-5" smtClean="0">
                <a:latin typeface="Arial"/>
                <a:cs typeface="Arial"/>
              </a:rPr>
              <a:t>V</a:t>
            </a:r>
            <a:r>
              <a:rPr sz="800" spc="0" smtClean="0">
                <a:latin typeface="Arial"/>
                <a:cs typeface="Arial"/>
              </a:rPr>
              <a:t>i</a:t>
            </a:r>
            <a:r>
              <a:rPr sz="800" spc="-5" smtClean="0">
                <a:latin typeface="Arial"/>
                <a:cs typeface="Arial"/>
              </a:rPr>
              <a:t>g</a:t>
            </a:r>
            <a:r>
              <a:rPr sz="800" spc="0" smtClean="0">
                <a:latin typeface="Arial"/>
                <a:cs typeface="Arial"/>
              </a:rPr>
              <a:t>ili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0" smtClean="0">
                <a:latin typeface="Arial"/>
                <a:cs typeface="Arial"/>
              </a:rPr>
              <a:t>d</a:t>
            </a:r>
            <a:r>
              <a:rPr sz="800" spc="-5" smtClean="0">
                <a:latin typeface="Arial"/>
                <a:cs typeface="Arial"/>
              </a:rPr>
              <a:t>e</a:t>
            </a:r>
            <a:r>
              <a:rPr sz="800" spc="0" smtClean="0">
                <a:latin typeface="Arial"/>
                <a:cs typeface="Arial"/>
              </a:rPr>
              <a:t>l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-5" smtClean="0">
                <a:latin typeface="Arial"/>
                <a:cs typeface="Arial"/>
              </a:rPr>
              <a:t>Fu</a:t>
            </a:r>
            <a:r>
              <a:rPr sz="800" spc="0" smtClean="0">
                <a:latin typeface="Arial"/>
                <a:cs typeface="Arial"/>
              </a:rPr>
              <a:t>oco</a:t>
            </a:r>
            <a:r>
              <a:rPr sz="800" spc="-5" smtClean="0">
                <a:latin typeface="Arial"/>
                <a:cs typeface="Arial"/>
              </a:rPr>
              <a:t>,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0" smtClean="0">
                <a:latin typeface="Arial"/>
                <a:cs typeface="Arial"/>
              </a:rPr>
              <a:t>d</a:t>
            </a:r>
            <a:r>
              <a:rPr sz="800" spc="-5" smtClean="0">
                <a:latin typeface="Arial"/>
                <a:cs typeface="Arial"/>
              </a:rPr>
              <a:t>e</a:t>
            </a:r>
            <a:r>
              <a:rPr sz="800" spc="0" smtClean="0">
                <a:latin typeface="Arial"/>
                <a:cs typeface="Arial"/>
              </a:rPr>
              <a:t>l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-5" smtClean="0">
                <a:latin typeface="Arial"/>
                <a:cs typeface="Arial"/>
              </a:rPr>
              <a:t>So</a:t>
            </a:r>
            <a:r>
              <a:rPr sz="800" spc="5" smtClean="0">
                <a:latin typeface="Arial"/>
                <a:cs typeface="Arial"/>
              </a:rPr>
              <a:t>cc</a:t>
            </a:r>
            <a:r>
              <a:rPr sz="800" spc="-5" smtClean="0">
                <a:latin typeface="Arial"/>
                <a:cs typeface="Arial"/>
              </a:rPr>
              <a:t>o</a:t>
            </a:r>
            <a:r>
              <a:rPr sz="800" spc="0" smtClean="0">
                <a:latin typeface="Arial"/>
                <a:cs typeface="Arial"/>
              </a:rPr>
              <a:t>r</a:t>
            </a:r>
            <a:r>
              <a:rPr sz="800" spc="5" smtClean="0">
                <a:latin typeface="Arial"/>
                <a:cs typeface="Arial"/>
              </a:rPr>
              <a:t>s</a:t>
            </a:r>
            <a:r>
              <a:rPr sz="800" spc="0" smtClean="0">
                <a:latin typeface="Arial"/>
                <a:cs typeface="Arial"/>
              </a:rPr>
              <a:t>o </a:t>
            </a:r>
            <a:r>
              <a:rPr sz="800" spc="-5" smtClean="0">
                <a:latin typeface="Arial"/>
                <a:cs typeface="Arial"/>
              </a:rPr>
              <a:t>Pu</a:t>
            </a:r>
            <a:r>
              <a:rPr sz="800" spc="0" smtClean="0">
                <a:latin typeface="Arial"/>
                <a:cs typeface="Arial"/>
              </a:rPr>
              <a:t>b</a:t>
            </a:r>
            <a:r>
              <a:rPr sz="800" spc="-5" smtClean="0">
                <a:latin typeface="Arial"/>
                <a:cs typeface="Arial"/>
              </a:rPr>
              <a:t>b</a:t>
            </a:r>
            <a:r>
              <a:rPr sz="800" spc="0" smtClean="0">
                <a:latin typeface="Arial"/>
                <a:cs typeface="Arial"/>
              </a:rPr>
              <a:t>li</a:t>
            </a:r>
            <a:r>
              <a:rPr sz="800" spc="5" smtClean="0">
                <a:latin typeface="Arial"/>
                <a:cs typeface="Arial"/>
              </a:rPr>
              <a:t>c</a:t>
            </a:r>
            <a:r>
              <a:rPr sz="800" spc="0" smtClean="0">
                <a:latin typeface="Arial"/>
                <a:cs typeface="Arial"/>
              </a:rPr>
              <a:t>o e </a:t>
            </a:r>
            <a:r>
              <a:rPr sz="800" spc="-5" smtClean="0">
                <a:latin typeface="Arial"/>
                <a:cs typeface="Arial"/>
              </a:rPr>
              <a:t>d</a:t>
            </a:r>
            <a:r>
              <a:rPr sz="800" spc="0" smtClean="0">
                <a:latin typeface="Arial"/>
                <a:cs typeface="Arial"/>
              </a:rPr>
              <a:t>ella Dif</a:t>
            </a:r>
            <a:r>
              <a:rPr sz="800" spc="-5" smtClean="0">
                <a:latin typeface="Arial"/>
                <a:cs typeface="Arial"/>
              </a:rPr>
              <a:t>e</a:t>
            </a:r>
            <a:r>
              <a:rPr sz="800" spc="5" smtClean="0">
                <a:latin typeface="Arial"/>
                <a:cs typeface="Arial"/>
              </a:rPr>
              <a:t>s</a:t>
            </a:r>
            <a:r>
              <a:rPr sz="800" spc="0" smtClean="0">
                <a:latin typeface="Arial"/>
                <a:cs typeface="Arial"/>
              </a:rPr>
              <a:t>a Ci</a:t>
            </a:r>
            <a:r>
              <a:rPr sz="800" spc="-15" smtClean="0">
                <a:latin typeface="Arial"/>
                <a:cs typeface="Arial"/>
              </a:rPr>
              <a:t>v</a:t>
            </a:r>
            <a:r>
              <a:rPr sz="800" spc="0" smtClean="0">
                <a:latin typeface="Arial"/>
                <a:cs typeface="Arial"/>
              </a:rPr>
              <a:t>ile</a:t>
            </a:r>
            <a:endParaRPr sz="800" smtClean="0">
              <a:latin typeface="Arial"/>
              <a:cs typeface="Arial"/>
            </a:endParaRPr>
          </a:p>
          <a:p>
            <a:pPr algn="ctr">
              <a:lnSpc>
                <a:spcPts val="1190"/>
              </a:lnSpc>
            </a:pPr>
            <a:r>
              <a:rPr lang="it-IT" sz="1000" b="1" spc="-5" dirty="0" smtClean="0">
                <a:solidFill>
                  <a:srgbClr val="FF0000"/>
                </a:solidFill>
                <a:latin typeface="Arial"/>
                <a:cs typeface="Arial"/>
              </a:rPr>
              <a:t>Comando Provinciale  Vigili del Fuoco di Caserta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187696" y="624230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27164" y="6409944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86144" y="657758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18540" y="428604"/>
            <a:ext cx="8025426" cy="507209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 fontAlgn="base"/>
            <a:r>
              <a:rPr lang="it-IT" sz="3200" b="1" spc="-5" dirty="0" smtClean="0">
                <a:solidFill>
                  <a:srgbClr val="FF0000"/>
                </a:solidFill>
                <a:latin typeface="Arial"/>
                <a:cs typeface="Arial"/>
              </a:rPr>
              <a:t>LIVELLI </a:t>
            </a:r>
            <a:r>
              <a:rPr lang="it-IT" sz="3200" b="1" spc="-5" dirty="0" err="1" smtClean="0">
                <a:solidFill>
                  <a:srgbClr val="FF0000"/>
                </a:solidFill>
                <a:latin typeface="Arial"/>
                <a:cs typeface="Arial"/>
              </a:rPr>
              <a:t>DI</a:t>
            </a:r>
            <a:r>
              <a:rPr lang="it-IT" sz="3200" b="1" spc="-5" dirty="0" smtClean="0">
                <a:solidFill>
                  <a:srgbClr val="FF0000"/>
                </a:solidFill>
                <a:latin typeface="Arial"/>
                <a:cs typeface="Arial"/>
              </a:rPr>
              <a:t> PRESTAZIONE</a:t>
            </a:r>
          </a:p>
          <a:p>
            <a:pPr algn="just" fontAlgn="base"/>
            <a:endParaRPr lang="it-IT" sz="2400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fontAlgn="base"/>
            <a:endParaRPr lang="it-IT" sz="3200" dirty="0" smtClean="0"/>
          </a:p>
          <a:p>
            <a:pPr marR="1270" algn="ctr"/>
            <a:endParaRPr lang="it-IT" sz="32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marR="1270" algn="just"/>
            <a:endParaRPr lang="it-IT" sz="28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marR="1270" algn="ctr">
              <a:lnSpc>
                <a:spcPct val="100000"/>
              </a:lnSpc>
            </a:pPr>
            <a:endParaRPr lang="it-IT" sz="3200" dirty="0" smtClean="0">
              <a:latin typeface="Arial"/>
              <a:cs typeface="Arial"/>
            </a:endParaRPr>
          </a:p>
          <a:p>
            <a:pPr marL="1905" algn="ctr">
              <a:lnSpc>
                <a:spcPct val="100000"/>
              </a:lnSpc>
            </a:pPr>
            <a:endParaRPr lang="it-IT" sz="2400" b="1" spc="-15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algn="just" fontAlgn="base">
              <a:tabLst>
                <a:tab pos="7985125" algn="l"/>
              </a:tabLst>
            </a:pPr>
            <a:endParaRPr lang="it-IT" sz="2400" b="1" spc="-15" dirty="0" smtClean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1" name="object 8"/>
          <p:cNvSpPr txBox="1"/>
          <p:nvPr/>
        </p:nvSpPr>
        <p:spPr>
          <a:xfrm>
            <a:off x="2741929" y="6371590"/>
            <a:ext cx="3660140" cy="406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algn="ctr">
              <a:lnSpc>
                <a:spcPct val="100000"/>
              </a:lnSpc>
            </a:pPr>
            <a:r>
              <a:rPr sz="800" spc="-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ro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l</a:t>
            </a:r>
            <a:r>
              <a:rPr sz="800" spc="10" dirty="0" smtClean="0">
                <a:latin typeface="Arial"/>
                <a:cs typeface="Arial"/>
              </a:rPr>
              <a:t>l</a:t>
            </a:r>
            <a:r>
              <a:rPr sz="800" spc="-10" dirty="0" smtClean="0">
                <a:latin typeface="Arial"/>
                <a:cs typeface="Arial"/>
              </a:rPr>
              <a:t>’</a:t>
            </a:r>
            <a:r>
              <a:rPr sz="800" spc="0" dirty="0" smtClean="0">
                <a:latin typeface="Arial"/>
                <a:cs typeface="Arial"/>
              </a:rPr>
              <a:t>Int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no</a:t>
            </a:r>
            <a:endParaRPr sz="800">
              <a:latin typeface="Arial"/>
              <a:cs typeface="Arial"/>
            </a:endParaRPr>
          </a:p>
          <a:p>
            <a:pPr marR="3810" algn="ctr">
              <a:lnSpc>
                <a:spcPct val="100000"/>
              </a:lnSpc>
            </a:pPr>
            <a:r>
              <a:rPr sz="800" dirty="0" smtClean="0">
                <a:latin typeface="Arial"/>
                <a:cs typeface="Arial"/>
              </a:rPr>
              <a:t>Di</a:t>
            </a:r>
            <a:r>
              <a:rPr sz="800" spc="-5" dirty="0" smtClean="0">
                <a:latin typeface="Arial"/>
                <a:cs typeface="Arial"/>
              </a:rPr>
              <a:t>p</a:t>
            </a:r>
            <a:r>
              <a:rPr sz="800" spc="0" dirty="0" smtClean="0">
                <a:latin typeface="Arial"/>
                <a:cs typeface="Arial"/>
              </a:rPr>
              <a:t>a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ti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to 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g</a:t>
            </a:r>
            <a:r>
              <a:rPr sz="800" spc="0" dirty="0" smtClean="0">
                <a:latin typeface="Arial"/>
                <a:cs typeface="Arial"/>
              </a:rPr>
              <a:t>ili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Fu</a:t>
            </a:r>
            <a:r>
              <a:rPr sz="800" spc="0" dirty="0" smtClean="0">
                <a:latin typeface="Arial"/>
                <a:cs typeface="Arial"/>
              </a:rPr>
              <a:t>oco</a:t>
            </a:r>
            <a:r>
              <a:rPr sz="800" spc="-5" dirty="0" smtClean="0">
                <a:latin typeface="Arial"/>
                <a:cs typeface="Arial"/>
              </a:rPr>
              <a:t>,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So</a:t>
            </a:r>
            <a:r>
              <a:rPr sz="800" spc="5" dirty="0" smtClean="0">
                <a:latin typeface="Arial"/>
                <a:cs typeface="Arial"/>
              </a:rPr>
              <a:t>cc</a:t>
            </a:r>
            <a:r>
              <a:rPr sz="800" spc="-5" dirty="0" smtClean="0">
                <a:latin typeface="Arial"/>
                <a:cs typeface="Arial"/>
              </a:rPr>
              <a:t>o</a:t>
            </a:r>
            <a:r>
              <a:rPr sz="800" spc="0" dirty="0" smtClean="0">
                <a:latin typeface="Arial"/>
                <a:cs typeface="Arial"/>
              </a:rPr>
              <a:t>r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o </a:t>
            </a:r>
            <a:r>
              <a:rPr sz="800" spc="-5" dirty="0" smtClean="0">
                <a:latin typeface="Arial"/>
                <a:cs typeface="Arial"/>
              </a:rPr>
              <a:t>Pu</a:t>
            </a:r>
            <a:r>
              <a:rPr sz="800" spc="0" dirty="0" smtClean="0">
                <a:latin typeface="Arial"/>
                <a:cs typeface="Arial"/>
              </a:rPr>
              <a:t>b</a:t>
            </a:r>
            <a:r>
              <a:rPr sz="800" spc="-5" dirty="0" smtClean="0">
                <a:latin typeface="Arial"/>
                <a:cs typeface="Arial"/>
              </a:rPr>
              <a:t>b</a:t>
            </a:r>
            <a:r>
              <a:rPr sz="800" spc="0" dirty="0" smtClean="0">
                <a:latin typeface="Arial"/>
                <a:cs typeface="Arial"/>
              </a:rPr>
              <a:t>li</a:t>
            </a:r>
            <a:r>
              <a:rPr sz="800" spc="5" dirty="0" smtClean="0">
                <a:latin typeface="Arial"/>
                <a:cs typeface="Arial"/>
              </a:rPr>
              <a:t>c</a:t>
            </a:r>
            <a:r>
              <a:rPr sz="800" spc="0" dirty="0" smtClean="0">
                <a:latin typeface="Arial"/>
                <a:cs typeface="Arial"/>
              </a:rPr>
              <a:t>o e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ella Dif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a Ci</a:t>
            </a:r>
            <a:r>
              <a:rPr sz="800" spc="-1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ile</a:t>
            </a:r>
            <a:endParaRPr sz="800">
              <a:latin typeface="Arial"/>
              <a:cs typeface="Arial"/>
            </a:endParaRPr>
          </a:p>
          <a:p>
            <a:pPr algn="ctr">
              <a:lnSpc>
                <a:spcPts val="1190"/>
              </a:lnSpc>
            </a:pPr>
            <a:r>
              <a:rPr lang="it-IT" sz="1000" b="1" spc="-5" dirty="0" smtClean="0">
                <a:solidFill>
                  <a:srgbClr val="FF0000"/>
                </a:solidFill>
                <a:latin typeface="Arial"/>
                <a:cs typeface="Arial"/>
              </a:rPr>
              <a:t>Comando Provinciale  Vigili del Fuoco di Caserta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8" y="2619375"/>
            <a:ext cx="877252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187696" y="624230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27164" y="6409944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86144" y="657758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18540" y="428604"/>
            <a:ext cx="8025426" cy="507209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 fontAlgn="base"/>
            <a:r>
              <a:rPr lang="it-IT" sz="2800" b="1" spc="-5" dirty="0" smtClean="0">
                <a:solidFill>
                  <a:srgbClr val="FF0000"/>
                </a:solidFill>
                <a:latin typeface="Arial"/>
                <a:cs typeface="Arial"/>
              </a:rPr>
              <a:t>NUMERO MINIMO  </a:t>
            </a:r>
            <a:r>
              <a:rPr lang="it-IT" sz="2800" b="1" spc="-5" dirty="0" err="1" smtClean="0">
                <a:solidFill>
                  <a:srgbClr val="FF0000"/>
                </a:solidFill>
                <a:latin typeface="Arial"/>
                <a:cs typeface="Arial"/>
              </a:rPr>
              <a:t>DI</a:t>
            </a:r>
            <a:r>
              <a:rPr lang="it-IT" sz="2800" b="1" spc="-5" dirty="0" smtClean="0">
                <a:solidFill>
                  <a:srgbClr val="FF0000"/>
                </a:solidFill>
                <a:latin typeface="Arial"/>
                <a:cs typeface="Arial"/>
              </a:rPr>
              <a:t>  VIE  </a:t>
            </a:r>
            <a:r>
              <a:rPr lang="it-IT" sz="2800" b="1" spc="-5" dirty="0" err="1" smtClean="0">
                <a:solidFill>
                  <a:srgbClr val="FF0000"/>
                </a:solidFill>
                <a:latin typeface="Arial"/>
                <a:cs typeface="Arial"/>
              </a:rPr>
              <a:t>D'ESODO</a:t>
            </a:r>
            <a:r>
              <a:rPr lang="it-IT" sz="2800" b="1" spc="-5" dirty="0" smtClean="0">
                <a:solidFill>
                  <a:srgbClr val="FF0000"/>
                </a:solidFill>
                <a:latin typeface="Arial"/>
                <a:cs typeface="Arial"/>
              </a:rPr>
              <a:t>  ED USCITE INDIPENDENTI</a:t>
            </a:r>
          </a:p>
          <a:p>
            <a:pPr algn="just" fontAlgn="base"/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In funzione del profilo di rischio </a:t>
            </a:r>
            <a:r>
              <a:rPr lang="it-IT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R</a:t>
            </a:r>
            <a:r>
              <a:rPr lang="it-IT" sz="24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vita</a:t>
            </a:r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 e dell'affollamento, nella tabella S.4-8 è riportato il numero minimo di vie di esodo indipendenti (es. da ciascun edificio, compartimento, piano, soppalco, locale, ...). </a:t>
            </a:r>
          </a:p>
          <a:p>
            <a:pPr algn="ctr" fontAlgn="base"/>
            <a:endParaRPr lang="it-IT" sz="2800" b="1" spc="-5" dirty="0" smtClean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1" name="object 8"/>
          <p:cNvSpPr txBox="1"/>
          <p:nvPr/>
        </p:nvSpPr>
        <p:spPr>
          <a:xfrm>
            <a:off x="2741929" y="6371590"/>
            <a:ext cx="3660140" cy="406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algn="ctr">
              <a:lnSpc>
                <a:spcPct val="100000"/>
              </a:lnSpc>
            </a:pPr>
            <a:r>
              <a:rPr sz="800" spc="-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ro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l</a:t>
            </a:r>
            <a:r>
              <a:rPr sz="800" spc="10" dirty="0" smtClean="0">
                <a:latin typeface="Arial"/>
                <a:cs typeface="Arial"/>
              </a:rPr>
              <a:t>l</a:t>
            </a:r>
            <a:r>
              <a:rPr sz="800" spc="-10" dirty="0" smtClean="0">
                <a:latin typeface="Arial"/>
                <a:cs typeface="Arial"/>
              </a:rPr>
              <a:t>’</a:t>
            </a:r>
            <a:r>
              <a:rPr sz="800" spc="0" dirty="0" smtClean="0">
                <a:latin typeface="Arial"/>
                <a:cs typeface="Arial"/>
              </a:rPr>
              <a:t>Int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no</a:t>
            </a:r>
            <a:endParaRPr sz="800">
              <a:latin typeface="Arial"/>
              <a:cs typeface="Arial"/>
            </a:endParaRPr>
          </a:p>
          <a:p>
            <a:pPr marR="3810" algn="ctr">
              <a:lnSpc>
                <a:spcPct val="100000"/>
              </a:lnSpc>
            </a:pPr>
            <a:r>
              <a:rPr sz="800" smtClean="0">
                <a:latin typeface="Arial"/>
                <a:cs typeface="Arial"/>
              </a:rPr>
              <a:t>Di</a:t>
            </a:r>
            <a:r>
              <a:rPr sz="800" spc="-5" smtClean="0">
                <a:latin typeface="Arial"/>
                <a:cs typeface="Arial"/>
              </a:rPr>
              <a:t>p</a:t>
            </a:r>
            <a:r>
              <a:rPr sz="800" spc="0" smtClean="0">
                <a:latin typeface="Arial"/>
                <a:cs typeface="Arial"/>
              </a:rPr>
              <a:t>a</a:t>
            </a:r>
            <a:r>
              <a:rPr sz="800" spc="-10" smtClean="0">
                <a:latin typeface="Arial"/>
                <a:cs typeface="Arial"/>
              </a:rPr>
              <a:t>r</a:t>
            </a:r>
            <a:r>
              <a:rPr sz="800" spc="0" smtClean="0">
                <a:latin typeface="Arial"/>
                <a:cs typeface="Arial"/>
              </a:rPr>
              <a:t>ti</a:t>
            </a:r>
            <a:r>
              <a:rPr sz="800" spc="10" smtClean="0">
                <a:latin typeface="Arial"/>
                <a:cs typeface="Arial"/>
              </a:rPr>
              <a:t>m</a:t>
            </a:r>
            <a:r>
              <a:rPr sz="800" spc="0" smtClean="0">
                <a:latin typeface="Arial"/>
                <a:cs typeface="Arial"/>
              </a:rPr>
              <a:t>e</a:t>
            </a:r>
            <a:r>
              <a:rPr sz="800" spc="-5" smtClean="0">
                <a:latin typeface="Arial"/>
                <a:cs typeface="Arial"/>
              </a:rPr>
              <a:t>n</a:t>
            </a:r>
            <a:r>
              <a:rPr sz="800" spc="0" smtClean="0">
                <a:latin typeface="Arial"/>
                <a:cs typeface="Arial"/>
              </a:rPr>
              <a:t>to d</a:t>
            </a:r>
            <a:r>
              <a:rPr sz="800" spc="-5" smtClean="0">
                <a:latin typeface="Arial"/>
                <a:cs typeface="Arial"/>
              </a:rPr>
              <a:t>e</a:t>
            </a:r>
            <a:r>
              <a:rPr sz="800" spc="0" smtClean="0">
                <a:latin typeface="Arial"/>
                <a:cs typeface="Arial"/>
              </a:rPr>
              <a:t>i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-5" smtClean="0">
                <a:latin typeface="Arial"/>
                <a:cs typeface="Arial"/>
              </a:rPr>
              <a:t>V</a:t>
            </a:r>
            <a:r>
              <a:rPr sz="800" spc="0" smtClean="0">
                <a:latin typeface="Arial"/>
                <a:cs typeface="Arial"/>
              </a:rPr>
              <a:t>i</a:t>
            </a:r>
            <a:r>
              <a:rPr sz="800" spc="-5" smtClean="0">
                <a:latin typeface="Arial"/>
                <a:cs typeface="Arial"/>
              </a:rPr>
              <a:t>g</a:t>
            </a:r>
            <a:r>
              <a:rPr sz="800" spc="0" smtClean="0">
                <a:latin typeface="Arial"/>
                <a:cs typeface="Arial"/>
              </a:rPr>
              <a:t>ili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0" smtClean="0">
                <a:latin typeface="Arial"/>
                <a:cs typeface="Arial"/>
              </a:rPr>
              <a:t>d</a:t>
            </a:r>
            <a:r>
              <a:rPr sz="800" spc="-5" smtClean="0">
                <a:latin typeface="Arial"/>
                <a:cs typeface="Arial"/>
              </a:rPr>
              <a:t>e</a:t>
            </a:r>
            <a:r>
              <a:rPr sz="800" spc="0" smtClean="0">
                <a:latin typeface="Arial"/>
                <a:cs typeface="Arial"/>
              </a:rPr>
              <a:t>l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-5" smtClean="0">
                <a:latin typeface="Arial"/>
                <a:cs typeface="Arial"/>
              </a:rPr>
              <a:t>Fu</a:t>
            </a:r>
            <a:r>
              <a:rPr sz="800" spc="0" smtClean="0">
                <a:latin typeface="Arial"/>
                <a:cs typeface="Arial"/>
              </a:rPr>
              <a:t>oco</a:t>
            </a:r>
            <a:r>
              <a:rPr sz="800" spc="-5" smtClean="0">
                <a:latin typeface="Arial"/>
                <a:cs typeface="Arial"/>
              </a:rPr>
              <a:t>,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0" smtClean="0">
                <a:latin typeface="Arial"/>
                <a:cs typeface="Arial"/>
              </a:rPr>
              <a:t>d</a:t>
            </a:r>
            <a:r>
              <a:rPr sz="800" spc="-5" smtClean="0">
                <a:latin typeface="Arial"/>
                <a:cs typeface="Arial"/>
              </a:rPr>
              <a:t>e</a:t>
            </a:r>
            <a:r>
              <a:rPr sz="800" spc="0" smtClean="0">
                <a:latin typeface="Arial"/>
                <a:cs typeface="Arial"/>
              </a:rPr>
              <a:t>l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-5" smtClean="0">
                <a:latin typeface="Arial"/>
                <a:cs typeface="Arial"/>
              </a:rPr>
              <a:t>So</a:t>
            </a:r>
            <a:r>
              <a:rPr sz="800" spc="5" smtClean="0">
                <a:latin typeface="Arial"/>
                <a:cs typeface="Arial"/>
              </a:rPr>
              <a:t>cc</a:t>
            </a:r>
            <a:r>
              <a:rPr sz="800" spc="-5" smtClean="0">
                <a:latin typeface="Arial"/>
                <a:cs typeface="Arial"/>
              </a:rPr>
              <a:t>o</a:t>
            </a:r>
            <a:r>
              <a:rPr sz="800" spc="0" smtClean="0">
                <a:latin typeface="Arial"/>
                <a:cs typeface="Arial"/>
              </a:rPr>
              <a:t>r</a:t>
            </a:r>
            <a:r>
              <a:rPr sz="800" spc="5" smtClean="0">
                <a:latin typeface="Arial"/>
                <a:cs typeface="Arial"/>
              </a:rPr>
              <a:t>s</a:t>
            </a:r>
            <a:r>
              <a:rPr sz="800" spc="0" smtClean="0">
                <a:latin typeface="Arial"/>
                <a:cs typeface="Arial"/>
              </a:rPr>
              <a:t>o </a:t>
            </a:r>
            <a:r>
              <a:rPr sz="800" spc="-5" smtClean="0">
                <a:latin typeface="Arial"/>
                <a:cs typeface="Arial"/>
              </a:rPr>
              <a:t>Pu</a:t>
            </a:r>
            <a:r>
              <a:rPr sz="800" spc="0" smtClean="0">
                <a:latin typeface="Arial"/>
                <a:cs typeface="Arial"/>
              </a:rPr>
              <a:t>b</a:t>
            </a:r>
            <a:r>
              <a:rPr sz="800" spc="-5" smtClean="0">
                <a:latin typeface="Arial"/>
                <a:cs typeface="Arial"/>
              </a:rPr>
              <a:t>b</a:t>
            </a:r>
            <a:r>
              <a:rPr sz="800" spc="0" smtClean="0">
                <a:latin typeface="Arial"/>
                <a:cs typeface="Arial"/>
              </a:rPr>
              <a:t>li</a:t>
            </a:r>
            <a:r>
              <a:rPr sz="800" spc="5" smtClean="0">
                <a:latin typeface="Arial"/>
                <a:cs typeface="Arial"/>
              </a:rPr>
              <a:t>c</a:t>
            </a:r>
            <a:r>
              <a:rPr sz="800" spc="0" smtClean="0">
                <a:latin typeface="Arial"/>
                <a:cs typeface="Arial"/>
              </a:rPr>
              <a:t>o e </a:t>
            </a:r>
            <a:r>
              <a:rPr sz="800" spc="-5" smtClean="0">
                <a:latin typeface="Arial"/>
                <a:cs typeface="Arial"/>
              </a:rPr>
              <a:t>d</a:t>
            </a:r>
            <a:r>
              <a:rPr sz="800" spc="0" smtClean="0">
                <a:latin typeface="Arial"/>
                <a:cs typeface="Arial"/>
              </a:rPr>
              <a:t>ella Dif</a:t>
            </a:r>
            <a:r>
              <a:rPr sz="800" spc="-5" smtClean="0">
                <a:latin typeface="Arial"/>
                <a:cs typeface="Arial"/>
              </a:rPr>
              <a:t>e</a:t>
            </a:r>
            <a:r>
              <a:rPr sz="800" spc="5" smtClean="0">
                <a:latin typeface="Arial"/>
                <a:cs typeface="Arial"/>
              </a:rPr>
              <a:t>s</a:t>
            </a:r>
            <a:r>
              <a:rPr sz="800" spc="0" smtClean="0">
                <a:latin typeface="Arial"/>
                <a:cs typeface="Arial"/>
              </a:rPr>
              <a:t>a Ci</a:t>
            </a:r>
            <a:r>
              <a:rPr sz="800" spc="-15" smtClean="0">
                <a:latin typeface="Arial"/>
                <a:cs typeface="Arial"/>
              </a:rPr>
              <a:t>v</a:t>
            </a:r>
            <a:r>
              <a:rPr sz="800" spc="0" smtClean="0">
                <a:latin typeface="Arial"/>
                <a:cs typeface="Arial"/>
              </a:rPr>
              <a:t>ile</a:t>
            </a:r>
            <a:endParaRPr sz="800" smtClean="0">
              <a:latin typeface="Arial"/>
              <a:cs typeface="Arial"/>
            </a:endParaRPr>
          </a:p>
          <a:p>
            <a:pPr algn="ctr">
              <a:lnSpc>
                <a:spcPts val="1190"/>
              </a:lnSpc>
            </a:pPr>
            <a:r>
              <a:rPr lang="it-IT" sz="1000" b="1" spc="-5" dirty="0" smtClean="0">
                <a:solidFill>
                  <a:srgbClr val="FF0000"/>
                </a:solidFill>
                <a:latin typeface="Arial"/>
                <a:cs typeface="Arial"/>
              </a:rPr>
              <a:t>Comando Provinciale  Vigili del Fuoco di Caserta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214686"/>
            <a:ext cx="87630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187696" y="624230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27164" y="6409944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86144" y="657758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18540" y="428604"/>
            <a:ext cx="8025426" cy="507209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 fontAlgn="base"/>
            <a:r>
              <a:rPr lang="it-IT" sz="2800" b="1" spc="-5" dirty="0" smtClean="0">
                <a:solidFill>
                  <a:srgbClr val="FF0000"/>
                </a:solidFill>
                <a:latin typeface="Arial"/>
                <a:cs typeface="Arial"/>
              </a:rPr>
              <a:t>NUMERO MINIMO  </a:t>
            </a:r>
            <a:r>
              <a:rPr lang="it-IT" sz="2800" b="1" spc="-5" dirty="0" err="1" smtClean="0">
                <a:solidFill>
                  <a:srgbClr val="FF0000"/>
                </a:solidFill>
                <a:latin typeface="Arial"/>
                <a:cs typeface="Arial"/>
              </a:rPr>
              <a:t>DI</a:t>
            </a:r>
            <a:r>
              <a:rPr lang="it-IT" sz="2800" b="1" spc="-5" dirty="0" smtClean="0">
                <a:solidFill>
                  <a:srgbClr val="FF0000"/>
                </a:solidFill>
                <a:latin typeface="Arial"/>
                <a:cs typeface="Arial"/>
              </a:rPr>
              <a:t>  VIE  </a:t>
            </a:r>
            <a:r>
              <a:rPr lang="it-IT" sz="2800" b="1" spc="-5" dirty="0" err="1" smtClean="0">
                <a:solidFill>
                  <a:srgbClr val="FF0000"/>
                </a:solidFill>
                <a:latin typeface="Arial"/>
                <a:cs typeface="Arial"/>
              </a:rPr>
              <a:t>D'ESODO</a:t>
            </a:r>
            <a:r>
              <a:rPr lang="it-IT" sz="2800" b="1" spc="-5" dirty="0" smtClean="0">
                <a:solidFill>
                  <a:srgbClr val="FF0000"/>
                </a:solidFill>
                <a:latin typeface="Arial"/>
                <a:cs typeface="Arial"/>
              </a:rPr>
              <a:t>  ED USCITE INDIPENDENTI</a:t>
            </a:r>
          </a:p>
          <a:p>
            <a:pPr algn="ctr" fontAlgn="base"/>
            <a:endParaRPr lang="it-IT" sz="2800" b="1" spc="-5" dirty="0" smtClean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1" name="object 8"/>
          <p:cNvSpPr txBox="1"/>
          <p:nvPr/>
        </p:nvSpPr>
        <p:spPr>
          <a:xfrm>
            <a:off x="2741929" y="6371590"/>
            <a:ext cx="3660140" cy="406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algn="ctr">
              <a:lnSpc>
                <a:spcPct val="100000"/>
              </a:lnSpc>
            </a:pPr>
            <a:r>
              <a:rPr sz="800" spc="-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ro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l</a:t>
            </a:r>
            <a:r>
              <a:rPr sz="800" spc="10" dirty="0" smtClean="0">
                <a:latin typeface="Arial"/>
                <a:cs typeface="Arial"/>
              </a:rPr>
              <a:t>l</a:t>
            </a:r>
            <a:r>
              <a:rPr sz="800" spc="-10" dirty="0" smtClean="0">
                <a:latin typeface="Arial"/>
                <a:cs typeface="Arial"/>
              </a:rPr>
              <a:t>’</a:t>
            </a:r>
            <a:r>
              <a:rPr sz="800" spc="0" dirty="0" smtClean="0">
                <a:latin typeface="Arial"/>
                <a:cs typeface="Arial"/>
              </a:rPr>
              <a:t>Int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no</a:t>
            </a:r>
            <a:endParaRPr sz="800">
              <a:latin typeface="Arial"/>
              <a:cs typeface="Arial"/>
            </a:endParaRPr>
          </a:p>
          <a:p>
            <a:pPr marR="3810" algn="ctr">
              <a:lnSpc>
                <a:spcPct val="100000"/>
              </a:lnSpc>
            </a:pPr>
            <a:r>
              <a:rPr sz="800" smtClean="0">
                <a:latin typeface="Arial"/>
                <a:cs typeface="Arial"/>
              </a:rPr>
              <a:t>Di</a:t>
            </a:r>
            <a:r>
              <a:rPr sz="800" spc="-5" smtClean="0">
                <a:latin typeface="Arial"/>
                <a:cs typeface="Arial"/>
              </a:rPr>
              <a:t>p</a:t>
            </a:r>
            <a:r>
              <a:rPr sz="800" spc="0" smtClean="0">
                <a:latin typeface="Arial"/>
                <a:cs typeface="Arial"/>
              </a:rPr>
              <a:t>a</a:t>
            </a:r>
            <a:r>
              <a:rPr sz="800" spc="-10" smtClean="0">
                <a:latin typeface="Arial"/>
                <a:cs typeface="Arial"/>
              </a:rPr>
              <a:t>r</a:t>
            </a:r>
            <a:r>
              <a:rPr sz="800" spc="0" smtClean="0">
                <a:latin typeface="Arial"/>
                <a:cs typeface="Arial"/>
              </a:rPr>
              <a:t>ti</a:t>
            </a:r>
            <a:r>
              <a:rPr sz="800" spc="10" smtClean="0">
                <a:latin typeface="Arial"/>
                <a:cs typeface="Arial"/>
              </a:rPr>
              <a:t>m</a:t>
            </a:r>
            <a:r>
              <a:rPr sz="800" spc="0" smtClean="0">
                <a:latin typeface="Arial"/>
                <a:cs typeface="Arial"/>
              </a:rPr>
              <a:t>e</a:t>
            </a:r>
            <a:r>
              <a:rPr sz="800" spc="-5" smtClean="0">
                <a:latin typeface="Arial"/>
                <a:cs typeface="Arial"/>
              </a:rPr>
              <a:t>n</a:t>
            </a:r>
            <a:r>
              <a:rPr sz="800" spc="0" smtClean="0">
                <a:latin typeface="Arial"/>
                <a:cs typeface="Arial"/>
              </a:rPr>
              <a:t>to d</a:t>
            </a:r>
            <a:r>
              <a:rPr sz="800" spc="-5" smtClean="0">
                <a:latin typeface="Arial"/>
                <a:cs typeface="Arial"/>
              </a:rPr>
              <a:t>e</a:t>
            </a:r>
            <a:r>
              <a:rPr sz="800" spc="0" smtClean="0">
                <a:latin typeface="Arial"/>
                <a:cs typeface="Arial"/>
              </a:rPr>
              <a:t>i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-5" smtClean="0">
                <a:latin typeface="Arial"/>
                <a:cs typeface="Arial"/>
              </a:rPr>
              <a:t>V</a:t>
            </a:r>
            <a:r>
              <a:rPr sz="800" spc="0" smtClean="0">
                <a:latin typeface="Arial"/>
                <a:cs typeface="Arial"/>
              </a:rPr>
              <a:t>i</a:t>
            </a:r>
            <a:r>
              <a:rPr sz="800" spc="-5" smtClean="0">
                <a:latin typeface="Arial"/>
                <a:cs typeface="Arial"/>
              </a:rPr>
              <a:t>g</a:t>
            </a:r>
            <a:r>
              <a:rPr sz="800" spc="0" smtClean="0">
                <a:latin typeface="Arial"/>
                <a:cs typeface="Arial"/>
              </a:rPr>
              <a:t>ili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0" smtClean="0">
                <a:latin typeface="Arial"/>
                <a:cs typeface="Arial"/>
              </a:rPr>
              <a:t>d</a:t>
            </a:r>
            <a:r>
              <a:rPr sz="800" spc="-5" smtClean="0">
                <a:latin typeface="Arial"/>
                <a:cs typeface="Arial"/>
              </a:rPr>
              <a:t>e</a:t>
            </a:r>
            <a:r>
              <a:rPr sz="800" spc="0" smtClean="0">
                <a:latin typeface="Arial"/>
                <a:cs typeface="Arial"/>
              </a:rPr>
              <a:t>l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-5" smtClean="0">
                <a:latin typeface="Arial"/>
                <a:cs typeface="Arial"/>
              </a:rPr>
              <a:t>Fu</a:t>
            </a:r>
            <a:r>
              <a:rPr sz="800" spc="0" smtClean="0">
                <a:latin typeface="Arial"/>
                <a:cs typeface="Arial"/>
              </a:rPr>
              <a:t>oco</a:t>
            </a:r>
            <a:r>
              <a:rPr sz="800" spc="-5" smtClean="0">
                <a:latin typeface="Arial"/>
                <a:cs typeface="Arial"/>
              </a:rPr>
              <a:t>,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0" smtClean="0">
                <a:latin typeface="Arial"/>
                <a:cs typeface="Arial"/>
              </a:rPr>
              <a:t>d</a:t>
            </a:r>
            <a:r>
              <a:rPr sz="800" spc="-5" smtClean="0">
                <a:latin typeface="Arial"/>
                <a:cs typeface="Arial"/>
              </a:rPr>
              <a:t>e</a:t>
            </a:r>
            <a:r>
              <a:rPr sz="800" spc="0" smtClean="0">
                <a:latin typeface="Arial"/>
                <a:cs typeface="Arial"/>
              </a:rPr>
              <a:t>l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-5" smtClean="0">
                <a:latin typeface="Arial"/>
                <a:cs typeface="Arial"/>
              </a:rPr>
              <a:t>So</a:t>
            </a:r>
            <a:r>
              <a:rPr sz="800" spc="5" smtClean="0">
                <a:latin typeface="Arial"/>
                <a:cs typeface="Arial"/>
              </a:rPr>
              <a:t>cc</a:t>
            </a:r>
            <a:r>
              <a:rPr sz="800" spc="-5" smtClean="0">
                <a:latin typeface="Arial"/>
                <a:cs typeface="Arial"/>
              </a:rPr>
              <a:t>o</a:t>
            </a:r>
            <a:r>
              <a:rPr sz="800" spc="0" smtClean="0">
                <a:latin typeface="Arial"/>
                <a:cs typeface="Arial"/>
              </a:rPr>
              <a:t>r</a:t>
            </a:r>
            <a:r>
              <a:rPr sz="800" spc="5" smtClean="0">
                <a:latin typeface="Arial"/>
                <a:cs typeface="Arial"/>
              </a:rPr>
              <a:t>s</a:t>
            </a:r>
            <a:r>
              <a:rPr sz="800" spc="0" smtClean="0">
                <a:latin typeface="Arial"/>
                <a:cs typeface="Arial"/>
              </a:rPr>
              <a:t>o </a:t>
            </a:r>
            <a:r>
              <a:rPr sz="800" spc="-5" smtClean="0">
                <a:latin typeface="Arial"/>
                <a:cs typeface="Arial"/>
              </a:rPr>
              <a:t>Pu</a:t>
            </a:r>
            <a:r>
              <a:rPr sz="800" spc="0" smtClean="0">
                <a:latin typeface="Arial"/>
                <a:cs typeface="Arial"/>
              </a:rPr>
              <a:t>b</a:t>
            </a:r>
            <a:r>
              <a:rPr sz="800" spc="-5" smtClean="0">
                <a:latin typeface="Arial"/>
                <a:cs typeface="Arial"/>
              </a:rPr>
              <a:t>b</a:t>
            </a:r>
            <a:r>
              <a:rPr sz="800" spc="0" smtClean="0">
                <a:latin typeface="Arial"/>
                <a:cs typeface="Arial"/>
              </a:rPr>
              <a:t>li</a:t>
            </a:r>
            <a:r>
              <a:rPr sz="800" spc="5" smtClean="0">
                <a:latin typeface="Arial"/>
                <a:cs typeface="Arial"/>
              </a:rPr>
              <a:t>c</a:t>
            </a:r>
            <a:r>
              <a:rPr sz="800" spc="0" smtClean="0">
                <a:latin typeface="Arial"/>
                <a:cs typeface="Arial"/>
              </a:rPr>
              <a:t>o e </a:t>
            </a:r>
            <a:r>
              <a:rPr sz="800" spc="-5" smtClean="0">
                <a:latin typeface="Arial"/>
                <a:cs typeface="Arial"/>
              </a:rPr>
              <a:t>d</a:t>
            </a:r>
            <a:r>
              <a:rPr sz="800" spc="0" smtClean="0">
                <a:latin typeface="Arial"/>
                <a:cs typeface="Arial"/>
              </a:rPr>
              <a:t>ella Dif</a:t>
            </a:r>
            <a:r>
              <a:rPr sz="800" spc="-5" smtClean="0">
                <a:latin typeface="Arial"/>
                <a:cs typeface="Arial"/>
              </a:rPr>
              <a:t>e</a:t>
            </a:r>
            <a:r>
              <a:rPr sz="800" spc="5" smtClean="0">
                <a:latin typeface="Arial"/>
                <a:cs typeface="Arial"/>
              </a:rPr>
              <a:t>s</a:t>
            </a:r>
            <a:r>
              <a:rPr sz="800" spc="0" smtClean="0">
                <a:latin typeface="Arial"/>
                <a:cs typeface="Arial"/>
              </a:rPr>
              <a:t>a Ci</a:t>
            </a:r>
            <a:r>
              <a:rPr sz="800" spc="-15" smtClean="0">
                <a:latin typeface="Arial"/>
                <a:cs typeface="Arial"/>
              </a:rPr>
              <a:t>v</a:t>
            </a:r>
            <a:r>
              <a:rPr sz="800" spc="0" smtClean="0">
                <a:latin typeface="Arial"/>
                <a:cs typeface="Arial"/>
              </a:rPr>
              <a:t>ile</a:t>
            </a:r>
            <a:endParaRPr sz="800" smtClean="0">
              <a:latin typeface="Arial"/>
              <a:cs typeface="Arial"/>
            </a:endParaRPr>
          </a:p>
          <a:p>
            <a:pPr algn="ctr">
              <a:lnSpc>
                <a:spcPts val="1190"/>
              </a:lnSpc>
            </a:pPr>
            <a:r>
              <a:rPr lang="it-IT" sz="1000" b="1" spc="-5" dirty="0" smtClean="0">
                <a:solidFill>
                  <a:srgbClr val="FF0000"/>
                </a:solidFill>
                <a:latin typeface="Arial"/>
                <a:cs typeface="Arial"/>
              </a:rPr>
              <a:t>Comando Provinciale  Vigili del Fuoco di Caserta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" y="1376363"/>
            <a:ext cx="882015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187696" y="624230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27164" y="6409944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86144" y="657758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18540" y="428604"/>
            <a:ext cx="8025426" cy="507209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 fontAlgn="base"/>
            <a:r>
              <a:rPr lang="it-IT" sz="2800" b="1" spc="-5" dirty="0" smtClean="0">
                <a:solidFill>
                  <a:srgbClr val="FF0000"/>
                </a:solidFill>
                <a:latin typeface="Arial"/>
                <a:cs typeface="Arial"/>
              </a:rPr>
              <a:t>NUMERO MINIMO  </a:t>
            </a:r>
            <a:r>
              <a:rPr lang="it-IT" sz="2800" b="1" spc="-5" dirty="0" err="1" smtClean="0">
                <a:solidFill>
                  <a:srgbClr val="FF0000"/>
                </a:solidFill>
                <a:latin typeface="Arial"/>
                <a:cs typeface="Arial"/>
              </a:rPr>
              <a:t>DI</a:t>
            </a:r>
            <a:r>
              <a:rPr lang="it-IT" sz="2800" b="1" spc="-5" dirty="0" smtClean="0">
                <a:solidFill>
                  <a:srgbClr val="FF0000"/>
                </a:solidFill>
                <a:latin typeface="Arial"/>
                <a:cs typeface="Arial"/>
              </a:rPr>
              <a:t>  VIE  </a:t>
            </a:r>
            <a:r>
              <a:rPr lang="it-IT" sz="2800" b="1" spc="-5" dirty="0" err="1" smtClean="0">
                <a:solidFill>
                  <a:srgbClr val="FF0000"/>
                </a:solidFill>
                <a:latin typeface="Arial"/>
                <a:cs typeface="Arial"/>
              </a:rPr>
              <a:t>D'ESODO</a:t>
            </a:r>
            <a:r>
              <a:rPr lang="it-IT" sz="2800" b="1" spc="-5" dirty="0" smtClean="0">
                <a:solidFill>
                  <a:srgbClr val="FF0000"/>
                </a:solidFill>
                <a:latin typeface="Arial"/>
                <a:cs typeface="Arial"/>
              </a:rPr>
              <a:t>  ED USCITE INDIPENDENTI</a:t>
            </a:r>
          </a:p>
          <a:p>
            <a:pPr algn="ctr" fontAlgn="base"/>
            <a:endParaRPr lang="it-IT" sz="2800" b="1" spc="-5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algn="ctr" fontAlgn="base"/>
            <a:endParaRPr lang="it-IT" sz="2800" b="1" spc="-5" dirty="0" smtClean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1" name="object 8"/>
          <p:cNvSpPr txBox="1"/>
          <p:nvPr/>
        </p:nvSpPr>
        <p:spPr>
          <a:xfrm>
            <a:off x="2741929" y="6371590"/>
            <a:ext cx="3660140" cy="406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algn="ctr">
              <a:lnSpc>
                <a:spcPct val="100000"/>
              </a:lnSpc>
            </a:pPr>
            <a:r>
              <a:rPr sz="800" spc="-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ro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l</a:t>
            </a:r>
            <a:r>
              <a:rPr sz="800" spc="10" dirty="0" smtClean="0">
                <a:latin typeface="Arial"/>
                <a:cs typeface="Arial"/>
              </a:rPr>
              <a:t>l</a:t>
            </a:r>
            <a:r>
              <a:rPr sz="800" spc="-10" dirty="0" smtClean="0">
                <a:latin typeface="Arial"/>
                <a:cs typeface="Arial"/>
              </a:rPr>
              <a:t>’</a:t>
            </a:r>
            <a:r>
              <a:rPr sz="800" spc="0" dirty="0" smtClean="0">
                <a:latin typeface="Arial"/>
                <a:cs typeface="Arial"/>
              </a:rPr>
              <a:t>Int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no</a:t>
            </a:r>
            <a:endParaRPr sz="800">
              <a:latin typeface="Arial"/>
              <a:cs typeface="Arial"/>
            </a:endParaRPr>
          </a:p>
          <a:p>
            <a:pPr marR="3810" algn="ctr">
              <a:lnSpc>
                <a:spcPct val="100000"/>
              </a:lnSpc>
            </a:pPr>
            <a:r>
              <a:rPr sz="800" smtClean="0">
                <a:latin typeface="Arial"/>
                <a:cs typeface="Arial"/>
              </a:rPr>
              <a:t>Di</a:t>
            </a:r>
            <a:r>
              <a:rPr sz="800" spc="-5" smtClean="0">
                <a:latin typeface="Arial"/>
                <a:cs typeface="Arial"/>
              </a:rPr>
              <a:t>p</a:t>
            </a:r>
            <a:r>
              <a:rPr sz="800" spc="0" smtClean="0">
                <a:latin typeface="Arial"/>
                <a:cs typeface="Arial"/>
              </a:rPr>
              <a:t>a</a:t>
            </a:r>
            <a:r>
              <a:rPr sz="800" spc="-10" smtClean="0">
                <a:latin typeface="Arial"/>
                <a:cs typeface="Arial"/>
              </a:rPr>
              <a:t>r</a:t>
            </a:r>
            <a:r>
              <a:rPr sz="800" spc="0" smtClean="0">
                <a:latin typeface="Arial"/>
                <a:cs typeface="Arial"/>
              </a:rPr>
              <a:t>ti</a:t>
            </a:r>
            <a:r>
              <a:rPr sz="800" spc="10" smtClean="0">
                <a:latin typeface="Arial"/>
                <a:cs typeface="Arial"/>
              </a:rPr>
              <a:t>m</a:t>
            </a:r>
            <a:r>
              <a:rPr sz="800" spc="0" smtClean="0">
                <a:latin typeface="Arial"/>
                <a:cs typeface="Arial"/>
              </a:rPr>
              <a:t>e</a:t>
            </a:r>
            <a:r>
              <a:rPr sz="800" spc="-5" smtClean="0">
                <a:latin typeface="Arial"/>
                <a:cs typeface="Arial"/>
              </a:rPr>
              <a:t>n</a:t>
            </a:r>
            <a:r>
              <a:rPr sz="800" spc="0" smtClean="0">
                <a:latin typeface="Arial"/>
                <a:cs typeface="Arial"/>
              </a:rPr>
              <a:t>to d</a:t>
            </a:r>
            <a:r>
              <a:rPr sz="800" spc="-5" smtClean="0">
                <a:latin typeface="Arial"/>
                <a:cs typeface="Arial"/>
              </a:rPr>
              <a:t>e</a:t>
            </a:r>
            <a:r>
              <a:rPr sz="800" spc="0" smtClean="0">
                <a:latin typeface="Arial"/>
                <a:cs typeface="Arial"/>
              </a:rPr>
              <a:t>i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-5" smtClean="0">
                <a:latin typeface="Arial"/>
                <a:cs typeface="Arial"/>
              </a:rPr>
              <a:t>V</a:t>
            </a:r>
            <a:r>
              <a:rPr sz="800" spc="0" smtClean="0">
                <a:latin typeface="Arial"/>
                <a:cs typeface="Arial"/>
              </a:rPr>
              <a:t>i</a:t>
            </a:r>
            <a:r>
              <a:rPr sz="800" spc="-5" smtClean="0">
                <a:latin typeface="Arial"/>
                <a:cs typeface="Arial"/>
              </a:rPr>
              <a:t>g</a:t>
            </a:r>
            <a:r>
              <a:rPr sz="800" spc="0" smtClean="0">
                <a:latin typeface="Arial"/>
                <a:cs typeface="Arial"/>
              </a:rPr>
              <a:t>ili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0" smtClean="0">
                <a:latin typeface="Arial"/>
                <a:cs typeface="Arial"/>
              </a:rPr>
              <a:t>d</a:t>
            </a:r>
            <a:r>
              <a:rPr sz="800" spc="-5" smtClean="0">
                <a:latin typeface="Arial"/>
                <a:cs typeface="Arial"/>
              </a:rPr>
              <a:t>e</a:t>
            </a:r>
            <a:r>
              <a:rPr sz="800" spc="0" smtClean="0">
                <a:latin typeface="Arial"/>
                <a:cs typeface="Arial"/>
              </a:rPr>
              <a:t>l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-5" smtClean="0">
                <a:latin typeface="Arial"/>
                <a:cs typeface="Arial"/>
              </a:rPr>
              <a:t>Fu</a:t>
            </a:r>
            <a:r>
              <a:rPr sz="800" spc="0" smtClean="0">
                <a:latin typeface="Arial"/>
                <a:cs typeface="Arial"/>
              </a:rPr>
              <a:t>oco</a:t>
            </a:r>
            <a:r>
              <a:rPr sz="800" spc="-5" smtClean="0">
                <a:latin typeface="Arial"/>
                <a:cs typeface="Arial"/>
              </a:rPr>
              <a:t>,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0" smtClean="0">
                <a:latin typeface="Arial"/>
                <a:cs typeface="Arial"/>
              </a:rPr>
              <a:t>d</a:t>
            </a:r>
            <a:r>
              <a:rPr sz="800" spc="-5" smtClean="0">
                <a:latin typeface="Arial"/>
                <a:cs typeface="Arial"/>
              </a:rPr>
              <a:t>e</a:t>
            </a:r>
            <a:r>
              <a:rPr sz="800" spc="0" smtClean="0">
                <a:latin typeface="Arial"/>
                <a:cs typeface="Arial"/>
              </a:rPr>
              <a:t>l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-5" smtClean="0">
                <a:latin typeface="Arial"/>
                <a:cs typeface="Arial"/>
              </a:rPr>
              <a:t>So</a:t>
            </a:r>
            <a:r>
              <a:rPr sz="800" spc="5" smtClean="0">
                <a:latin typeface="Arial"/>
                <a:cs typeface="Arial"/>
              </a:rPr>
              <a:t>cc</a:t>
            </a:r>
            <a:r>
              <a:rPr sz="800" spc="-5" smtClean="0">
                <a:latin typeface="Arial"/>
                <a:cs typeface="Arial"/>
              </a:rPr>
              <a:t>o</a:t>
            </a:r>
            <a:r>
              <a:rPr sz="800" spc="0" smtClean="0">
                <a:latin typeface="Arial"/>
                <a:cs typeface="Arial"/>
              </a:rPr>
              <a:t>r</a:t>
            </a:r>
            <a:r>
              <a:rPr sz="800" spc="5" smtClean="0">
                <a:latin typeface="Arial"/>
                <a:cs typeface="Arial"/>
              </a:rPr>
              <a:t>s</a:t>
            </a:r>
            <a:r>
              <a:rPr sz="800" spc="0" smtClean="0">
                <a:latin typeface="Arial"/>
                <a:cs typeface="Arial"/>
              </a:rPr>
              <a:t>o </a:t>
            </a:r>
            <a:r>
              <a:rPr sz="800" spc="-5" smtClean="0">
                <a:latin typeface="Arial"/>
                <a:cs typeface="Arial"/>
              </a:rPr>
              <a:t>Pu</a:t>
            </a:r>
            <a:r>
              <a:rPr sz="800" spc="0" smtClean="0">
                <a:latin typeface="Arial"/>
                <a:cs typeface="Arial"/>
              </a:rPr>
              <a:t>b</a:t>
            </a:r>
            <a:r>
              <a:rPr sz="800" spc="-5" smtClean="0">
                <a:latin typeface="Arial"/>
                <a:cs typeface="Arial"/>
              </a:rPr>
              <a:t>b</a:t>
            </a:r>
            <a:r>
              <a:rPr sz="800" spc="0" smtClean="0">
                <a:latin typeface="Arial"/>
                <a:cs typeface="Arial"/>
              </a:rPr>
              <a:t>li</a:t>
            </a:r>
            <a:r>
              <a:rPr sz="800" spc="5" smtClean="0">
                <a:latin typeface="Arial"/>
                <a:cs typeface="Arial"/>
              </a:rPr>
              <a:t>c</a:t>
            </a:r>
            <a:r>
              <a:rPr sz="800" spc="0" smtClean="0">
                <a:latin typeface="Arial"/>
                <a:cs typeface="Arial"/>
              </a:rPr>
              <a:t>o e </a:t>
            </a:r>
            <a:r>
              <a:rPr sz="800" spc="-5" smtClean="0">
                <a:latin typeface="Arial"/>
                <a:cs typeface="Arial"/>
              </a:rPr>
              <a:t>d</a:t>
            </a:r>
            <a:r>
              <a:rPr sz="800" spc="0" smtClean="0">
                <a:latin typeface="Arial"/>
                <a:cs typeface="Arial"/>
              </a:rPr>
              <a:t>ella Dif</a:t>
            </a:r>
            <a:r>
              <a:rPr sz="800" spc="-5" smtClean="0">
                <a:latin typeface="Arial"/>
                <a:cs typeface="Arial"/>
              </a:rPr>
              <a:t>e</a:t>
            </a:r>
            <a:r>
              <a:rPr sz="800" spc="5" smtClean="0">
                <a:latin typeface="Arial"/>
                <a:cs typeface="Arial"/>
              </a:rPr>
              <a:t>s</a:t>
            </a:r>
            <a:r>
              <a:rPr sz="800" spc="0" smtClean="0">
                <a:latin typeface="Arial"/>
                <a:cs typeface="Arial"/>
              </a:rPr>
              <a:t>a Ci</a:t>
            </a:r>
            <a:r>
              <a:rPr sz="800" spc="-15" smtClean="0">
                <a:latin typeface="Arial"/>
                <a:cs typeface="Arial"/>
              </a:rPr>
              <a:t>v</a:t>
            </a:r>
            <a:r>
              <a:rPr sz="800" spc="0" smtClean="0">
                <a:latin typeface="Arial"/>
                <a:cs typeface="Arial"/>
              </a:rPr>
              <a:t>ile</a:t>
            </a:r>
            <a:endParaRPr sz="800" smtClean="0">
              <a:latin typeface="Arial"/>
              <a:cs typeface="Arial"/>
            </a:endParaRPr>
          </a:p>
          <a:p>
            <a:pPr algn="ctr">
              <a:lnSpc>
                <a:spcPts val="1190"/>
              </a:lnSpc>
            </a:pPr>
            <a:r>
              <a:rPr lang="it-IT" sz="1000" b="1" spc="-5" dirty="0" smtClean="0">
                <a:solidFill>
                  <a:srgbClr val="FF0000"/>
                </a:solidFill>
                <a:latin typeface="Arial"/>
                <a:cs typeface="Arial"/>
              </a:rPr>
              <a:t>Comando Provinciale  Vigili del Fuoco di Caserta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643050"/>
            <a:ext cx="8715375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187696" y="624230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27164" y="6409944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86144" y="657758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18540" y="428604"/>
            <a:ext cx="8025426" cy="507209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 fontAlgn="base"/>
            <a:r>
              <a:rPr lang="it-IT" sz="2800" b="1" spc="-5" dirty="0" smtClean="0">
                <a:solidFill>
                  <a:srgbClr val="FF0000"/>
                </a:solidFill>
                <a:latin typeface="Arial"/>
                <a:cs typeface="Arial"/>
              </a:rPr>
              <a:t>NUMERO MINIMO  </a:t>
            </a:r>
            <a:r>
              <a:rPr lang="it-IT" sz="2800" b="1" spc="-5" dirty="0" err="1" smtClean="0">
                <a:solidFill>
                  <a:srgbClr val="FF0000"/>
                </a:solidFill>
                <a:latin typeface="Arial"/>
                <a:cs typeface="Arial"/>
              </a:rPr>
              <a:t>DI</a:t>
            </a:r>
            <a:r>
              <a:rPr lang="it-IT" sz="2800" b="1" spc="-5" dirty="0" smtClean="0">
                <a:solidFill>
                  <a:srgbClr val="FF0000"/>
                </a:solidFill>
                <a:latin typeface="Arial"/>
                <a:cs typeface="Arial"/>
              </a:rPr>
              <a:t>  VIE  </a:t>
            </a:r>
            <a:r>
              <a:rPr lang="it-IT" sz="2800" b="1" spc="-5" dirty="0" err="1" smtClean="0">
                <a:solidFill>
                  <a:srgbClr val="FF0000"/>
                </a:solidFill>
                <a:latin typeface="Arial"/>
                <a:cs typeface="Arial"/>
              </a:rPr>
              <a:t>D'ESODO</a:t>
            </a:r>
            <a:r>
              <a:rPr lang="it-IT" sz="2800" b="1" spc="-5" dirty="0" smtClean="0">
                <a:solidFill>
                  <a:srgbClr val="FF0000"/>
                </a:solidFill>
                <a:latin typeface="Arial"/>
                <a:cs typeface="Arial"/>
              </a:rPr>
              <a:t>  ED USCITE INDIPENDENTI</a:t>
            </a:r>
          </a:p>
          <a:p>
            <a:pPr algn="ctr" fontAlgn="base"/>
            <a:endParaRPr lang="it-IT" sz="2800" b="1" spc="-5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algn="ctr" fontAlgn="base"/>
            <a:endParaRPr lang="it-IT" sz="2800" b="1" spc="-5" dirty="0" smtClean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1" name="object 8"/>
          <p:cNvSpPr txBox="1"/>
          <p:nvPr/>
        </p:nvSpPr>
        <p:spPr>
          <a:xfrm>
            <a:off x="2741929" y="6371590"/>
            <a:ext cx="3660140" cy="406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algn="ctr">
              <a:lnSpc>
                <a:spcPct val="100000"/>
              </a:lnSpc>
            </a:pPr>
            <a:r>
              <a:rPr sz="800" spc="-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ro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l</a:t>
            </a:r>
            <a:r>
              <a:rPr sz="800" spc="10" dirty="0" smtClean="0">
                <a:latin typeface="Arial"/>
                <a:cs typeface="Arial"/>
              </a:rPr>
              <a:t>l</a:t>
            </a:r>
            <a:r>
              <a:rPr sz="800" spc="-10" dirty="0" smtClean="0">
                <a:latin typeface="Arial"/>
                <a:cs typeface="Arial"/>
              </a:rPr>
              <a:t>’</a:t>
            </a:r>
            <a:r>
              <a:rPr sz="800" spc="0" dirty="0" smtClean="0">
                <a:latin typeface="Arial"/>
                <a:cs typeface="Arial"/>
              </a:rPr>
              <a:t>Int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no</a:t>
            </a:r>
            <a:endParaRPr sz="800">
              <a:latin typeface="Arial"/>
              <a:cs typeface="Arial"/>
            </a:endParaRPr>
          </a:p>
          <a:p>
            <a:pPr marR="3810" algn="ctr">
              <a:lnSpc>
                <a:spcPct val="100000"/>
              </a:lnSpc>
            </a:pPr>
            <a:r>
              <a:rPr sz="800" smtClean="0">
                <a:latin typeface="Arial"/>
                <a:cs typeface="Arial"/>
              </a:rPr>
              <a:t>Di</a:t>
            </a:r>
            <a:r>
              <a:rPr sz="800" spc="-5" smtClean="0">
                <a:latin typeface="Arial"/>
                <a:cs typeface="Arial"/>
              </a:rPr>
              <a:t>p</a:t>
            </a:r>
            <a:r>
              <a:rPr sz="800" spc="0" smtClean="0">
                <a:latin typeface="Arial"/>
                <a:cs typeface="Arial"/>
              </a:rPr>
              <a:t>a</a:t>
            </a:r>
            <a:r>
              <a:rPr sz="800" spc="-10" smtClean="0">
                <a:latin typeface="Arial"/>
                <a:cs typeface="Arial"/>
              </a:rPr>
              <a:t>r</a:t>
            </a:r>
            <a:r>
              <a:rPr sz="800" spc="0" smtClean="0">
                <a:latin typeface="Arial"/>
                <a:cs typeface="Arial"/>
              </a:rPr>
              <a:t>ti</a:t>
            </a:r>
            <a:r>
              <a:rPr sz="800" spc="10" smtClean="0">
                <a:latin typeface="Arial"/>
                <a:cs typeface="Arial"/>
              </a:rPr>
              <a:t>m</a:t>
            </a:r>
            <a:r>
              <a:rPr sz="800" spc="0" smtClean="0">
                <a:latin typeface="Arial"/>
                <a:cs typeface="Arial"/>
              </a:rPr>
              <a:t>e</a:t>
            </a:r>
            <a:r>
              <a:rPr sz="800" spc="-5" smtClean="0">
                <a:latin typeface="Arial"/>
                <a:cs typeface="Arial"/>
              </a:rPr>
              <a:t>n</a:t>
            </a:r>
            <a:r>
              <a:rPr sz="800" spc="0" smtClean="0">
                <a:latin typeface="Arial"/>
                <a:cs typeface="Arial"/>
              </a:rPr>
              <a:t>to d</a:t>
            </a:r>
            <a:r>
              <a:rPr sz="800" spc="-5" smtClean="0">
                <a:latin typeface="Arial"/>
                <a:cs typeface="Arial"/>
              </a:rPr>
              <a:t>e</a:t>
            </a:r>
            <a:r>
              <a:rPr sz="800" spc="0" smtClean="0">
                <a:latin typeface="Arial"/>
                <a:cs typeface="Arial"/>
              </a:rPr>
              <a:t>i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-5" smtClean="0">
                <a:latin typeface="Arial"/>
                <a:cs typeface="Arial"/>
              </a:rPr>
              <a:t>V</a:t>
            </a:r>
            <a:r>
              <a:rPr sz="800" spc="0" smtClean="0">
                <a:latin typeface="Arial"/>
                <a:cs typeface="Arial"/>
              </a:rPr>
              <a:t>i</a:t>
            </a:r>
            <a:r>
              <a:rPr sz="800" spc="-5" smtClean="0">
                <a:latin typeface="Arial"/>
                <a:cs typeface="Arial"/>
              </a:rPr>
              <a:t>g</a:t>
            </a:r>
            <a:r>
              <a:rPr sz="800" spc="0" smtClean="0">
                <a:latin typeface="Arial"/>
                <a:cs typeface="Arial"/>
              </a:rPr>
              <a:t>ili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0" smtClean="0">
                <a:latin typeface="Arial"/>
                <a:cs typeface="Arial"/>
              </a:rPr>
              <a:t>d</a:t>
            </a:r>
            <a:r>
              <a:rPr sz="800" spc="-5" smtClean="0">
                <a:latin typeface="Arial"/>
                <a:cs typeface="Arial"/>
              </a:rPr>
              <a:t>e</a:t>
            </a:r>
            <a:r>
              <a:rPr sz="800" spc="0" smtClean="0">
                <a:latin typeface="Arial"/>
                <a:cs typeface="Arial"/>
              </a:rPr>
              <a:t>l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-5" smtClean="0">
                <a:latin typeface="Arial"/>
                <a:cs typeface="Arial"/>
              </a:rPr>
              <a:t>Fu</a:t>
            </a:r>
            <a:r>
              <a:rPr sz="800" spc="0" smtClean="0">
                <a:latin typeface="Arial"/>
                <a:cs typeface="Arial"/>
              </a:rPr>
              <a:t>oco</a:t>
            </a:r>
            <a:r>
              <a:rPr sz="800" spc="-5" smtClean="0">
                <a:latin typeface="Arial"/>
                <a:cs typeface="Arial"/>
              </a:rPr>
              <a:t>,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0" smtClean="0">
                <a:latin typeface="Arial"/>
                <a:cs typeface="Arial"/>
              </a:rPr>
              <a:t>d</a:t>
            </a:r>
            <a:r>
              <a:rPr sz="800" spc="-5" smtClean="0">
                <a:latin typeface="Arial"/>
                <a:cs typeface="Arial"/>
              </a:rPr>
              <a:t>e</a:t>
            </a:r>
            <a:r>
              <a:rPr sz="800" spc="0" smtClean="0">
                <a:latin typeface="Arial"/>
                <a:cs typeface="Arial"/>
              </a:rPr>
              <a:t>l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-5" smtClean="0">
                <a:latin typeface="Arial"/>
                <a:cs typeface="Arial"/>
              </a:rPr>
              <a:t>So</a:t>
            </a:r>
            <a:r>
              <a:rPr sz="800" spc="5" smtClean="0">
                <a:latin typeface="Arial"/>
                <a:cs typeface="Arial"/>
              </a:rPr>
              <a:t>cc</a:t>
            </a:r>
            <a:r>
              <a:rPr sz="800" spc="-5" smtClean="0">
                <a:latin typeface="Arial"/>
                <a:cs typeface="Arial"/>
              </a:rPr>
              <a:t>o</a:t>
            </a:r>
            <a:r>
              <a:rPr sz="800" spc="0" smtClean="0">
                <a:latin typeface="Arial"/>
                <a:cs typeface="Arial"/>
              </a:rPr>
              <a:t>r</a:t>
            </a:r>
            <a:r>
              <a:rPr sz="800" spc="5" smtClean="0">
                <a:latin typeface="Arial"/>
                <a:cs typeface="Arial"/>
              </a:rPr>
              <a:t>s</a:t>
            </a:r>
            <a:r>
              <a:rPr sz="800" spc="0" smtClean="0">
                <a:latin typeface="Arial"/>
                <a:cs typeface="Arial"/>
              </a:rPr>
              <a:t>o </a:t>
            </a:r>
            <a:r>
              <a:rPr sz="800" spc="-5" smtClean="0">
                <a:latin typeface="Arial"/>
                <a:cs typeface="Arial"/>
              </a:rPr>
              <a:t>Pu</a:t>
            </a:r>
            <a:r>
              <a:rPr sz="800" spc="0" smtClean="0">
                <a:latin typeface="Arial"/>
                <a:cs typeface="Arial"/>
              </a:rPr>
              <a:t>b</a:t>
            </a:r>
            <a:r>
              <a:rPr sz="800" spc="-5" smtClean="0">
                <a:latin typeface="Arial"/>
                <a:cs typeface="Arial"/>
              </a:rPr>
              <a:t>b</a:t>
            </a:r>
            <a:r>
              <a:rPr sz="800" spc="0" smtClean="0">
                <a:latin typeface="Arial"/>
                <a:cs typeface="Arial"/>
              </a:rPr>
              <a:t>li</a:t>
            </a:r>
            <a:r>
              <a:rPr sz="800" spc="5" smtClean="0">
                <a:latin typeface="Arial"/>
                <a:cs typeface="Arial"/>
              </a:rPr>
              <a:t>c</a:t>
            </a:r>
            <a:r>
              <a:rPr sz="800" spc="0" smtClean="0">
                <a:latin typeface="Arial"/>
                <a:cs typeface="Arial"/>
              </a:rPr>
              <a:t>o e </a:t>
            </a:r>
            <a:r>
              <a:rPr sz="800" spc="-5" smtClean="0">
                <a:latin typeface="Arial"/>
                <a:cs typeface="Arial"/>
              </a:rPr>
              <a:t>d</a:t>
            </a:r>
            <a:r>
              <a:rPr sz="800" spc="0" smtClean="0">
                <a:latin typeface="Arial"/>
                <a:cs typeface="Arial"/>
              </a:rPr>
              <a:t>ella Dif</a:t>
            </a:r>
            <a:r>
              <a:rPr sz="800" spc="-5" smtClean="0">
                <a:latin typeface="Arial"/>
                <a:cs typeface="Arial"/>
              </a:rPr>
              <a:t>e</a:t>
            </a:r>
            <a:r>
              <a:rPr sz="800" spc="5" smtClean="0">
                <a:latin typeface="Arial"/>
                <a:cs typeface="Arial"/>
              </a:rPr>
              <a:t>s</a:t>
            </a:r>
            <a:r>
              <a:rPr sz="800" spc="0" smtClean="0">
                <a:latin typeface="Arial"/>
                <a:cs typeface="Arial"/>
              </a:rPr>
              <a:t>a Ci</a:t>
            </a:r>
            <a:r>
              <a:rPr sz="800" spc="-15" smtClean="0">
                <a:latin typeface="Arial"/>
                <a:cs typeface="Arial"/>
              </a:rPr>
              <a:t>v</a:t>
            </a:r>
            <a:r>
              <a:rPr sz="800" spc="0" smtClean="0">
                <a:latin typeface="Arial"/>
                <a:cs typeface="Arial"/>
              </a:rPr>
              <a:t>ile</a:t>
            </a:r>
            <a:endParaRPr sz="800" smtClean="0">
              <a:latin typeface="Arial"/>
              <a:cs typeface="Arial"/>
            </a:endParaRPr>
          </a:p>
          <a:p>
            <a:pPr algn="ctr">
              <a:lnSpc>
                <a:spcPts val="1190"/>
              </a:lnSpc>
            </a:pPr>
            <a:r>
              <a:rPr lang="it-IT" sz="1000" b="1" spc="-5" dirty="0" smtClean="0">
                <a:solidFill>
                  <a:srgbClr val="FF0000"/>
                </a:solidFill>
                <a:latin typeface="Arial"/>
                <a:cs typeface="Arial"/>
              </a:rPr>
              <a:t>Comando Provinciale  Vigili del Fuoco di Caserta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213" y="1581150"/>
            <a:ext cx="8791575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187696" y="624230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27164" y="6409944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86144" y="657758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18540" y="428604"/>
            <a:ext cx="8025426" cy="507209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 fontAlgn="base"/>
            <a:r>
              <a:rPr lang="it-IT" sz="2800" b="1" spc="-5" dirty="0" smtClean="0">
                <a:solidFill>
                  <a:srgbClr val="FF0000"/>
                </a:solidFill>
                <a:latin typeface="Arial"/>
                <a:cs typeface="Arial"/>
              </a:rPr>
              <a:t>LUNGHEZZE </a:t>
            </a:r>
            <a:r>
              <a:rPr lang="it-IT" sz="2800" b="1" spc="-5" dirty="0" err="1" smtClean="0">
                <a:solidFill>
                  <a:srgbClr val="FF0000"/>
                </a:solidFill>
                <a:latin typeface="Arial"/>
                <a:cs typeface="Arial"/>
              </a:rPr>
              <a:t>D'ESODO</a:t>
            </a:r>
            <a:r>
              <a:rPr lang="it-IT" sz="2800" b="1" spc="-5" dirty="0" smtClean="0">
                <a:solidFill>
                  <a:srgbClr val="FF0000"/>
                </a:solidFill>
                <a:latin typeface="Arial"/>
                <a:cs typeface="Arial"/>
              </a:rPr>
              <a:t> E DEI CORRIDOI CIECHI</a:t>
            </a:r>
          </a:p>
          <a:p>
            <a:pPr algn="just" fontAlgn="base"/>
            <a:r>
              <a:rPr lang="it-IT" sz="2400" b="1" u="sng" dirty="0" smtClean="0">
                <a:solidFill>
                  <a:srgbClr val="FF0000"/>
                </a:solidFill>
                <a:latin typeface="Comic Sans MS"/>
                <a:cs typeface="Comic Sans MS"/>
              </a:rPr>
              <a:t>Almeno una</a:t>
            </a:r>
            <a:r>
              <a:rPr lang="it-IT" sz="24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delle lunghezze d'esodo determinate da qualsiasi punto dell'attività non deve superare i valori massimi della tabella S.4-10 </a:t>
            </a:r>
            <a:r>
              <a:rPr lang="it-IT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in funzione del profilo di rischio </a:t>
            </a:r>
            <a:r>
              <a:rPr lang="it-IT" sz="24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R</a:t>
            </a:r>
            <a:r>
              <a:rPr lang="it-IT" sz="2400" b="1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vita</a:t>
            </a:r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 di riferimento.</a:t>
            </a:r>
          </a:p>
          <a:p>
            <a:pPr algn="just" fontAlgn="base"/>
            <a:endParaRPr lang="it-IT" sz="24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algn="just" fontAlgn="base"/>
            <a:endParaRPr lang="it-IT" sz="24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algn="just" fontAlgn="base"/>
            <a:endParaRPr lang="it-IT" sz="24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algn="just" fontAlgn="base"/>
            <a:endParaRPr lang="it-IT" sz="24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algn="just" fontAlgn="base"/>
            <a:endParaRPr lang="it-IT" sz="24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algn="just" fontAlgn="base"/>
            <a:endParaRPr lang="it-IT" sz="24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algn="just" fontAlgn="base"/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La lunghezza </a:t>
            </a:r>
            <a:r>
              <a:rPr lang="it-IT" sz="24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di ciascun </a:t>
            </a:r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corridoio cieco dell'attività non deve superare i valori massimi della tabella S.4-10 in funzione del profilo di rischio </a:t>
            </a:r>
            <a:r>
              <a:rPr lang="it-IT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R</a:t>
            </a:r>
            <a:r>
              <a:rPr lang="it-IT" sz="24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vita</a:t>
            </a:r>
            <a:r>
              <a:rPr lang="it-IT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 di riferimento</a:t>
            </a:r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.</a:t>
            </a:r>
          </a:p>
          <a:p>
            <a:pPr algn="just" fontAlgn="base"/>
            <a:endParaRPr lang="it-IT" sz="24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algn="just" fontAlgn="base"/>
            <a:endParaRPr lang="it-IT" sz="24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algn="just" fontAlgn="base"/>
            <a:endParaRPr lang="it-IT" sz="24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algn="just" fontAlgn="base"/>
            <a:endParaRPr lang="it-IT" sz="24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algn="just" fontAlgn="base"/>
            <a:endParaRPr lang="it-IT" sz="24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algn="just" fontAlgn="base"/>
            <a:endParaRPr lang="it-IT" sz="24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algn="just" fontAlgn="base"/>
            <a:endParaRPr lang="it-IT" sz="24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algn="ctr" fontAlgn="base"/>
            <a:endParaRPr lang="it-IT" sz="2800" b="1" spc="-5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algn="ctr" fontAlgn="base"/>
            <a:endParaRPr lang="it-IT" sz="2800" b="1" spc="-5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algn="ctr" fontAlgn="base"/>
            <a:endParaRPr lang="it-IT" sz="2800" b="1" spc="-5" dirty="0" smtClean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1" name="object 8"/>
          <p:cNvSpPr txBox="1"/>
          <p:nvPr/>
        </p:nvSpPr>
        <p:spPr>
          <a:xfrm>
            <a:off x="2741929" y="6371590"/>
            <a:ext cx="3660140" cy="406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algn="ctr">
              <a:lnSpc>
                <a:spcPct val="100000"/>
              </a:lnSpc>
            </a:pPr>
            <a:r>
              <a:rPr sz="800" spc="-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ro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l</a:t>
            </a:r>
            <a:r>
              <a:rPr sz="800" spc="10" dirty="0" smtClean="0">
                <a:latin typeface="Arial"/>
                <a:cs typeface="Arial"/>
              </a:rPr>
              <a:t>l</a:t>
            </a:r>
            <a:r>
              <a:rPr sz="800" spc="-10" dirty="0" smtClean="0">
                <a:latin typeface="Arial"/>
                <a:cs typeface="Arial"/>
              </a:rPr>
              <a:t>’</a:t>
            </a:r>
            <a:r>
              <a:rPr sz="800" spc="0" dirty="0" smtClean="0">
                <a:latin typeface="Arial"/>
                <a:cs typeface="Arial"/>
              </a:rPr>
              <a:t>Int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no</a:t>
            </a:r>
            <a:endParaRPr sz="800">
              <a:latin typeface="Arial"/>
              <a:cs typeface="Arial"/>
            </a:endParaRPr>
          </a:p>
          <a:p>
            <a:pPr marR="3810" algn="ctr">
              <a:lnSpc>
                <a:spcPct val="100000"/>
              </a:lnSpc>
            </a:pPr>
            <a:r>
              <a:rPr sz="800" smtClean="0">
                <a:latin typeface="Arial"/>
                <a:cs typeface="Arial"/>
              </a:rPr>
              <a:t>Di</a:t>
            </a:r>
            <a:r>
              <a:rPr sz="800" spc="-5" smtClean="0">
                <a:latin typeface="Arial"/>
                <a:cs typeface="Arial"/>
              </a:rPr>
              <a:t>p</a:t>
            </a:r>
            <a:r>
              <a:rPr sz="800" spc="0" smtClean="0">
                <a:latin typeface="Arial"/>
                <a:cs typeface="Arial"/>
              </a:rPr>
              <a:t>a</a:t>
            </a:r>
            <a:r>
              <a:rPr sz="800" spc="-10" smtClean="0">
                <a:latin typeface="Arial"/>
                <a:cs typeface="Arial"/>
              </a:rPr>
              <a:t>r</a:t>
            </a:r>
            <a:r>
              <a:rPr sz="800" spc="0" smtClean="0">
                <a:latin typeface="Arial"/>
                <a:cs typeface="Arial"/>
              </a:rPr>
              <a:t>ti</a:t>
            </a:r>
            <a:r>
              <a:rPr sz="800" spc="10" smtClean="0">
                <a:latin typeface="Arial"/>
                <a:cs typeface="Arial"/>
              </a:rPr>
              <a:t>m</a:t>
            </a:r>
            <a:r>
              <a:rPr sz="800" spc="0" smtClean="0">
                <a:latin typeface="Arial"/>
                <a:cs typeface="Arial"/>
              </a:rPr>
              <a:t>e</a:t>
            </a:r>
            <a:r>
              <a:rPr sz="800" spc="-5" smtClean="0">
                <a:latin typeface="Arial"/>
                <a:cs typeface="Arial"/>
              </a:rPr>
              <a:t>n</a:t>
            </a:r>
            <a:r>
              <a:rPr sz="800" spc="0" smtClean="0">
                <a:latin typeface="Arial"/>
                <a:cs typeface="Arial"/>
              </a:rPr>
              <a:t>to d</a:t>
            </a:r>
            <a:r>
              <a:rPr sz="800" spc="-5" smtClean="0">
                <a:latin typeface="Arial"/>
                <a:cs typeface="Arial"/>
              </a:rPr>
              <a:t>e</a:t>
            </a:r>
            <a:r>
              <a:rPr sz="800" spc="0" smtClean="0">
                <a:latin typeface="Arial"/>
                <a:cs typeface="Arial"/>
              </a:rPr>
              <a:t>i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-5" smtClean="0">
                <a:latin typeface="Arial"/>
                <a:cs typeface="Arial"/>
              </a:rPr>
              <a:t>V</a:t>
            </a:r>
            <a:r>
              <a:rPr sz="800" spc="0" smtClean="0">
                <a:latin typeface="Arial"/>
                <a:cs typeface="Arial"/>
              </a:rPr>
              <a:t>i</a:t>
            </a:r>
            <a:r>
              <a:rPr sz="800" spc="-5" smtClean="0">
                <a:latin typeface="Arial"/>
                <a:cs typeface="Arial"/>
              </a:rPr>
              <a:t>g</a:t>
            </a:r>
            <a:r>
              <a:rPr sz="800" spc="0" smtClean="0">
                <a:latin typeface="Arial"/>
                <a:cs typeface="Arial"/>
              </a:rPr>
              <a:t>ili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0" smtClean="0">
                <a:latin typeface="Arial"/>
                <a:cs typeface="Arial"/>
              </a:rPr>
              <a:t>d</a:t>
            </a:r>
            <a:r>
              <a:rPr sz="800" spc="-5" smtClean="0">
                <a:latin typeface="Arial"/>
                <a:cs typeface="Arial"/>
              </a:rPr>
              <a:t>e</a:t>
            </a:r>
            <a:r>
              <a:rPr sz="800" spc="0" smtClean="0">
                <a:latin typeface="Arial"/>
                <a:cs typeface="Arial"/>
              </a:rPr>
              <a:t>l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-5" smtClean="0">
                <a:latin typeface="Arial"/>
                <a:cs typeface="Arial"/>
              </a:rPr>
              <a:t>Fu</a:t>
            </a:r>
            <a:r>
              <a:rPr sz="800" spc="0" smtClean="0">
                <a:latin typeface="Arial"/>
                <a:cs typeface="Arial"/>
              </a:rPr>
              <a:t>oco</a:t>
            </a:r>
            <a:r>
              <a:rPr sz="800" spc="-5" smtClean="0">
                <a:latin typeface="Arial"/>
                <a:cs typeface="Arial"/>
              </a:rPr>
              <a:t>,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0" smtClean="0">
                <a:latin typeface="Arial"/>
                <a:cs typeface="Arial"/>
              </a:rPr>
              <a:t>d</a:t>
            </a:r>
            <a:r>
              <a:rPr sz="800" spc="-5" smtClean="0">
                <a:latin typeface="Arial"/>
                <a:cs typeface="Arial"/>
              </a:rPr>
              <a:t>e</a:t>
            </a:r>
            <a:r>
              <a:rPr sz="800" spc="0" smtClean="0">
                <a:latin typeface="Arial"/>
                <a:cs typeface="Arial"/>
              </a:rPr>
              <a:t>l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-5" smtClean="0">
                <a:latin typeface="Arial"/>
                <a:cs typeface="Arial"/>
              </a:rPr>
              <a:t>So</a:t>
            </a:r>
            <a:r>
              <a:rPr sz="800" spc="5" smtClean="0">
                <a:latin typeface="Arial"/>
                <a:cs typeface="Arial"/>
              </a:rPr>
              <a:t>cc</a:t>
            </a:r>
            <a:r>
              <a:rPr sz="800" spc="-5" smtClean="0">
                <a:latin typeface="Arial"/>
                <a:cs typeface="Arial"/>
              </a:rPr>
              <a:t>o</a:t>
            </a:r>
            <a:r>
              <a:rPr sz="800" spc="0" smtClean="0">
                <a:latin typeface="Arial"/>
                <a:cs typeface="Arial"/>
              </a:rPr>
              <a:t>r</a:t>
            </a:r>
            <a:r>
              <a:rPr sz="800" spc="5" smtClean="0">
                <a:latin typeface="Arial"/>
                <a:cs typeface="Arial"/>
              </a:rPr>
              <a:t>s</a:t>
            </a:r>
            <a:r>
              <a:rPr sz="800" spc="0" smtClean="0">
                <a:latin typeface="Arial"/>
                <a:cs typeface="Arial"/>
              </a:rPr>
              <a:t>o </a:t>
            </a:r>
            <a:r>
              <a:rPr sz="800" spc="-5" smtClean="0">
                <a:latin typeface="Arial"/>
                <a:cs typeface="Arial"/>
              </a:rPr>
              <a:t>Pu</a:t>
            </a:r>
            <a:r>
              <a:rPr sz="800" spc="0" smtClean="0">
                <a:latin typeface="Arial"/>
                <a:cs typeface="Arial"/>
              </a:rPr>
              <a:t>b</a:t>
            </a:r>
            <a:r>
              <a:rPr sz="800" spc="-5" smtClean="0">
                <a:latin typeface="Arial"/>
                <a:cs typeface="Arial"/>
              </a:rPr>
              <a:t>b</a:t>
            </a:r>
            <a:r>
              <a:rPr sz="800" spc="0" smtClean="0">
                <a:latin typeface="Arial"/>
                <a:cs typeface="Arial"/>
              </a:rPr>
              <a:t>li</a:t>
            </a:r>
            <a:r>
              <a:rPr sz="800" spc="5" smtClean="0">
                <a:latin typeface="Arial"/>
                <a:cs typeface="Arial"/>
              </a:rPr>
              <a:t>c</a:t>
            </a:r>
            <a:r>
              <a:rPr sz="800" spc="0" smtClean="0">
                <a:latin typeface="Arial"/>
                <a:cs typeface="Arial"/>
              </a:rPr>
              <a:t>o e </a:t>
            </a:r>
            <a:r>
              <a:rPr sz="800" spc="-5" smtClean="0">
                <a:latin typeface="Arial"/>
                <a:cs typeface="Arial"/>
              </a:rPr>
              <a:t>d</a:t>
            </a:r>
            <a:r>
              <a:rPr sz="800" spc="0" smtClean="0">
                <a:latin typeface="Arial"/>
                <a:cs typeface="Arial"/>
              </a:rPr>
              <a:t>ella Dif</a:t>
            </a:r>
            <a:r>
              <a:rPr sz="800" spc="-5" smtClean="0">
                <a:latin typeface="Arial"/>
                <a:cs typeface="Arial"/>
              </a:rPr>
              <a:t>e</a:t>
            </a:r>
            <a:r>
              <a:rPr sz="800" spc="5" smtClean="0">
                <a:latin typeface="Arial"/>
                <a:cs typeface="Arial"/>
              </a:rPr>
              <a:t>s</a:t>
            </a:r>
            <a:r>
              <a:rPr sz="800" spc="0" smtClean="0">
                <a:latin typeface="Arial"/>
                <a:cs typeface="Arial"/>
              </a:rPr>
              <a:t>a Ci</a:t>
            </a:r>
            <a:r>
              <a:rPr sz="800" spc="-15" smtClean="0">
                <a:latin typeface="Arial"/>
                <a:cs typeface="Arial"/>
              </a:rPr>
              <a:t>v</a:t>
            </a:r>
            <a:r>
              <a:rPr sz="800" spc="0" smtClean="0">
                <a:latin typeface="Arial"/>
                <a:cs typeface="Arial"/>
              </a:rPr>
              <a:t>ile</a:t>
            </a:r>
            <a:endParaRPr sz="800" smtClean="0">
              <a:latin typeface="Arial"/>
              <a:cs typeface="Arial"/>
            </a:endParaRPr>
          </a:p>
          <a:p>
            <a:pPr algn="ctr">
              <a:lnSpc>
                <a:spcPts val="1190"/>
              </a:lnSpc>
            </a:pPr>
            <a:r>
              <a:rPr lang="it-IT" sz="1000" b="1" spc="-5" dirty="0" smtClean="0">
                <a:solidFill>
                  <a:srgbClr val="FF0000"/>
                </a:solidFill>
                <a:latin typeface="Arial"/>
                <a:cs typeface="Arial"/>
              </a:rPr>
              <a:t>Comando Provinciale  Vigili del Fuoco di Caserta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786058"/>
            <a:ext cx="882015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187696" y="624230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27164" y="6409944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86144" y="657758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18540" y="428604"/>
            <a:ext cx="8025426" cy="507209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 fontAlgn="base"/>
            <a:r>
              <a:rPr lang="it-IT" sz="2800" b="1" spc="-5" dirty="0" smtClean="0">
                <a:solidFill>
                  <a:srgbClr val="FF0000"/>
                </a:solidFill>
                <a:latin typeface="Arial"/>
                <a:cs typeface="Arial"/>
              </a:rPr>
              <a:t>LUNGHEZZE </a:t>
            </a:r>
            <a:r>
              <a:rPr lang="it-IT" sz="2800" b="1" spc="-5" dirty="0" err="1" smtClean="0">
                <a:solidFill>
                  <a:srgbClr val="FF0000"/>
                </a:solidFill>
                <a:latin typeface="Arial"/>
                <a:cs typeface="Arial"/>
              </a:rPr>
              <a:t>D'ESODO</a:t>
            </a:r>
            <a:r>
              <a:rPr lang="it-IT" sz="2800" b="1" spc="-5" dirty="0" smtClean="0">
                <a:solidFill>
                  <a:srgbClr val="FF0000"/>
                </a:solidFill>
                <a:latin typeface="Arial"/>
                <a:cs typeface="Arial"/>
              </a:rPr>
              <a:t> E DEI CORRIDOI CIECHI</a:t>
            </a:r>
          </a:p>
          <a:p>
            <a:pPr algn="just" fontAlgn="base"/>
            <a:endParaRPr lang="it-IT" sz="24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algn="just" fontAlgn="base"/>
            <a:endParaRPr lang="it-IT" sz="24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algn="just" fontAlgn="base"/>
            <a:endParaRPr lang="it-IT" sz="24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algn="just" fontAlgn="base"/>
            <a:endParaRPr lang="it-IT" sz="24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algn="just" fontAlgn="base"/>
            <a:endParaRPr lang="it-IT" sz="24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algn="just" fontAlgn="base"/>
            <a:endParaRPr lang="it-IT" sz="24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algn="just" fontAlgn="base"/>
            <a:endParaRPr lang="it-IT" sz="24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algn="ctr" fontAlgn="base"/>
            <a:endParaRPr lang="it-IT" sz="2800" b="1" spc="-5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algn="ctr" fontAlgn="base"/>
            <a:endParaRPr lang="it-IT" sz="2800" b="1" spc="-5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algn="ctr" fontAlgn="base"/>
            <a:endParaRPr lang="it-IT" sz="2800" b="1" spc="-5" dirty="0" smtClean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1" name="object 8"/>
          <p:cNvSpPr txBox="1"/>
          <p:nvPr/>
        </p:nvSpPr>
        <p:spPr>
          <a:xfrm>
            <a:off x="2741929" y="6371590"/>
            <a:ext cx="3660140" cy="406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algn="ctr">
              <a:lnSpc>
                <a:spcPct val="100000"/>
              </a:lnSpc>
            </a:pPr>
            <a:r>
              <a:rPr sz="800" spc="-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ro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l</a:t>
            </a:r>
            <a:r>
              <a:rPr sz="800" spc="10" dirty="0" smtClean="0">
                <a:latin typeface="Arial"/>
                <a:cs typeface="Arial"/>
              </a:rPr>
              <a:t>l</a:t>
            </a:r>
            <a:r>
              <a:rPr sz="800" spc="-10" dirty="0" smtClean="0">
                <a:latin typeface="Arial"/>
                <a:cs typeface="Arial"/>
              </a:rPr>
              <a:t>’</a:t>
            </a:r>
            <a:r>
              <a:rPr sz="800" spc="0" dirty="0" smtClean="0">
                <a:latin typeface="Arial"/>
                <a:cs typeface="Arial"/>
              </a:rPr>
              <a:t>Int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no</a:t>
            </a:r>
            <a:endParaRPr sz="800">
              <a:latin typeface="Arial"/>
              <a:cs typeface="Arial"/>
            </a:endParaRPr>
          </a:p>
          <a:p>
            <a:pPr marR="3810" algn="ctr">
              <a:lnSpc>
                <a:spcPct val="100000"/>
              </a:lnSpc>
            </a:pPr>
            <a:r>
              <a:rPr sz="800" smtClean="0">
                <a:latin typeface="Arial"/>
                <a:cs typeface="Arial"/>
              </a:rPr>
              <a:t>Di</a:t>
            </a:r>
            <a:r>
              <a:rPr sz="800" spc="-5" smtClean="0">
                <a:latin typeface="Arial"/>
                <a:cs typeface="Arial"/>
              </a:rPr>
              <a:t>p</a:t>
            </a:r>
            <a:r>
              <a:rPr sz="800" spc="0" smtClean="0">
                <a:latin typeface="Arial"/>
                <a:cs typeface="Arial"/>
              </a:rPr>
              <a:t>a</a:t>
            </a:r>
            <a:r>
              <a:rPr sz="800" spc="-10" smtClean="0">
                <a:latin typeface="Arial"/>
                <a:cs typeface="Arial"/>
              </a:rPr>
              <a:t>r</a:t>
            </a:r>
            <a:r>
              <a:rPr sz="800" spc="0" smtClean="0">
                <a:latin typeface="Arial"/>
                <a:cs typeface="Arial"/>
              </a:rPr>
              <a:t>ti</a:t>
            </a:r>
            <a:r>
              <a:rPr sz="800" spc="10" smtClean="0">
                <a:latin typeface="Arial"/>
                <a:cs typeface="Arial"/>
              </a:rPr>
              <a:t>m</a:t>
            </a:r>
            <a:r>
              <a:rPr sz="800" spc="0" smtClean="0">
                <a:latin typeface="Arial"/>
                <a:cs typeface="Arial"/>
              </a:rPr>
              <a:t>e</a:t>
            </a:r>
            <a:r>
              <a:rPr sz="800" spc="-5" smtClean="0">
                <a:latin typeface="Arial"/>
                <a:cs typeface="Arial"/>
              </a:rPr>
              <a:t>n</a:t>
            </a:r>
            <a:r>
              <a:rPr sz="800" spc="0" smtClean="0">
                <a:latin typeface="Arial"/>
                <a:cs typeface="Arial"/>
              </a:rPr>
              <a:t>to d</a:t>
            </a:r>
            <a:r>
              <a:rPr sz="800" spc="-5" smtClean="0">
                <a:latin typeface="Arial"/>
                <a:cs typeface="Arial"/>
              </a:rPr>
              <a:t>e</a:t>
            </a:r>
            <a:r>
              <a:rPr sz="800" spc="0" smtClean="0">
                <a:latin typeface="Arial"/>
                <a:cs typeface="Arial"/>
              </a:rPr>
              <a:t>i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-5" smtClean="0">
                <a:latin typeface="Arial"/>
                <a:cs typeface="Arial"/>
              </a:rPr>
              <a:t>V</a:t>
            </a:r>
            <a:r>
              <a:rPr sz="800" spc="0" smtClean="0">
                <a:latin typeface="Arial"/>
                <a:cs typeface="Arial"/>
              </a:rPr>
              <a:t>i</a:t>
            </a:r>
            <a:r>
              <a:rPr sz="800" spc="-5" smtClean="0">
                <a:latin typeface="Arial"/>
                <a:cs typeface="Arial"/>
              </a:rPr>
              <a:t>g</a:t>
            </a:r>
            <a:r>
              <a:rPr sz="800" spc="0" smtClean="0">
                <a:latin typeface="Arial"/>
                <a:cs typeface="Arial"/>
              </a:rPr>
              <a:t>ili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0" smtClean="0">
                <a:latin typeface="Arial"/>
                <a:cs typeface="Arial"/>
              </a:rPr>
              <a:t>d</a:t>
            </a:r>
            <a:r>
              <a:rPr sz="800" spc="-5" smtClean="0">
                <a:latin typeface="Arial"/>
                <a:cs typeface="Arial"/>
              </a:rPr>
              <a:t>e</a:t>
            </a:r>
            <a:r>
              <a:rPr sz="800" spc="0" smtClean="0">
                <a:latin typeface="Arial"/>
                <a:cs typeface="Arial"/>
              </a:rPr>
              <a:t>l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-5" smtClean="0">
                <a:latin typeface="Arial"/>
                <a:cs typeface="Arial"/>
              </a:rPr>
              <a:t>Fu</a:t>
            </a:r>
            <a:r>
              <a:rPr sz="800" spc="0" smtClean="0">
                <a:latin typeface="Arial"/>
                <a:cs typeface="Arial"/>
              </a:rPr>
              <a:t>oco</a:t>
            </a:r>
            <a:r>
              <a:rPr sz="800" spc="-5" smtClean="0">
                <a:latin typeface="Arial"/>
                <a:cs typeface="Arial"/>
              </a:rPr>
              <a:t>,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0" smtClean="0">
                <a:latin typeface="Arial"/>
                <a:cs typeface="Arial"/>
              </a:rPr>
              <a:t>d</a:t>
            </a:r>
            <a:r>
              <a:rPr sz="800" spc="-5" smtClean="0">
                <a:latin typeface="Arial"/>
                <a:cs typeface="Arial"/>
              </a:rPr>
              <a:t>e</a:t>
            </a:r>
            <a:r>
              <a:rPr sz="800" spc="0" smtClean="0">
                <a:latin typeface="Arial"/>
                <a:cs typeface="Arial"/>
              </a:rPr>
              <a:t>l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-5" smtClean="0">
                <a:latin typeface="Arial"/>
                <a:cs typeface="Arial"/>
              </a:rPr>
              <a:t>So</a:t>
            </a:r>
            <a:r>
              <a:rPr sz="800" spc="5" smtClean="0">
                <a:latin typeface="Arial"/>
                <a:cs typeface="Arial"/>
              </a:rPr>
              <a:t>cc</a:t>
            </a:r>
            <a:r>
              <a:rPr sz="800" spc="-5" smtClean="0">
                <a:latin typeface="Arial"/>
                <a:cs typeface="Arial"/>
              </a:rPr>
              <a:t>o</a:t>
            </a:r>
            <a:r>
              <a:rPr sz="800" spc="0" smtClean="0">
                <a:latin typeface="Arial"/>
                <a:cs typeface="Arial"/>
              </a:rPr>
              <a:t>r</a:t>
            </a:r>
            <a:r>
              <a:rPr sz="800" spc="5" smtClean="0">
                <a:latin typeface="Arial"/>
                <a:cs typeface="Arial"/>
              </a:rPr>
              <a:t>s</a:t>
            </a:r>
            <a:r>
              <a:rPr sz="800" spc="0" smtClean="0">
                <a:latin typeface="Arial"/>
                <a:cs typeface="Arial"/>
              </a:rPr>
              <a:t>o </a:t>
            </a:r>
            <a:r>
              <a:rPr sz="800" spc="-5" smtClean="0">
                <a:latin typeface="Arial"/>
                <a:cs typeface="Arial"/>
              </a:rPr>
              <a:t>Pu</a:t>
            </a:r>
            <a:r>
              <a:rPr sz="800" spc="0" smtClean="0">
                <a:latin typeface="Arial"/>
                <a:cs typeface="Arial"/>
              </a:rPr>
              <a:t>b</a:t>
            </a:r>
            <a:r>
              <a:rPr sz="800" spc="-5" smtClean="0">
                <a:latin typeface="Arial"/>
                <a:cs typeface="Arial"/>
              </a:rPr>
              <a:t>b</a:t>
            </a:r>
            <a:r>
              <a:rPr sz="800" spc="0" smtClean="0">
                <a:latin typeface="Arial"/>
                <a:cs typeface="Arial"/>
              </a:rPr>
              <a:t>li</a:t>
            </a:r>
            <a:r>
              <a:rPr sz="800" spc="5" smtClean="0">
                <a:latin typeface="Arial"/>
                <a:cs typeface="Arial"/>
              </a:rPr>
              <a:t>c</a:t>
            </a:r>
            <a:r>
              <a:rPr sz="800" spc="0" smtClean="0">
                <a:latin typeface="Arial"/>
                <a:cs typeface="Arial"/>
              </a:rPr>
              <a:t>o e </a:t>
            </a:r>
            <a:r>
              <a:rPr sz="800" spc="-5" smtClean="0">
                <a:latin typeface="Arial"/>
                <a:cs typeface="Arial"/>
              </a:rPr>
              <a:t>d</a:t>
            </a:r>
            <a:r>
              <a:rPr sz="800" spc="0" smtClean="0">
                <a:latin typeface="Arial"/>
                <a:cs typeface="Arial"/>
              </a:rPr>
              <a:t>ella Dif</a:t>
            </a:r>
            <a:r>
              <a:rPr sz="800" spc="-5" smtClean="0">
                <a:latin typeface="Arial"/>
                <a:cs typeface="Arial"/>
              </a:rPr>
              <a:t>e</a:t>
            </a:r>
            <a:r>
              <a:rPr sz="800" spc="5" smtClean="0">
                <a:latin typeface="Arial"/>
                <a:cs typeface="Arial"/>
              </a:rPr>
              <a:t>s</a:t>
            </a:r>
            <a:r>
              <a:rPr sz="800" spc="0" smtClean="0">
                <a:latin typeface="Arial"/>
                <a:cs typeface="Arial"/>
              </a:rPr>
              <a:t>a Ci</a:t>
            </a:r>
            <a:r>
              <a:rPr sz="800" spc="-15" smtClean="0">
                <a:latin typeface="Arial"/>
                <a:cs typeface="Arial"/>
              </a:rPr>
              <a:t>v</a:t>
            </a:r>
            <a:r>
              <a:rPr sz="800" spc="0" smtClean="0">
                <a:latin typeface="Arial"/>
                <a:cs typeface="Arial"/>
              </a:rPr>
              <a:t>ile</a:t>
            </a:r>
            <a:endParaRPr sz="800" smtClean="0">
              <a:latin typeface="Arial"/>
              <a:cs typeface="Arial"/>
            </a:endParaRPr>
          </a:p>
          <a:p>
            <a:pPr algn="ctr">
              <a:lnSpc>
                <a:spcPts val="1190"/>
              </a:lnSpc>
            </a:pPr>
            <a:r>
              <a:rPr lang="it-IT" sz="1000" b="1" spc="-5" dirty="0" smtClean="0">
                <a:solidFill>
                  <a:srgbClr val="FF0000"/>
                </a:solidFill>
                <a:latin typeface="Arial"/>
                <a:cs typeface="Arial"/>
              </a:rPr>
              <a:t>Comando Provinciale  Vigili del Fuoco di Caserta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8" y="1804988"/>
            <a:ext cx="8772525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187696" y="624230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27164" y="6409944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86144" y="657758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18540" y="428604"/>
            <a:ext cx="8025426" cy="507209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 fontAlgn="base"/>
            <a:r>
              <a:rPr lang="it-IT" sz="2800" b="1" spc="-5" dirty="0" smtClean="0">
                <a:solidFill>
                  <a:srgbClr val="FF0000"/>
                </a:solidFill>
                <a:latin typeface="Arial"/>
                <a:cs typeface="Arial"/>
              </a:rPr>
              <a:t>CALCOLO DELLA LARGHEZZA MINIMA DELLE VIE </a:t>
            </a:r>
            <a:r>
              <a:rPr lang="it-IT" sz="2800" b="1" spc="-5" dirty="0" err="1" smtClean="0">
                <a:solidFill>
                  <a:srgbClr val="FF0000"/>
                </a:solidFill>
                <a:latin typeface="Arial"/>
                <a:cs typeface="Arial"/>
              </a:rPr>
              <a:t>D'ESODO</a:t>
            </a:r>
            <a:r>
              <a:rPr lang="it-IT" sz="2800" b="1" spc="-5" dirty="0" smtClean="0">
                <a:solidFill>
                  <a:srgbClr val="FF0000"/>
                </a:solidFill>
                <a:latin typeface="Arial"/>
                <a:cs typeface="Arial"/>
              </a:rPr>
              <a:t> ORIZZONTALI</a:t>
            </a:r>
          </a:p>
          <a:p>
            <a:pPr algn="just" fontAlgn="base"/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La larghezza minima delle vie </a:t>
            </a:r>
            <a:r>
              <a:rPr lang="it-IT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d'esodo orizzontali L</a:t>
            </a:r>
            <a:r>
              <a:rPr lang="it-IT" sz="24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O</a:t>
            </a:r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 (es. corridoi, porte, uscite, ...), che consente il regolare esodo degli occupanti che la impiegano, è calcolata come segue:</a:t>
            </a:r>
          </a:p>
          <a:p>
            <a:pPr algn="just" fontAlgn="base"/>
            <a:r>
              <a:rPr lang="it-IT" sz="24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L</a:t>
            </a:r>
            <a:r>
              <a:rPr lang="it-IT" sz="2400" b="1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O</a:t>
            </a:r>
            <a:r>
              <a:rPr lang="it-IT" sz="24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 = L</a:t>
            </a:r>
            <a:r>
              <a:rPr lang="it-IT" sz="2400" b="1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U</a:t>
            </a:r>
            <a:r>
              <a:rPr lang="it-IT" sz="24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 • </a:t>
            </a:r>
            <a:r>
              <a:rPr lang="it-IT" sz="2400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n</a:t>
            </a:r>
            <a:r>
              <a:rPr lang="it-IT" sz="2400" b="1" baseline="-250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O</a:t>
            </a:r>
            <a:endParaRPr lang="it-IT" sz="2400" b="1" baseline="-25000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marL="449263" indent="-449263" algn="just" fontAlgn="base"/>
            <a:r>
              <a:rPr lang="it-IT" sz="24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L</a:t>
            </a:r>
            <a:r>
              <a:rPr lang="it-IT" sz="2400" b="1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O</a:t>
            </a:r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 	 larghezza </a:t>
            </a:r>
            <a:r>
              <a:rPr lang="it-IT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minima</a:t>
            </a:r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 delle vie d'esodo orizzontali [</a:t>
            </a:r>
            <a:r>
              <a:rPr lang="it-IT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mm</a:t>
            </a:r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]</a:t>
            </a:r>
          </a:p>
          <a:p>
            <a:pPr marL="449263" indent="-449263" algn="just" fontAlgn="base"/>
            <a:r>
              <a:rPr lang="it-IT" sz="24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L</a:t>
            </a:r>
            <a:r>
              <a:rPr lang="it-IT" sz="2400" b="1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U</a:t>
            </a:r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 </a:t>
            </a:r>
            <a:r>
              <a:rPr lang="it-IT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larghezza unitaria </a:t>
            </a:r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per le vie d'esodo orizzontali    determinata in funzione del profilo di rischio </a:t>
            </a:r>
            <a:r>
              <a:rPr lang="it-IT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R</a:t>
            </a:r>
            <a:r>
              <a:rPr lang="it-IT" sz="24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vita</a:t>
            </a:r>
            <a:r>
              <a:rPr lang="it-IT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 </a:t>
            </a:r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di riferimento [</a:t>
            </a:r>
            <a:r>
              <a:rPr lang="it-IT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mm/persona</a:t>
            </a:r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]</a:t>
            </a:r>
          </a:p>
          <a:p>
            <a:pPr marL="449263" indent="-449263" algn="just" fontAlgn="base"/>
            <a:r>
              <a:rPr lang="it-IT" sz="2400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n</a:t>
            </a:r>
            <a:r>
              <a:rPr lang="it-IT" sz="2400" b="1" baseline="-250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O</a:t>
            </a:r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 numero </a:t>
            </a:r>
            <a:r>
              <a:rPr lang="it-IT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totale degli occupanti </a:t>
            </a:r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che impiegano tale via d'esodo orizzontale.</a:t>
            </a:r>
          </a:p>
          <a:p>
            <a:pPr algn="ctr" fontAlgn="base"/>
            <a:endParaRPr lang="it-IT" sz="2800" b="1" spc="-5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algn="just" fontAlgn="base"/>
            <a:endParaRPr lang="it-IT" sz="24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algn="just" fontAlgn="base"/>
            <a:endParaRPr lang="it-IT" sz="24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algn="just" fontAlgn="base"/>
            <a:endParaRPr lang="it-IT" sz="24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algn="just" fontAlgn="base"/>
            <a:endParaRPr lang="it-IT" sz="24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algn="just" fontAlgn="base"/>
            <a:endParaRPr lang="it-IT" sz="24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algn="just" fontAlgn="base"/>
            <a:endParaRPr lang="it-IT" sz="24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algn="just" fontAlgn="base"/>
            <a:endParaRPr lang="it-IT" sz="24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algn="ctr" fontAlgn="base"/>
            <a:endParaRPr lang="it-IT" sz="2800" b="1" spc="-5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algn="ctr" fontAlgn="base"/>
            <a:endParaRPr lang="it-IT" sz="2800" b="1" spc="-5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algn="ctr" fontAlgn="base"/>
            <a:endParaRPr lang="it-IT" sz="2800" b="1" spc="-5" dirty="0" smtClean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1" name="object 8"/>
          <p:cNvSpPr txBox="1"/>
          <p:nvPr/>
        </p:nvSpPr>
        <p:spPr>
          <a:xfrm>
            <a:off x="2741929" y="6371590"/>
            <a:ext cx="3660140" cy="406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algn="ctr">
              <a:lnSpc>
                <a:spcPct val="100000"/>
              </a:lnSpc>
            </a:pPr>
            <a:r>
              <a:rPr sz="800" spc="-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ro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l</a:t>
            </a:r>
            <a:r>
              <a:rPr sz="800" spc="10" dirty="0" smtClean="0">
                <a:latin typeface="Arial"/>
                <a:cs typeface="Arial"/>
              </a:rPr>
              <a:t>l</a:t>
            </a:r>
            <a:r>
              <a:rPr sz="800" spc="-10" dirty="0" smtClean="0">
                <a:latin typeface="Arial"/>
                <a:cs typeface="Arial"/>
              </a:rPr>
              <a:t>’</a:t>
            </a:r>
            <a:r>
              <a:rPr sz="800" spc="0" dirty="0" smtClean="0">
                <a:latin typeface="Arial"/>
                <a:cs typeface="Arial"/>
              </a:rPr>
              <a:t>Int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no</a:t>
            </a:r>
            <a:endParaRPr sz="800">
              <a:latin typeface="Arial"/>
              <a:cs typeface="Arial"/>
            </a:endParaRPr>
          </a:p>
          <a:p>
            <a:pPr marR="3810" algn="ctr">
              <a:lnSpc>
                <a:spcPct val="100000"/>
              </a:lnSpc>
            </a:pPr>
            <a:r>
              <a:rPr sz="800" smtClean="0">
                <a:latin typeface="Arial"/>
                <a:cs typeface="Arial"/>
              </a:rPr>
              <a:t>Di</a:t>
            </a:r>
            <a:r>
              <a:rPr sz="800" spc="-5" smtClean="0">
                <a:latin typeface="Arial"/>
                <a:cs typeface="Arial"/>
              </a:rPr>
              <a:t>p</a:t>
            </a:r>
            <a:r>
              <a:rPr sz="800" spc="0" smtClean="0">
                <a:latin typeface="Arial"/>
                <a:cs typeface="Arial"/>
              </a:rPr>
              <a:t>a</a:t>
            </a:r>
            <a:r>
              <a:rPr sz="800" spc="-10" smtClean="0">
                <a:latin typeface="Arial"/>
                <a:cs typeface="Arial"/>
              </a:rPr>
              <a:t>r</a:t>
            </a:r>
            <a:r>
              <a:rPr sz="800" spc="0" smtClean="0">
                <a:latin typeface="Arial"/>
                <a:cs typeface="Arial"/>
              </a:rPr>
              <a:t>ti</a:t>
            </a:r>
            <a:r>
              <a:rPr sz="800" spc="10" smtClean="0">
                <a:latin typeface="Arial"/>
                <a:cs typeface="Arial"/>
              </a:rPr>
              <a:t>m</a:t>
            </a:r>
            <a:r>
              <a:rPr sz="800" spc="0" smtClean="0">
                <a:latin typeface="Arial"/>
                <a:cs typeface="Arial"/>
              </a:rPr>
              <a:t>e</a:t>
            </a:r>
            <a:r>
              <a:rPr sz="800" spc="-5" smtClean="0">
                <a:latin typeface="Arial"/>
                <a:cs typeface="Arial"/>
              </a:rPr>
              <a:t>n</a:t>
            </a:r>
            <a:r>
              <a:rPr sz="800" spc="0" smtClean="0">
                <a:latin typeface="Arial"/>
                <a:cs typeface="Arial"/>
              </a:rPr>
              <a:t>to d</a:t>
            </a:r>
            <a:r>
              <a:rPr sz="800" spc="-5" smtClean="0">
                <a:latin typeface="Arial"/>
                <a:cs typeface="Arial"/>
              </a:rPr>
              <a:t>e</a:t>
            </a:r>
            <a:r>
              <a:rPr sz="800" spc="0" smtClean="0">
                <a:latin typeface="Arial"/>
                <a:cs typeface="Arial"/>
              </a:rPr>
              <a:t>i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-5" smtClean="0">
                <a:latin typeface="Arial"/>
                <a:cs typeface="Arial"/>
              </a:rPr>
              <a:t>V</a:t>
            </a:r>
            <a:r>
              <a:rPr sz="800" spc="0" smtClean="0">
                <a:latin typeface="Arial"/>
                <a:cs typeface="Arial"/>
              </a:rPr>
              <a:t>i</a:t>
            </a:r>
            <a:r>
              <a:rPr sz="800" spc="-5" smtClean="0">
                <a:latin typeface="Arial"/>
                <a:cs typeface="Arial"/>
              </a:rPr>
              <a:t>g</a:t>
            </a:r>
            <a:r>
              <a:rPr sz="800" spc="0" smtClean="0">
                <a:latin typeface="Arial"/>
                <a:cs typeface="Arial"/>
              </a:rPr>
              <a:t>ili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0" smtClean="0">
                <a:latin typeface="Arial"/>
                <a:cs typeface="Arial"/>
              </a:rPr>
              <a:t>d</a:t>
            </a:r>
            <a:r>
              <a:rPr sz="800" spc="-5" smtClean="0">
                <a:latin typeface="Arial"/>
                <a:cs typeface="Arial"/>
              </a:rPr>
              <a:t>e</a:t>
            </a:r>
            <a:r>
              <a:rPr sz="800" spc="0" smtClean="0">
                <a:latin typeface="Arial"/>
                <a:cs typeface="Arial"/>
              </a:rPr>
              <a:t>l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-5" smtClean="0">
                <a:latin typeface="Arial"/>
                <a:cs typeface="Arial"/>
              </a:rPr>
              <a:t>Fu</a:t>
            </a:r>
            <a:r>
              <a:rPr sz="800" spc="0" smtClean="0">
                <a:latin typeface="Arial"/>
                <a:cs typeface="Arial"/>
              </a:rPr>
              <a:t>oco</a:t>
            </a:r>
            <a:r>
              <a:rPr sz="800" spc="-5" smtClean="0">
                <a:latin typeface="Arial"/>
                <a:cs typeface="Arial"/>
              </a:rPr>
              <a:t>,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0" smtClean="0">
                <a:latin typeface="Arial"/>
                <a:cs typeface="Arial"/>
              </a:rPr>
              <a:t>d</a:t>
            </a:r>
            <a:r>
              <a:rPr sz="800" spc="-5" smtClean="0">
                <a:latin typeface="Arial"/>
                <a:cs typeface="Arial"/>
              </a:rPr>
              <a:t>e</a:t>
            </a:r>
            <a:r>
              <a:rPr sz="800" spc="0" smtClean="0">
                <a:latin typeface="Arial"/>
                <a:cs typeface="Arial"/>
              </a:rPr>
              <a:t>l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-5" smtClean="0">
                <a:latin typeface="Arial"/>
                <a:cs typeface="Arial"/>
              </a:rPr>
              <a:t>So</a:t>
            </a:r>
            <a:r>
              <a:rPr sz="800" spc="5" smtClean="0">
                <a:latin typeface="Arial"/>
                <a:cs typeface="Arial"/>
              </a:rPr>
              <a:t>cc</a:t>
            </a:r>
            <a:r>
              <a:rPr sz="800" spc="-5" smtClean="0">
                <a:latin typeface="Arial"/>
                <a:cs typeface="Arial"/>
              </a:rPr>
              <a:t>o</a:t>
            </a:r>
            <a:r>
              <a:rPr sz="800" spc="0" smtClean="0">
                <a:latin typeface="Arial"/>
                <a:cs typeface="Arial"/>
              </a:rPr>
              <a:t>r</a:t>
            </a:r>
            <a:r>
              <a:rPr sz="800" spc="5" smtClean="0">
                <a:latin typeface="Arial"/>
                <a:cs typeface="Arial"/>
              </a:rPr>
              <a:t>s</a:t>
            </a:r>
            <a:r>
              <a:rPr sz="800" spc="0" smtClean="0">
                <a:latin typeface="Arial"/>
                <a:cs typeface="Arial"/>
              </a:rPr>
              <a:t>o </a:t>
            </a:r>
            <a:r>
              <a:rPr sz="800" spc="-5" smtClean="0">
                <a:latin typeface="Arial"/>
                <a:cs typeface="Arial"/>
              </a:rPr>
              <a:t>Pu</a:t>
            </a:r>
            <a:r>
              <a:rPr sz="800" spc="0" smtClean="0">
                <a:latin typeface="Arial"/>
                <a:cs typeface="Arial"/>
              </a:rPr>
              <a:t>b</a:t>
            </a:r>
            <a:r>
              <a:rPr sz="800" spc="-5" smtClean="0">
                <a:latin typeface="Arial"/>
                <a:cs typeface="Arial"/>
              </a:rPr>
              <a:t>b</a:t>
            </a:r>
            <a:r>
              <a:rPr sz="800" spc="0" smtClean="0">
                <a:latin typeface="Arial"/>
                <a:cs typeface="Arial"/>
              </a:rPr>
              <a:t>li</a:t>
            </a:r>
            <a:r>
              <a:rPr sz="800" spc="5" smtClean="0">
                <a:latin typeface="Arial"/>
                <a:cs typeface="Arial"/>
              </a:rPr>
              <a:t>c</a:t>
            </a:r>
            <a:r>
              <a:rPr sz="800" spc="0" smtClean="0">
                <a:latin typeface="Arial"/>
                <a:cs typeface="Arial"/>
              </a:rPr>
              <a:t>o e </a:t>
            </a:r>
            <a:r>
              <a:rPr sz="800" spc="-5" smtClean="0">
                <a:latin typeface="Arial"/>
                <a:cs typeface="Arial"/>
              </a:rPr>
              <a:t>d</a:t>
            </a:r>
            <a:r>
              <a:rPr sz="800" spc="0" smtClean="0">
                <a:latin typeface="Arial"/>
                <a:cs typeface="Arial"/>
              </a:rPr>
              <a:t>ella Dif</a:t>
            </a:r>
            <a:r>
              <a:rPr sz="800" spc="-5" smtClean="0">
                <a:latin typeface="Arial"/>
                <a:cs typeface="Arial"/>
              </a:rPr>
              <a:t>e</a:t>
            </a:r>
            <a:r>
              <a:rPr sz="800" spc="5" smtClean="0">
                <a:latin typeface="Arial"/>
                <a:cs typeface="Arial"/>
              </a:rPr>
              <a:t>s</a:t>
            </a:r>
            <a:r>
              <a:rPr sz="800" spc="0" smtClean="0">
                <a:latin typeface="Arial"/>
                <a:cs typeface="Arial"/>
              </a:rPr>
              <a:t>a Ci</a:t>
            </a:r>
            <a:r>
              <a:rPr sz="800" spc="-15" smtClean="0">
                <a:latin typeface="Arial"/>
                <a:cs typeface="Arial"/>
              </a:rPr>
              <a:t>v</a:t>
            </a:r>
            <a:r>
              <a:rPr sz="800" spc="0" smtClean="0">
                <a:latin typeface="Arial"/>
                <a:cs typeface="Arial"/>
              </a:rPr>
              <a:t>ile</a:t>
            </a:r>
            <a:endParaRPr sz="800" smtClean="0">
              <a:latin typeface="Arial"/>
              <a:cs typeface="Arial"/>
            </a:endParaRPr>
          </a:p>
          <a:p>
            <a:pPr algn="ctr">
              <a:lnSpc>
                <a:spcPts val="1190"/>
              </a:lnSpc>
            </a:pPr>
            <a:r>
              <a:rPr lang="it-IT" sz="1000" b="1" spc="-5" dirty="0" smtClean="0">
                <a:solidFill>
                  <a:srgbClr val="FF0000"/>
                </a:solidFill>
                <a:latin typeface="Arial"/>
                <a:cs typeface="Arial"/>
              </a:rPr>
              <a:t>Comando Provinciale  Vigili del Fuoco di Caserta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187696" y="624230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27164" y="6409944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86144" y="657758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18540" y="428604"/>
            <a:ext cx="8025426" cy="507209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 fontAlgn="base"/>
            <a:r>
              <a:rPr lang="it-IT" sz="2800" b="1" spc="-5" dirty="0" smtClean="0">
                <a:solidFill>
                  <a:srgbClr val="FF0000"/>
                </a:solidFill>
                <a:latin typeface="Arial"/>
                <a:cs typeface="Arial"/>
              </a:rPr>
              <a:t>CALCOLO DELLA LARGHEZZA MINIMA DELLE VIE </a:t>
            </a:r>
            <a:r>
              <a:rPr lang="it-IT" sz="2800" b="1" spc="-5" dirty="0" err="1" smtClean="0">
                <a:solidFill>
                  <a:srgbClr val="FF0000"/>
                </a:solidFill>
                <a:latin typeface="Arial"/>
                <a:cs typeface="Arial"/>
              </a:rPr>
              <a:t>D'ESODO</a:t>
            </a:r>
            <a:r>
              <a:rPr lang="it-IT" sz="2800" b="1" spc="-5" dirty="0" smtClean="0">
                <a:solidFill>
                  <a:srgbClr val="FF0000"/>
                </a:solidFill>
                <a:latin typeface="Arial"/>
                <a:cs typeface="Arial"/>
              </a:rPr>
              <a:t> ORIZZONTALI</a:t>
            </a:r>
          </a:p>
          <a:p>
            <a:pPr algn="ctr" fontAlgn="base"/>
            <a:endParaRPr lang="it-IT" sz="2800" b="1" spc="-5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algn="ctr" fontAlgn="base"/>
            <a:endParaRPr lang="it-IT" sz="2800" b="1" spc="-5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algn="ctr" fontAlgn="base"/>
            <a:endParaRPr lang="it-IT" sz="2800" b="1" spc="-5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algn="ctr" fontAlgn="base"/>
            <a:endParaRPr lang="it-IT" sz="2800" b="1" spc="-5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algn="ctr" fontAlgn="base"/>
            <a:endParaRPr lang="it-IT" sz="2800" b="1" spc="-5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algn="just" fontAlgn="base"/>
            <a:r>
              <a:rPr lang="it-IT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La larghezza </a:t>
            </a:r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(es. di porte, di uscite, di corridoi, ...) non può essere inferiore a </a:t>
            </a:r>
            <a:r>
              <a:rPr lang="it-IT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900 mm</a:t>
            </a:r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, per consentire l'esodo anche ad occupanti che impiegano ausili per il movimento;</a:t>
            </a:r>
          </a:p>
          <a:p>
            <a:pPr algn="just" fontAlgn="base"/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se un compartimento, un piano, un soppalco, un locale necessitano di </a:t>
            </a:r>
            <a:r>
              <a:rPr lang="it-IT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più di due uscite</a:t>
            </a:r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, almeno una di esse deve avere larghezza non inferiore a </a:t>
            </a:r>
            <a:r>
              <a:rPr lang="it-IT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1200 mm</a:t>
            </a:r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;</a:t>
            </a:r>
          </a:p>
          <a:p>
            <a:pPr algn="just" fontAlgn="base"/>
            <a:endParaRPr lang="it-IT" sz="24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algn="just" fontAlgn="base"/>
            <a:endParaRPr lang="it-IT" sz="24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algn="just" fontAlgn="base"/>
            <a:endParaRPr lang="it-IT" sz="24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algn="just" fontAlgn="base"/>
            <a:endParaRPr lang="it-IT" sz="24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algn="just" fontAlgn="base"/>
            <a:endParaRPr lang="it-IT" sz="24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algn="just" fontAlgn="base"/>
            <a:endParaRPr lang="it-IT" sz="24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algn="ctr" fontAlgn="base"/>
            <a:endParaRPr lang="it-IT" sz="2800" b="1" spc="-5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algn="ctr" fontAlgn="base"/>
            <a:endParaRPr lang="it-IT" sz="2800" b="1" spc="-5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algn="ctr" fontAlgn="base"/>
            <a:endParaRPr lang="it-IT" sz="2800" b="1" spc="-5" dirty="0" smtClean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1" name="object 8"/>
          <p:cNvSpPr txBox="1"/>
          <p:nvPr/>
        </p:nvSpPr>
        <p:spPr>
          <a:xfrm>
            <a:off x="2741929" y="6371590"/>
            <a:ext cx="3660140" cy="406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algn="ctr">
              <a:lnSpc>
                <a:spcPct val="100000"/>
              </a:lnSpc>
            </a:pPr>
            <a:r>
              <a:rPr sz="800" spc="-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ro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l</a:t>
            </a:r>
            <a:r>
              <a:rPr sz="800" spc="10" dirty="0" smtClean="0">
                <a:latin typeface="Arial"/>
                <a:cs typeface="Arial"/>
              </a:rPr>
              <a:t>l</a:t>
            </a:r>
            <a:r>
              <a:rPr sz="800" spc="-10" dirty="0" smtClean="0">
                <a:latin typeface="Arial"/>
                <a:cs typeface="Arial"/>
              </a:rPr>
              <a:t>’</a:t>
            </a:r>
            <a:r>
              <a:rPr sz="800" spc="0" dirty="0" smtClean="0">
                <a:latin typeface="Arial"/>
                <a:cs typeface="Arial"/>
              </a:rPr>
              <a:t>Int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no</a:t>
            </a:r>
            <a:endParaRPr sz="800">
              <a:latin typeface="Arial"/>
              <a:cs typeface="Arial"/>
            </a:endParaRPr>
          </a:p>
          <a:p>
            <a:pPr marR="3810" algn="ctr">
              <a:lnSpc>
                <a:spcPct val="100000"/>
              </a:lnSpc>
            </a:pPr>
            <a:r>
              <a:rPr sz="800" smtClean="0">
                <a:latin typeface="Arial"/>
                <a:cs typeface="Arial"/>
              </a:rPr>
              <a:t>Di</a:t>
            </a:r>
            <a:r>
              <a:rPr sz="800" spc="-5" smtClean="0">
                <a:latin typeface="Arial"/>
                <a:cs typeface="Arial"/>
              </a:rPr>
              <a:t>p</a:t>
            </a:r>
            <a:r>
              <a:rPr sz="800" spc="0" smtClean="0">
                <a:latin typeface="Arial"/>
                <a:cs typeface="Arial"/>
              </a:rPr>
              <a:t>a</a:t>
            </a:r>
            <a:r>
              <a:rPr sz="800" spc="-10" smtClean="0">
                <a:latin typeface="Arial"/>
                <a:cs typeface="Arial"/>
              </a:rPr>
              <a:t>r</a:t>
            </a:r>
            <a:r>
              <a:rPr sz="800" spc="0" smtClean="0">
                <a:latin typeface="Arial"/>
                <a:cs typeface="Arial"/>
              </a:rPr>
              <a:t>ti</a:t>
            </a:r>
            <a:r>
              <a:rPr sz="800" spc="10" smtClean="0">
                <a:latin typeface="Arial"/>
                <a:cs typeface="Arial"/>
              </a:rPr>
              <a:t>m</a:t>
            </a:r>
            <a:r>
              <a:rPr sz="800" spc="0" smtClean="0">
                <a:latin typeface="Arial"/>
                <a:cs typeface="Arial"/>
              </a:rPr>
              <a:t>e</a:t>
            </a:r>
            <a:r>
              <a:rPr sz="800" spc="-5" smtClean="0">
                <a:latin typeface="Arial"/>
                <a:cs typeface="Arial"/>
              </a:rPr>
              <a:t>n</a:t>
            </a:r>
            <a:r>
              <a:rPr sz="800" spc="0" smtClean="0">
                <a:latin typeface="Arial"/>
                <a:cs typeface="Arial"/>
              </a:rPr>
              <a:t>to d</a:t>
            </a:r>
            <a:r>
              <a:rPr sz="800" spc="-5" smtClean="0">
                <a:latin typeface="Arial"/>
                <a:cs typeface="Arial"/>
              </a:rPr>
              <a:t>e</a:t>
            </a:r>
            <a:r>
              <a:rPr sz="800" spc="0" smtClean="0">
                <a:latin typeface="Arial"/>
                <a:cs typeface="Arial"/>
              </a:rPr>
              <a:t>i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-5" smtClean="0">
                <a:latin typeface="Arial"/>
                <a:cs typeface="Arial"/>
              </a:rPr>
              <a:t>V</a:t>
            </a:r>
            <a:r>
              <a:rPr sz="800" spc="0" smtClean="0">
                <a:latin typeface="Arial"/>
                <a:cs typeface="Arial"/>
              </a:rPr>
              <a:t>i</a:t>
            </a:r>
            <a:r>
              <a:rPr sz="800" spc="-5" smtClean="0">
                <a:latin typeface="Arial"/>
                <a:cs typeface="Arial"/>
              </a:rPr>
              <a:t>g</a:t>
            </a:r>
            <a:r>
              <a:rPr sz="800" spc="0" smtClean="0">
                <a:latin typeface="Arial"/>
                <a:cs typeface="Arial"/>
              </a:rPr>
              <a:t>ili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0" smtClean="0">
                <a:latin typeface="Arial"/>
                <a:cs typeface="Arial"/>
              </a:rPr>
              <a:t>d</a:t>
            </a:r>
            <a:r>
              <a:rPr sz="800" spc="-5" smtClean="0">
                <a:latin typeface="Arial"/>
                <a:cs typeface="Arial"/>
              </a:rPr>
              <a:t>e</a:t>
            </a:r>
            <a:r>
              <a:rPr sz="800" spc="0" smtClean="0">
                <a:latin typeface="Arial"/>
                <a:cs typeface="Arial"/>
              </a:rPr>
              <a:t>l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-5" smtClean="0">
                <a:latin typeface="Arial"/>
                <a:cs typeface="Arial"/>
              </a:rPr>
              <a:t>Fu</a:t>
            </a:r>
            <a:r>
              <a:rPr sz="800" spc="0" smtClean="0">
                <a:latin typeface="Arial"/>
                <a:cs typeface="Arial"/>
              </a:rPr>
              <a:t>oco</a:t>
            </a:r>
            <a:r>
              <a:rPr sz="800" spc="-5" smtClean="0">
                <a:latin typeface="Arial"/>
                <a:cs typeface="Arial"/>
              </a:rPr>
              <a:t>,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0" smtClean="0">
                <a:latin typeface="Arial"/>
                <a:cs typeface="Arial"/>
              </a:rPr>
              <a:t>d</a:t>
            </a:r>
            <a:r>
              <a:rPr sz="800" spc="-5" smtClean="0">
                <a:latin typeface="Arial"/>
                <a:cs typeface="Arial"/>
              </a:rPr>
              <a:t>e</a:t>
            </a:r>
            <a:r>
              <a:rPr sz="800" spc="0" smtClean="0">
                <a:latin typeface="Arial"/>
                <a:cs typeface="Arial"/>
              </a:rPr>
              <a:t>l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-5" smtClean="0">
                <a:latin typeface="Arial"/>
                <a:cs typeface="Arial"/>
              </a:rPr>
              <a:t>So</a:t>
            </a:r>
            <a:r>
              <a:rPr sz="800" spc="5" smtClean="0">
                <a:latin typeface="Arial"/>
                <a:cs typeface="Arial"/>
              </a:rPr>
              <a:t>cc</a:t>
            </a:r>
            <a:r>
              <a:rPr sz="800" spc="-5" smtClean="0">
                <a:latin typeface="Arial"/>
                <a:cs typeface="Arial"/>
              </a:rPr>
              <a:t>o</a:t>
            </a:r>
            <a:r>
              <a:rPr sz="800" spc="0" smtClean="0">
                <a:latin typeface="Arial"/>
                <a:cs typeface="Arial"/>
              </a:rPr>
              <a:t>r</a:t>
            </a:r>
            <a:r>
              <a:rPr sz="800" spc="5" smtClean="0">
                <a:latin typeface="Arial"/>
                <a:cs typeface="Arial"/>
              </a:rPr>
              <a:t>s</a:t>
            </a:r>
            <a:r>
              <a:rPr sz="800" spc="0" smtClean="0">
                <a:latin typeface="Arial"/>
                <a:cs typeface="Arial"/>
              </a:rPr>
              <a:t>o </a:t>
            </a:r>
            <a:r>
              <a:rPr sz="800" spc="-5" smtClean="0">
                <a:latin typeface="Arial"/>
                <a:cs typeface="Arial"/>
              </a:rPr>
              <a:t>Pu</a:t>
            </a:r>
            <a:r>
              <a:rPr sz="800" spc="0" smtClean="0">
                <a:latin typeface="Arial"/>
                <a:cs typeface="Arial"/>
              </a:rPr>
              <a:t>b</a:t>
            </a:r>
            <a:r>
              <a:rPr sz="800" spc="-5" smtClean="0">
                <a:latin typeface="Arial"/>
                <a:cs typeface="Arial"/>
              </a:rPr>
              <a:t>b</a:t>
            </a:r>
            <a:r>
              <a:rPr sz="800" spc="0" smtClean="0">
                <a:latin typeface="Arial"/>
                <a:cs typeface="Arial"/>
              </a:rPr>
              <a:t>li</a:t>
            </a:r>
            <a:r>
              <a:rPr sz="800" spc="5" smtClean="0">
                <a:latin typeface="Arial"/>
                <a:cs typeface="Arial"/>
              </a:rPr>
              <a:t>c</a:t>
            </a:r>
            <a:r>
              <a:rPr sz="800" spc="0" smtClean="0">
                <a:latin typeface="Arial"/>
                <a:cs typeface="Arial"/>
              </a:rPr>
              <a:t>o e </a:t>
            </a:r>
            <a:r>
              <a:rPr sz="800" spc="-5" smtClean="0">
                <a:latin typeface="Arial"/>
                <a:cs typeface="Arial"/>
              </a:rPr>
              <a:t>d</a:t>
            </a:r>
            <a:r>
              <a:rPr sz="800" spc="0" smtClean="0">
                <a:latin typeface="Arial"/>
                <a:cs typeface="Arial"/>
              </a:rPr>
              <a:t>ella Dif</a:t>
            </a:r>
            <a:r>
              <a:rPr sz="800" spc="-5" smtClean="0">
                <a:latin typeface="Arial"/>
                <a:cs typeface="Arial"/>
              </a:rPr>
              <a:t>e</a:t>
            </a:r>
            <a:r>
              <a:rPr sz="800" spc="5" smtClean="0">
                <a:latin typeface="Arial"/>
                <a:cs typeface="Arial"/>
              </a:rPr>
              <a:t>s</a:t>
            </a:r>
            <a:r>
              <a:rPr sz="800" spc="0" smtClean="0">
                <a:latin typeface="Arial"/>
                <a:cs typeface="Arial"/>
              </a:rPr>
              <a:t>a Ci</a:t>
            </a:r>
            <a:r>
              <a:rPr sz="800" spc="-15" smtClean="0">
                <a:latin typeface="Arial"/>
                <a:cs typeface="Arial"/>
              </a:rPr>
              <a:t>v</a:t>
            </a:r>
            <a:r>
              <a:rPr sz="800" spc="0" smtClean="0">
                <a:latin typeface="Arial"/>
                <a:cs typeface="Arial"/>
              </a:rPr>
              <a:t>ile</a:t>
            </a:r>
            <a:endParaRPr sz="800" smtClean="0">
              <a:latin typeface="Arial"/>
              <a:cs typeface="Arial"/>
            </a:endParaRPr>
          </a:p>
          <a:p>
            <a:pPr algn="ctr">
              <a:lnSpc>
                <a:spcPts val="1190"/>
              </a:lnSpc>
            </a:pPr>
            <a:r>
              <a:rPr lang="it-IT" sz="1000" b="1" spc="-5" dirty="0" smtClean="0">
                <a:solidFill>
                  <a:srgbClr val="FF0000"/>
                </a:solidFill>
                <a:latin typeface="Arial"/>
                <a:cs typeface="Arial"/>
              </a:rPr>
              <a:t>Comando Provinciale  Vigili del Fuoco di Caserta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285860"/>
            <a:ext cx="8763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187696" y="624230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27164" y="6409944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86144" y="657758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18540" y="428604"/>
            <a:ext cx="8025426" cy="507209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 fontAlgn="base"/>
            <a:r>
              <a:rPr lang="it-IT" sz="2800" b="1" spc="-5" dirty="0" smtClean="0">
                <a:solidFill>
                  <a:srgbClr val="FF0000"/>
                </a:solidFill>
                <a:latin typeface="Arial"/>
                <a:cs typeface="Arial"/>
              </a:rPr>
              <a:t>CALCOLO DELLA LARGHEZZA MINIMA DELLE VIE </a:t>
            </a:r>
            <a:r>
              <a:rPr lang="it-IT" sz="2800" b="1" spc="-5" dirty="0" err="1" smtClean="0">
                <a:solidFill>
                  <a:srgbClr val="FF0000"/>
                </a:solidFill>
                <a:latin typeface="Arial"/>
                <a:cs typeface="Arial"/>
              </a:rPr>
              <a:t>D'ESODO</a:t>
            </a:r>
            <a:r>
              <a:rPr lang="it-IT" sz="2800" b="1" spc="-5" dirty="0" smtClean="0">
                <a:solidFill>
                  <a:srgbClr val="FF0000"/>
                </a:solidFill>
                <a:latin typeface="Arial"/>
                <a:cs typeface="Arial"/>
              </a:rPr>
              <a:t> ORIZZONTALI</a:t>
            </a:r>
          </a:p>
          <a:p>
            <a:pPr algn="just" fontAlgn="base"/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è ammessa larghezza non inferiore a </a:t>
            </a:r>
            <a:r>
              <a:rPr lang="it-IT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800 mm </a:t>
            </a:r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per le porte di locali con affollamento </a:t>
            </a:r>
            <a:r>
              <a:rPr lang="it-IT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non superiore a 10 persone</a:t>
            </a:r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 (es. singoli uffici, camere d'albergo, locali di abitazione, appartamenti, servizi igienici, ...);</a:t>
            </a:r>
          </a:p>
          <a:p>
            <a:pPr algn="just" fontAlgn="base"/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è ammessa larghezza non inferiore a </a:t>
            </a:r>
            <a:r>
              <a:rPr lang="it-IT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600 mm </a:t>
            </a:r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da locali ove vi sia esclusiva </a:t>
            </a:r>
            <a:r>
              <a:rPr lang="it-IT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presenza occasionale </a:t>
            </a:r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e di breve durata di personale addetto (es. locali impianti, ...).</a:t>
            </a:r>
          </a:p>
          <a:p>
            <a:pPr algn="ctr" fontAlgn="base"/>
            <a:endParaRPr lang="it-IT" sz="24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algn="ctr" fontAlgn="base"/>
            <a:endParaRPr lang="it-IT" sz="24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algn="just" fontAlgn="base"/>
            <a:endParaRPr lang="it-IT" sz="24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algn="just" fontAlgn="base"/>
            <a:endParaRPr lang="it-IT" sz="24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algn="just" fontAlgn="base"/>
            <a:endParaRPr lang="it-IT" sz="24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algn="just" fontAlgn="base"/>
            <a:endParaRPr lang="it-IT" sz="24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algn="just" fontAlgn="base"/>
            <a:endParaRPr lang="it-IT" sz="24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algn="just" fontAlgn="base"/>
            <a:endParaRPr lang="it-IT" sz="24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algn="just" fontAlgn="base"/>
            <a:endParaRPr lang="it-IT" sz="24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algn="ctr" fontAlgn="base"/>
            <a:endParaRPr lang="it-IT" sz="2800" b="1" spc="-5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algn="ctr" fontAlgn="base"/>
            <a:endParaRPr lang="it-IT" sz="2800" b="1" spc="-5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algn="ctr" fontAlgn="base"/>
            <a:endParaRPr lang="it-IT" sz="2800" b="1" spc="-5" dirty="0" smtClean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1" name="object 8"/>
          <p:cNvSpPr txBox="1"/>
          <p:nvPr/>
        </p:nvSpPr>
        <p:spPr>
          <a:xfrm>
            <a:off x="2741929" y="6371590"/>
            <a:ext cx="3660140" cy="406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algn="ctr">
              <a:lnSpc>
                <a:spcPct val="100000"/>
              </a:lnSpc>
            </a:pPr>
            <a:r>
              <a:rPr sz="800" spc="-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ro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l</a:t>
            </a:r>
            <a:r>
              <a:rPr sz="800" spc="10" dirty="0" smtClean="0">
                <a:latin typeface="Arial"/>
                <a:cs typeface="Arial"/>
              </a:rPr>
              <a:t>l</a:t>
            </a:r>
            <a:r>
              <a:rPr sz="800" spc="-10" dirty="0" smtClean="0">
                <a:latin typeface="Arial"/>
                <a:cs typeface="Arial"/>
              </a:rPr>
              <a:t>’</a:t>
            </a:r>
            <a:r>
              <a:rPr sz="800" spc="0" dirty="0" smtClean="0">
                <a:latin typeface="Arial"/>
                <a:cs typeface="Arial"/>
              </a:rPr>
              <a:t>Int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no</a:t>
            </a:r>
            <a:endParaRPr sz="800">
              <a:latin typeface="Arial"/>
              <a:cs typeface="Arial"/>
            </a:endParaRPr>
          </a:p>
          <a:p>
            <a:pPr marR="3810" algn="ctr">
              <a:lnSpc>
                <a:spcPct val="100000"/>
              </a:lnSpc>
            </a:pPr>
            <a:r>
              <a:rPr sz="800" smtClean="0">
                <a:latin typeface="Arial"/>
                <a:cs typeface="Arial"/>
              </a:rPr>
              <a:t>Di</a:t>
            </a:r>
            <a:r>
              <a:rPr sz="800" spc="-5" smtClean="0">
                <a:latin typeface="Arial"/>
                <a:cs typeface="Arial"/>
              </a:rPr>
              <a:t>p</a:t>
            </a:r>
            <a:r>
              <a:rPr sz="800" spc="0" smtClean="0">
                <a:latin typeface="Arial"/>
                <a:cs typeface="Arial"/>
              </a:rPr>
              <a:t>a</a:t>
            </a:r>
            <a:r>
              <a:rPr sz="800" spc="-10" smtClean="0">
                <a:latin typeface="Arial"/>
                <a:cs typeface="Arial"/>
              </a:rPr>
              <a:t>r</a:t>
            </a:r>
            <a:r>
              <a:rPr sz="800" spc="0" smtClean="0">
                <a:latin typeface="Arial"/>
                <a:cs typeface="Arial"/>
              </a:rPr>
              <a:t>ti</a:t>
            </a:r>
            <a:r>
              <a:rPr sz="800" spc="10" smtClean="0">
                <a:latin typeface="Arial"/>
                <a:cs typeface="Arial"/>
              </a:rPr>
              <a:t>m</a:t>
            </a:r>
            <a:r>
              <a:rPr sz="800" spc="0" smtClean="0">
                <a:latin typeface="Arial"/>
                <a:cs typeface="Arial"/>
              </a:rPr>
              <a:t>e</a:t>
            </a:r>
            <a:r>
              <a:rPr sz="800" spc="-5" smtClean="0">
                <a:latin typeface="Arial"/>
                <a:cs typeface="Arial"/>
              </a:rPr>
              <a:t>n</a:t>
            </a:r>
            <a:r>
              <a:rPr sz="800" spc="0" smtClean="0">
                <a:latin typeface="Arial"/>
                <a:cs typeface="Arial"/>
              </a:rPr>
              <a:t>to d</a:t>
            </a:r>
            <a:r>
              <a:rPr sz="800" spc="-5" smtClean="0">
                <a:latin typeface="Arial"/>
                <a:cs typeface="Arial"/>
              </a:rPr>
              <a:t>e</a:t>
            </a:r>
            <a:r>
              <a:rPr sz="800" spc="0" smtClean="0">
                <a:latin typeface="Arial"/>
                <a:cs typeface="Arial"/>
              </a:rPr>
              <a:t>i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-5" smtClean="0">
                <a:latin typeface="Arial"/>
                <a:cs typeface="Arial"/>
              </a:rPr>
              <a:t>V</a:t>
            </a:r>
            <a:r>
              <a:rPr sz="800" spc="0" smtClean="0">
                <a:latin typeface="Arial"/>
                <a:cs typeface="Arial"/>
              </a:rPr>
              <a:t>i</a:t>
            </a:r>
            <a:r>
              <a:rPr sz="800" spc="-5" smtClean="0">
                <a:latin typeface="Arial"/>
                <a:cs typeface="Arial"/>
              </a:rPr>
              <a:t>g</a:t>
            </a:r>
            <a:r>
              <a:rPr sz="800" spc="0" smtClean="0">
                <a:latin typeface="Arial"/>
                <a:cs typeface="Arial"/>
              </a:rPr>
              <a:t>ili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0" smtClean="0">
                <a:latin typeface="Arial"/>
                <a:cs typeface="Arial"/>
              </a:rPr>
              <a:t>d</a:t>
            </a:r>
            <a:r>
              <a:rPr sz="800" spc="-5" smtClean="0">
                <a:latin typeface="Arial"/>
                <a:cs typeface="Arial"/>
              </a:rPr>
              <a:t>e</a:t>
            </a:r>
            <a:r>
              <a:rPr sz="800" spc="0" smtClean="0">
                <a:latin typeface="Arial"/>
                <a:cs typeface="Arial"/>
              </a:rPr>
              <a:t>l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-5" smtClean="0">
                <a:latin typeface="Arial"/>
                <a:cs typeface="Arial"/>
              </a:rPr>
              <a:t>Fu</a:t>
            </a:r>
            <a:r>
              <a:rPr sz="800" spc="0" smtClean="0">
                <a:latin typeface="Arial"/>
                <a:cs typeface="Arial"/>
              </a:rPr>
              <a:t>oco</a:t>
            </a:r>
            <a:r>
              <a:rPr sz="800" spc="-5" smtClean="0">
                <a:latin typeface="Arial"/>
                <a:cs typeface="Arial"/>
              </a:rPr>
              <a:t>,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0" smtClean="0">
                <a:latin typeface="Arial"/>
                <a:cs typeface="Arial"/>
              </a:rPr>
              <a:t>d</a:t>
            </a:r>
            <a:r>
              <a:rPr sz="800" spc="-5" smtClean="0">
                <a:latin typeface="Arial"/>
                <a:cs typeface="Arial"/>
              </a:rPr>
              <a:t>e</a:t>
            </a:r>
            <a:r>
              <a:rPr sz="800" spc="0" smtClean="0">
                <a:latin typeface="Arial"/>
                <a:cs typeface="Arial"/>
              </a:rPr>
              <a:t>l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-5" smtClean="0">
                <a:latin typeface="Arial"/>
                <a:cs typeface="Arial"/>
              </a:rPr>
              <a:t>So</a:t>
            </a:r>
            <a:r>
              <a:rPr sz="800" spc="5" smtClean="0">
                <a:latin typeface="Arial"/>
                <a:cs typeface="Arial"/>
              </a:rPr>
              <a:t>cc</a:t>
            </a:r>
            <a:r>
              <a:rPr sz="800" spc="-5" smtClean="0">
                <a:latin typeface="Arial"/>
                <a:cs typeface="Arial"/>
              </a:rPr>
              <a:t>o</a:t>
            </a:r>
            <a:r>
              <a:rPr sz="800" spc="0" smtClean="0">
                <a:latin typeface="Arial"/>
                <a:cs typeface="Arial"/>
              </a:rPr>
              <a:t>r</a:t>
            </a:r>
            <a:r>
              <a:rPr sz="800" spc="5" smtClean="0">
                <a:latin typeface="Arial"/>
                <a:cs typeface="Arial"/>
              </a:rPr>
              <a:t>s</a:t>
            </a:r>
            <a:r>
              <a:rPr sz="800" spc="0" smtClean="0">
                <a:latin typeface="Arial"/>
                <a:cs typeface="Arial"/>
              </a:rPr>
              <a:t>o </a:t>
            </a:r>
            <a:r>
              <a:rPr sz="800" spc="-5" smtClean="0">
                <a:latin typeface="Arial"/>
                <a:cs typeface="Arial"/>
              </a:rPr>
              <a:t>Pu</a:t>
            </a:r>
            <a:r>
              <a:rPr sz="800" spc="0" smtClean="0">
                <a:latin typeface="Arial"/>
                <a:cs typeface="Arial"/>
              </a:rPr>
              <a:t>b</a:t>
            </a:r>
            <a:r>
              <a:rPr sz="800" spc="-5" smtClean="0">
                <a:latin typeface="Arial"/>
                <a:cs typeface="Arial"/>
              </a:rPr>
              <a:t>b</a:t>
            </a:r>
            <a:r>
              <a:rPr sz="800" spc="0" smtClean="0">
                <a:latin typeface="Arial"/>
                <a:cs typeface="Arial"/>
              </a:rPr>
              <a:t>li</a:t>
            </a:r>
            <a:r>
              <a:rPr sz="800" spc="5" smtClean="0">
                <a:latin typeface="Arial"/>
                <a:cs typeface="Arial"/>
              </a:rPr>
              <a:t>c</a:t>
            </a:r>
            <a:r>
              <a:rPr sz="800" spc="0" smtClean="0">
                <a:latin typeface="Arial"/>
                <a:cs typeface="Arial"/>
              </a:rPr>
              <a:t>o e </a:t>
            </a:r>
            <a:r>
              <a:rPr sz="800" spc="-5" smtClean="0">
                <a:latin typeface="Arial"/>
                <a:cs typeface="Arial"/>
              </a:rPr>
              <a:t>d</a:t>
            </a:r>
            <a:r>
              <a:rPr sz="800" spc="0" smtClean="0">
                <a:latin typeface="Arial"/>
                <a:cs typeface="Arial"/>
              </a:rPr>
              <a:t>ella Dif</a:t>
            </a:r>
            <a:r>
              <a:rPr sz="800" spc="-5" smtClean="0">
                <a:latin typeface="Arial"/>
                <a:cs typeface="Arial"/>
              </a:rPr>
              <a:t>e</a:t>
            </a:r>
            <a:r>
              <a:rPr sz="800" spc="5" smtClean="0">
                <a:latin typeface="Arial"/>
                <a:cs typeface="Arial"/>
              </a:rPr>
              <a:t>s</a:t>
            </a:r>
            <a:r>
              <a:rPr sz="800" spc="0" smtClean="0">
                <a:latin typeface="Arial"/>
                <a:cs typeface="Arial"/>
              </a:rPr>
              <a:t>a Ci</a:t>
            </a:r>
            <a:r>
              <a:rPr sz="800" spc="-15" smtClean="0">
                <a:latin typeface="Arial"/>
                <a:cs typeface="Arial"/>
              </a:rPr>
              <a:t>v</a:t>
            </a:r>
            <a:r>
              <a:rPr sz="800" spc="0" smtClean="0">
                <a:latin typeface="Arial"/>
                <a:cs typeface="Arial"/>
              </a:rPr>
              <a:t>ile</a:t>
            </a:r>
            <a:endParaRPr sz="800" smtClean="0">
              <a:latin typeface="Arial"/>
              <a:cs typeface="Arial"/>
            </a:endParaRPr>
          </a:p>
          <a:p>
            <a:pPr algn="ctr">
              <a:lnSpc>
                <a:spcPts val="1190"/>
              </a:lnSpc>
            </a:pPr>
            <a:r>
              <a:rPr lang="it-IT" sz="1000" b="1" spc="-5" dirty="0" smtClean="0">
                <a:solidFill>
                  <a:srgbClr val="FF0000"/>
                </a:solidFill>
                <a:latin typeface="Arial"/>
                <a:cs typeface="Arial"/>
              </a:rPr>
              <a:t>Comando Provinciale  Vigili del Fuoco di Caserta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187696" y="624230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27164" y="6409944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86144" y="657758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18540" y="428604"/>
            <a:ext cx="8025426" cy="507209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 fontAlgn="base"/>
            <a:r>
              <a:rPr lang="it-IT" sz="2800" b="1" spc="-5" dirty="0" smtClean="0">
                <a:solidFill>
                  <a:srgbClr val="FF0000"/>
                </a:solidFill>
                <a:latin typeface="Arial"/>
                <a:cs typeface="Arial"/>
              </a:rPr>
              <a:t>VERIFICA </a:t>
            </a:r>
            <a:r>
              <a:rPr lang="it-IT" sz="2800" b="1" spc="-5" dirty="0" err="1" smtClean="0">
                <a:solidFill>
                  <a:srgbClr val="FF0000"/>
                </a:solidFill>
                <a:latin typeface="Arial"/>
                <a:cs typeface="Arial"/>
              </a:rPr>
              <a:t>DI</a:t>
            </a:r>
            <a:r>
              <a:rPr lang="it-IT" sz="2800" b="1" spc="-5" dirty="0" smtClean="0">
                <a:solidFill>
                  <a:srgbClr val="FF0000"/>
                </a:solidFill>
                <a:latin typeface="Arial"/>
                <a:cs typeface="Arial"/>
              </a:rPr>
              <a:t> RIDONDANZA DELLE VIE </a:t>
            </a:r>
            <a:r>
              <a:rPr lang="it-IT" sz="2800" b="1" spc="-5" dirty="0" err="1" smtClean="0">
                <a:solidFill>
                  <a:srgbClr val="FF0000"/>
                </a:solidFill>
                <a:latin typeface="Arial"/>
                <a:cs typeface="Arial"/>
              </a:rPr>
              <a:t>D'ESODO</a:t>
            </a:r>
            <a:r>
              <a:rPr lang="it-IT" sz="2800" b="1" spc="-5" dirty="0" smtClean="0">
                <a:solidFill>
                  <a:srgbClr val="FF0000"/>
                </a:solidFill>
                <a:latin typeface="Arial"/>
                <a:cs typeface="Arial"/>
              </a:rPr>
              <a:t> ORIZZONTALI</a:t>
            </a:r>
          </a:p>
          <a:p>
            <a:pPr algn="just" fontAlgn="base"/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Ai fini della verifica di ridondanza, si deve rendere indisponibile una via d'esodo orizzontale alla volta e verificare che le restanti vie d'esodo indipendenti da questa abbiano </a:t>
            </a:r>
            <a:r>
              <a:rPr lang="it-IT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larghezza complessiva </a:t>
            </a:r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sufficiente a garantire </a:t>
            </a:r>
            <a:r>
              <a:rPr lang="it-IT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l'esodo degli occupanti</a:t>
            </a:r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. </a:t>
            </a:r>
          </a:p>
          <a:p>
            <a:pPr algn="just" fontAlgn="base"/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Le </a:t>
            </a:r>
            <a:r>
              <a:rPr lang="it-IT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vie d'esodo a prova di fumo o esterne sono considerate sempre disponibili</a:t>
            </a:r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 e non devono essere sottoposte a verifica di ridondanza.</a:t>
            </a:r>
          </a:p>
          <a:p>
            <a:pPr algn="just" fontAlgn="base"/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Nella verifica di ridondanza </a:t>
            </a:r>
            <a:r>
              <a:rPr lang="it-IT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non è necessario procedere ad ulteriore verifica delle lunghezze d'esodo </a:t>
            </a:r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e dei corridoi ciechi.</a:t>
            </a:r>
          </a:p>
          <a:p>
            <a:pPr algn="just" fontAlgn="base"/>
            <a:endParaRPr lang="it-IT" sz="24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algn="just" fontAlgn="base"/>
            <a:endParaRPr lang="it-IT" sz="24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algn="just" fontAlgn="base"/>
            <a:endParaRPr lang="it-IT" sz="24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algn="just" fontAlgn="base"/>
            <a:endParaRPr lang="it-IT" sz="24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algn="just" fontAlgn="base"/>
            <a:endParaRPr lang="it-IT" sz="24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algn="just" fontAlgn="base"/>
            <a:endParaRPr lang="it-IT" sz="24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algn="just" fontAlgn="base"/>
            <a:endParaRPr lang="it-IT" sz="24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algn="ctr" fontAlgn="base"/>
            <a:endParaRPr lang="it-IT" sz="2800" b="1" spc="-5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algn="ctr" fontAlgn="base"/>
            <a:endParaRPr lang="it-IT" sz="2800" b="1" spc="-5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algn="ctr" fontAlgn="base"/>
            <a:endParaRPr lang="it-IT" sz="2800" b="1" spc="-5" dirty="0" smtClean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1" name="object 8"/>
          <p:cNvSpPr txBox="1"/>
          <p:nvPr/>
        </p:nvSpPr>
        <p:spPr>
          <a:xfrm>
            <a:off x="2741929" y="6371590"/>
            <a:ext cx="3660140" cy="406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algn="ctr">
              <a:lnSpc>
                <a:spcPct val="100000"/>
              </a:lnSpc>
            </a:pPr>
            <a:r>
              <a:rPr sz="800" spc="-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ro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l</a:t>
            </a:r>
            <a:r>
              <a:rPr sz="800" spc="10" dirty="0" smtClean="0">
                <a:latin typeface="Arial"/>
                <a:cs typeface="Arial"/>
              </a:rPr>
              <a:t>l</a:t>
            </a:r>
            <a:r>
              <a:rPr sz="800" spc="-10" dirty="0" smtClean="0">
                <a:latin typeface="Arial"/>
                <a:cs typeface="Arial"/>
              </a:rPr>
              <a:t>’</a:t>
            </a:r>
            <a:r>
              <a:rPr sz="800" spc="0" dirty="0" smtClean="0">
                <a:latin typeface="Arial"/>
                <a:cs typeface="Arial"/>
              </a:rPr>
              <a:t>Int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no</a:t>
            </a:r>
            <a:endParaRPr sz="800">
              <a:latin typeface="Arial"/>
              <a:cs typeface="Arial"/>
            </a:endParaRPr>
          </a:p>
          <a:p>
            <a:pPr marR="3810" algn="ctr">
              <a:lnSpc>
                <a:spcPct val="100000"/>
              </a:lnSpc>
            </a:pPr>
            <a:r>
              <a:rPr sz="800" smtClean="0">
                <a:latin typeface="Arial"/>
                <a:cs typeface="Arial"/>
              </a:rPr>
              <a:t>Di</a:t>
            </a:r>
            <a:r>
              <a:rPr sz="800" spc="-5" smtClean="0">
                <a:latin typeface="Arial"/>
                <a:cs typeface="Arial"/>
              </a:rPr>
              <a:t>p</a:t>
            </a:r>
            <a:r>
              <a:rPr sz="800" spc="0" smtClean="0">
                <a:latin typeface="Arial"/>
                <a:cs typeface="Arial"/>
              </a:rPr>
              <a:t>a</a:t>
            </a:r>
            <a:r>
              <a:rPr sz="800" spc="-10" smtClean="0">
                <a:latin typeface="Arial"/>
                <a:cs typeface="Arial"/>
              </a:rPr>
              <a:t>r</a:t>
            </a:r>
            <a:r>
              <a:rPr sz="800" spc="0" smtClean="0">
                <a:latin typeface="Arial"/>
                <a:cs typeface="Arial"/>
              </a:rPr>
              <a:t>ti</a:t>
            </a:r>
            <a:r>
              <a:rPr sz="800" spc="10" smtClean="0">
                <a:latin typeface="Arial"/>
                <a:cs typeface="Arial"/>
              </a:rPr>
              <a:t>m</a:t>
            </a:r>
            <a:r>
              <a:rPr sz="800" spc="0" smtClean="0">
                <a:latin typeface="Arial"/>
                <a:cs typeface="Arial"/>
              </a:rPr>
              <a:t>e</a:t>
            </a:r>
            <a:r>
              <a:rPr sz="800" spc="-5" smtClean="0">
                <a:latin typeface="Arial"/>
                <a:cs typeface="Arial"/>
              </a:rPr>
              <a:t>n</a:t>
            </a:r>
            <a:r>
              <a:rPr sz="800" spc="0" smtClean="0">
                <a:latin typeface="Arial"/>
                <a:cs typeface="Arial"/>
              </a:rPr>
              <a:t>to d</a:t>
            </a:r>
            <a:r>
              <a:rPr sz="800" spc="-5" smtClean="0">
                <a:latin typeface="Arial"/>
                <a:cs typeface="Arial"/>
              </a:rPr>
              <a:t>e</a:t>
            </a:r>
            <a:r>
              <a:rPr sz="800" spc="0" smtClean="0">
                <a:latin typeface="Arial"/>
                <a:cs typeface="Arial"/>
              </a:rPr>
              <a:t>i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-5" smtClean="0">
                <a:latin typeface="Arial"/>
                <a:cs typeface="Arial"/>
              </a:rPr>
              <a:t>V</a:t>
            </a:r>
            <a:r>
              <a:rPr sz="800" spc="0" smtClean="0">
                <a:latin typeface="Arial"/>
                <a:cs typeface="Arial"/>
              </a:rPr>
              <a:t>i</a:t>
            </a:r>
            <a:r>
              <a:rPr sz="800" spc="-5" smtClean="0">
                <a:latin typeface="Arial"/>
                <a:cs typeface="Arial"/>
              </a:rPr>
              <a:t>g</a:t>
            </a:r>
            <a:r>
              <a:rPr sz="800" spc="0" smtClean="0">
                <a:latin typeface="Arial"/>
                <a:cs typeface="Arial"/>
              </a:rPr>
              <a:t>ili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0" smtClean="0">
                <a:latin typeface="Arial"/>
                <a:cs typeface="Arial"/>
              </a:rPr>
              <a:t>d</a:t>
            </a:r>
            <a:r>
              <a:rPr sz="800" spc="-5" smtClean="0">
                <a:latin typeface="Arial"/>
                <a:cs typeface="Arial"/>
              </a:rPr>
              <a:t>e</a:t>
            </a:r>
            <a:r>
              <a:rPr sz="800" spc="0" smtClean="0">
                <a:latin typeface="Arial"/>
                <a:cs typeface="Arial"/>
              </a:rPr>
              <a:t>l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-5" smtClean="0">
                <a:latin typeface="Arial"/>
                <a:cs typeface="Arial"/>
              </a:rPr>
              <a:t>Fu</a:t>
            </a:r>
            <a:r>
              <a:rPr sz="800" spc="0" smtClean="0">
                <a:latin typeface="Arial"/>
                <a:cs typeface="Arial"/>
              </a:rPr>
              <a:t>oco</a:t>
            </a:r>
            <a:r>
              <a:rPr sz="800" spc="-5" smtClean="0">
                <a:latin typeface="Arial"/>
                <a:cs typeface="Arial"/>
              </a:rPr>
              <a:t>,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0" smtClean="0">
                <a:latin typeface="Arial"/>
                <a:cs typeface="Arial"/>
              </a:rPr>
              <a:t>d</a:t>
            </a:r>
            <a:r>
              <a:rPr sz="800" spc="-5" smtClean="0">
                <a:latin typeface="Arial"/>
                <a:cs typeface="Arial"/>
              </a:rPr>
              <a:t>e</a:t>
            </a:r>
            <a:r>
              <a:rPr sz="800" spc="0" smtClean="0">
                <a:latin typeface="Arial"/>
                <a:cs typeface="Arial"/>
              </a:rPr>
              <a:t>l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-5" smtClean="0">
                <a:latin typeface="Arial"/>
                <a:cs typeface="Arial"/>
              </a:rPr>
              <a:t>So</a:t>
            </a:r>
            <a:r>
              <a:rPr sz="800" spc="5" smtClean="0">
                <a:latin typeface="Arial"/>
                <a:cs typeface="Arial"/>
              </a:rPr>
              <a:t>cc</a:t>
            </a:r>
            <a:r>
              <a:rPr sz="800" spc="-5" smtClean="0">
                <a:latin typeface="Arial"/>
                <a:cs typeface="Arial"/>
              </a:rPr>
              <a:t>o</a:t>
            </a:r>
            <a:r>
              <a:rPr sz="800" spc="0" smtClean="0">
                <a:latin typeface="Arial"/>
                <a:cs typeface="Arial"/>
              </a:rPr>
              <a:t>r</a:t>
            </a:r>
            <a:r>
              <a:rPr sz="800" spc="5" smtClean="0">
                <a:latin typeface="Arial"/>
                <a:cs typeface="Arial"/>
              </a:rPr>
              <a:t>s</a:t>
            </a:r>
            <a:r>
              <a:rPr sz="800" spc="0" smtClean="0">
                <a:latin typeface="Arial"/>
                <a:cs typeface="Arial"/>
              </a:rPr>
              <a:t>o </a:t>
            </a:r>
            <a:r>
              <a:rPr sz="800" spc="-5" smtClean="0">
                <a:latin typeface="Arial"/>
                <a:cs typeface="Arial"/>
              </a:rPr>
              <a:t>Pu</a:t>
            </a:r>
            <a:r>
              <a:rPr sz="800" spc="0" smtClean="0">
                <a:latin typeface="Arial"/>
                <a:cs typeface="Arial"/>
              </a:rPr>
              <a:t>b</a:t>
            </a:r>
            <a:r>
              <a:rPr sz="800" spc="-5" smtClean="0">
                <a:latin typeface="Arial"/>
                <a:cs typeface="Arial"/>
              </a:rPr>
              <a:t>b</a:t>
            </a:r>
            <a:r>
              <a:rPr sz="800" spc="0" smtClean="0">
                <a:latin typeface="Arial"/>
                <a:cs typeface="Arial"/>
              </a:rPr>
              <a:t>li</a:t>
            </a:r>
            <a:r>
              <a:rPr sz="800" spc="5" smtClean="0">
                <a:latin typeface="Arial"/>
                <a:cs typeface="Arial"/>
              </a:rPr>
              <a:t>c</a:t>
            </a:r>
            <a:r>
              <a:rPr sz="800" spc="0" smtClean="0">
                <a:latin typeface="Arial"/>
                <a:cs typeface="Arial"/>
              </a:rPr>
              <a:t>o e </a:t>
            </a:r>
            <a:r>
              <a:rPr sz="800" spc="-5" smtClean="0">
                <a:latin typeface="Arial"/>
                <a:cs typeface="Arial"/>
              </a:rPr>
              <a:t>d</a:t>
            </a:r>
            <a:r>
              <a:rPr sz="800" spc="0" smtClean="0">
                <a:latin typeface="Arial"/>
                <a:cs typeface="Arial"/>
              </a:rPr>
              <a:t>ella Dif</a:t>
            </a:r>
            <a:r>
              <a:rPr sz="800" spc="-5" smtClean="0">
                <a:latin typeface="Arial"/>
                <a:cs typeface="Arial"/>
              </a:rPr>
              <a:t>e</a:t>
            </a:r>
            <a:r>
              <a:rPr sz="800" spc="5" smtClean="0">
                <a:latin typeface="Arial"/>
                <a:cs typeface="Arial"/>
              </a:rPr>
              <a:t>s</a:t>
            </a:r>
            <a:r>
              <a:rPr sz="800" spc="0" smtClean="0">
                <a:latin typeface="Arial"/>
                <a:cs typeface="Arial"/>
              </a:rPr>
              <a:t>a Ci</a:t>
            </a:r>
            <a:r>
              <a:rPr sz="800" spc="-15" smtClean="0">
                <a:latin typeface="Arial"/>
                <a:cs typeface="Arial"/>
              </a:rPr>
              <a:t>v</a:t>
            </a:r>
            <a:r>
              <a:rPr sz="800" spc="0" smtClean="0">
                <a:latin typeface="Arial"/>
                <a:cs typeface="Arial"/>
              </a:rPr>
              <a:t>ile</a:t>
            </a:r>
            <a:endParaRPr sz="800" smtClean="0">
              <a:latin typeface="Arial"/>
              <a:cs typeface="Arial"/>
            </a:endParaRPr>
          </a:p>
          <a:p>
            <a:pPr algn="ctr">
              <a:lnSpc>
                <a:spcPts val="1190"/>
              </a:lnSpc>
            </a:pPr>
            <a:r>
              <a:rPr lang="it-IT" sz="1000" b="1" spc="-5" dirty="0" smtClean="0">
                <a:solidFill>
                  <a:srgbClr val="FF0000"/>
                </a:solidFill>
                <a:latin typeface="Arial"/>
                <a:cs typeface="Arial"/>
              </a:rPr>
              <a:t>Comando Provinciale  Vigili del Fuoco di Caserta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187696" y="624230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27164" y="6409944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86144" y="657758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18540" y="428604"/>
            <a:ext cx="8025426" cy="507209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 fontAlgn="base"/>
            <a:r>
              <a:rPr lang="it-IT" sz="3200" b="1" spc="-5" dirty="0" smtClean="0">
                <a:solidFill>
                  <a:srgbClr val="FF0000"/>
                </a:solidFill>
                <a:latin typeface="Arial"/>
                <a:cs typeface="Arial"/>
              </a:rPr>
              <a:t>CRITERI </a:t>
            </a:r>
            <a:r>
              <a:rPr lang="it-IT" sz="3200" b="1" spc="-5" dirty="0" err="1" smtClean="0">
                <a:solidFill>
                  <a:srgbClr val="FF0000"/>
                </a:solidFill>
                <a:latin typeface="Arial"/>
                <a:cs typeface="Arial"/>
              </a:rPr>
              <a:t>DI</a:t>
            </a:r>
            <a:r>
              <a:rPr lang="it-IT" sz="3200" b="1" spc="-5" dirty="0" smtClean="0">
                <a:solidFill>
                  <a:srgbClr val="FF0000"/>
                </a:solidFill>
                <a:latin typeface="Arial"/>
                <a:cs typeface="Arial"/>
              </a:rPr>
              <a:t> ATTRIBUZIONE</a:t>
            </a:r>
          </a:p>
          <a:p>
            <a:pPr algn="just" fontAlgn="base"/>
            <a:endParaRPr lang="it-IT" sz="2400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fontAlgn="base"/>
            <a:endParaRPr lang="it-IT" sz="3200" dirty="0" smtClean="0"/>
          </a:p>
          <a:p>
            <a:pPr marR="1270" algn="ctr"/>
            <a:endParaRPr lang="it-IT" sz="32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marR="1270" algn="just"/>
            <a:endParaRPr lang="it-IT" sz="28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marR="1270" algn="ctr">
              <a:lnSpc>
                <a:spcPct val="100000"/>
              </a:lnSpc>
            </a:pPr>
            <a:endParaRPr lang="it-IT" sz="3200" dirty="0" smtClean="0">
              <a:latin typeface="Arial"/>
              <a:cs typeface="Arial"/>
            </a:endParaRPr>
          </a:p>
          <a:p>
            <a:pPr marL="1905" algn="ctr">
              <a:lnSpc>
                <a:spcPct val="100000"/>
              </a:lnSpc>
            </a:pPr>
            <a:endParaRPr lang="it-IT" sz="2400" b="1" spc="-15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algn="just" fontAlgn="base">
              <a:tabLst>
                <a:tab pos="7985125" algn="l"/>
              </a:tabLst>
            </a:pPr>
            <a:endParaRPr lang="it-IT" sz="2400" b="1" spc="-15" dirty="0" smtClean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1" name="object 8"/>
          <p:cNvSpPr txBox="1"/>
          <p:nvPr/>
        </p:nvSpPr>
        <p:spPr>
          <a:xfrm>
            <a:off x="2741929" y="6371590"/>
            <a:ext cx="3660140" cy="406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algn="ctr">
              <a:lnSpc>
                <a:spcPct val="100000"/>
              </a:lnSpc>
            </a:pPr>
            <a:r>
              <a:rPr sz="800" spc="-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ro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l</a:t>
            </a:r>
            <a:r>
              <a:rPr sz="800" spc="10" dirty="0" smtClean="0">
                <a:latin typeface="Arial"/>
                <a:cs typeface="Arial"/>
              </a:rPr>
              <a:t>l</a:t>
            </a:r>
            <a:r>
              <a:rPr sz="800" spc="-10" dirty="0" smtClean="0">
                <a:latin typeface="Arial"/>
                <a:cs typeface="Arial"/>
              </a:rPr>
              <a:t>’</a:t>
            </a:r>
            <a:r>
              <a:rPr sz="800" spc="0" dirty="0" smtClean="0">
                <a:latin typeface="Arial"/>
                <a:cs typeface="Arial"/>
              </a:rPr>
              <a:t>Int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no</a:t>
            </a:r>
            <a:endParaRPr sz="800">
              <a:latin typeface="Arial"/>
              <a:cs typeface="Arial"/>
            </a:endParaRPr>
          </a:p>
          <a:p>
            <a:pPr marR="3810" algn="ctr">
              <a:lnSpc>
                <a:spcPct val="100000"/>
              </a:lnSpc>
            </a:pPr>
            <a:r>
              <a:rPr sz="800" dirty="0" smtClean="0">
                <a:latin typeface="Arial"/>
                <a:cs typeface="Arial"/>
              </a:rPr>
              <a:t>Di</a:t>
            </a:r>
            <a:r>
              <a:rPr sz="800" spc="-5" dirty="0" smtClean="0">
                <a:latin typeface="Arial"/>
                <a:cs typeface="Arial"/>
              </a:rPr>
              <a:t>p</a:t>
            </a:r>
            <a:r>
              <a:rPr sz="800" spc="0" dirty="0" smtClean="0">
                <a:latin typeface="Arial"/>
                <a:cs typeface="Arial"/>
              </a:rPr>
              <a:t>a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ti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to 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g</a:t>
            </a:r>
            <a:r>
              <a:rPr sz="800" spc="0" dirty="0" smtClean="0">
                <a:latin typeface="Arial"/>
                <a:cs typeface="Arial"/>
              </a:rPr>
              <a:t>ili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Fu</a:t>
            </a:r>
            <a:r>
              <a:rPr sz="800" spc="0" dirty="0" smtClean="0">
                <a:latin typeface="Arial"/>
                <a:cs typeface="Arial"/>
              </a:rPr>
              <a:t>oco</a:t>
            </a:r>
            <a:r>
              <a:rPr sz="800" spc="-5" dirty="0" smtClean="0">
                <a:latin typeface="Arial"/>
                <a:cs typeface="Arial"/>
              </a:rPr>
              <a:t>,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So</a:t>
            </a:r>
            <a:r>
              <a:rPr sz="800" spc="5" dirty="0" smtClean="0">
                <a:latin typeface="Arial"/>
                <a:cs typeface="Arial"/>
              </a:rPr>
              <a:t>cc</a:t>
            </a:r>
            <a:r>
              <a:rPr sz="800" spc="-5" dirty="0" smtClean="0">
                <a:latin typeface="Arial"/>
                <a:cs typeface="Arial"/>
              </a:rPr>
              <a:t>o</a:t>
            </a:r>
            <a:r>
              <a:rPr sz="800" spc="0" dirty="0" smtClean="0">
                <a:latin typeface="Arial"/>
                <a:cs typeface="Arial"/>
              </a:rPr>
              <a:t>r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o </a:t>
            </a:r>
            <a:r>
              <a:rPr sz="800" spc="-5" dirty="0" smtClean="0">
                <a:latin typeface="Arial"/>
                <a:cs typeface="Arial"/>
              </a:rPr>
              <a:t>Pu</a:t>
            </a:r>
            <a:r>
              <a:rPr sz="800" spc="0" dirty="0" smtClean="0">
                <a:latin typeface="Arial"/>
                <a:cs typeface="Arial"/>
              </a:rPr>
              <a:t>b</a:t>
            </a:r>
            <a:r>
              <a:rPr sz="800" spc="-5" dirty="0" smtClean="0">
                <a:latin typeface="Arial"/>
                <a:cs typeface="Arial"/>
              </a:rPr>
              <a:t>b</a:t>
            </a:r>
            <a:r>
              <a:rPr sz="800" spc="0" dirty="0" smtClean="0">
                <a:latin typeface="Arial"/>
                <a:cs typeface="Arial"/>
              </a:rPr>
              <a:t>li</a:t>
            </a:r>
            <a:r>
              <a:rPr sz="800" spc="5" dirty="0" smtClean="0">
                <a:latin typeface="Arial"/>
                <a:cs typeface="Arial"/>
              </a:rPr>
              <a:t>c</a:t>
            </a:r>
            <a:r>
              <a:rPr sz="800" spc="0" dirty="0" smtClean="0">
                <a:latin typeface="Arial"/>
                <a:cs typeface="Arial"/>
              </a:rPr>
              <a:t>o e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ella Dif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a Ci</a:t>
            </a:r>
            <a:r>
              <a:rPr sz="800" spc="-1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ile</a:t>
            </a:r>
            <a:endParaRPr sz="800">
              <a:latin typeface="Arial"/>
              <a:cs typeface="Arial"/>
            </a:endParaRPr>
          </a:p>
          <a:p>
            <a:pPr algn="ctr">
              <a:lnSpc>
                <a:spcPts val="1190"/>
              </a:lnSpc>
            </a:pPr>
            <a:r>
              <a:rPr lang="it-IT" sz="1000" b="1" spc="-5" dirty="0" smtClean="0">
                <a:solidFill>
                  <a:srgbClr val="FF0000"/>
                </a:solidFill>
                <a:latin typeface="Arial"/>
                <a:cs typeface="Arial"/>
              </a:rPr>
              <a:t>Comando Provinciale  Vigili del Fuoco di Caserta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0975" y="2547938"/>
            <a:ext cx="878205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187696" y="624230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27164" y="6409944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86144" y="657758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18540" y="428604"/>
            <a:ext cx="8025426" cy="507209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 fontAlgn="base"/>
            <a:r>
              <a:rPr lang="it-IT" sz="2800" b="1" spc="-5" dirty="0" smtClean="0">
                <a:solidFill>
                  <a:srgbClr val="FF0000"/>
                </a:solidFill>
                <a:latin typeface="Arial"/>
                <a:cs typeface="Arial"/>
              </a:rPr>
              <a:t>NUMERO MINIMO </a:t>
            </a:r>
            <a:r>
              <a:rPr lang="it-IT" sz="2800" b="1" spc="-5" dirty="0" err="1" smtClean="0">
                <a:solidFill>
                  <a:srgbClr val="FF0000"/>
                </a:solidFill>
                <a:latin typeface="Arial"/>
                <a:cs typeface="Arial"/>
              </a:rPr>
              <a:t>DI</a:t>
            </a:r>
            <a:r>
              <a:rPr lang="it-IT" sz="2800" b="1" spc="-5" dirty="0" smtClean="0">
                <a:solidFill>
                  <a:srgbClr val="FF0000"/>
                </a:solidFill>
                <a:latin typeface="Arial"/>
                <a:cs typeface="Arial"/>
              </a:rPr>
              <a:t> VIE </a:t>
            </a:r>
            <a:r>
              <a:rPr lang="it-IT" sz="2800" b="1" spc="-5" dirty="0" err="1" smtClean="0">
                <a:solidFill>
                  <a:srgbClr val="FF0000"/>
                </a:solidFill>
                <a:latin typeface="Arial"/>
                <a:cs typeface="Arial"/>
              </a:rPr>
              <a:t>D'ESODO</a:t>
            </a:r>
            <a:r>
              <a:rPr lang="it-IT" sz="2800" b="1" spc="-5" dirty="0" smtClean="0">
                <a:solidFill>
                  <a:srgbClr val="FF0000"/>
                </a:solidFill>
                <a:latin typeface="Arial"/>
                <a:cs typeface="Arial"/>
              </a:rPr>
              <a:t> VERTICALI INDIPENDENTI</a:t>
            </a:r>
          </a:p>
          <a:p>
            <a:pPr algn="just" fontAlgn="base"/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Il numero minimo di vie d'esodo verticali dell'attività è determinato in relazione ai vincoli imposti dal numero minimo di vie d'esodo per ogni piano.</a:t>
            </a:r>
          </a:p>
          <a:p>
            <a:pPr algn="just" fontAlgn="base"/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Qualora l'edificio abbia piani a quota superiore a </a:t>
            </a:r>
            <a:r>
              <a:rPr lang="it-IT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54 m</a:t>
            </a:r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, tutti i piani fuori terra devono essere serviti da almeno </a:t>
            </a:r>
            <a:r>
              <a:rPr lang="it-IT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2 vie d'esodo verticali</a:t>
            </a:r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.</a:t>
            </a:r>
          </a:p>
          <a:p>
            <a:pPr algn="just" fontAlgn="base"/>
            <a:endParaRPr lang="it-IT" sz="24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algn="just" fontAlgn="base"/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Qualora l'edificio abbia piani a quota inferiore a </a:t>
            </a:r>
            <a:r>
              <a:rPr lang="it-IT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-5 m</a:t>
            </a:r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, tutti i piani interrati devono essere serviti da almeno </a:t>
            </a:r>
            <a:r>
              <a:rPr lang="it-IT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2 vie d'esodo verticali.</a:t>
            </a:r>
          </a:p>
          <a:p>
            <a:pPr algn="just" fontAlgn="base"/>
            <a:endParaRPr lang="it-IT" sz="24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algn="just" fontAlgn="base"/>
            <a:endParaRPr lang="it-IT" sz="24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algn="just" fontAlgn="base"/>
            <a:endParaRPr lang="it-IT" sz="24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algn="just" fontAlgn="base"/>
            <a:endParaRPr lang="it-IT" sz="24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algn="just" fontAlgn="base"/>
            <a:endParaRPr lang="it-IT" sz="24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algn="just" fontAlgn="base"/>
            <a:endParaRPr lang="it-IT" sz="24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algn="just" fontAlgn="base"/>
            <a:endParaRPr lang="it-IT" sz="24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algn="ctr" fontAlgn="base"/>
            <a:endParaRPr lang="it-IT" sz="2800" b="1" spc="-5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algn="ctr" fontAlgn="base"/>
            <a:endParaRPr lang="it-IT" sz="2800" b="1" spc="-5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algn="ctr" fontAlgn="base"/>
            <a:endParaRPr lang="it-IT" sz="2800" b="1" spc="-5" dirty="0" smtClean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1" name="object 8"/>
          <p:cNvSpPr txBox="1"/>
          <p:nvPr/>
        </p:nvSpPr>
        <p:spPr>
          <a:xfrm>
            <a:off x="2741929" y="6371590"/>
            <a:ext cx="3660140" cy="406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algn="ctr">
              <a:lnSpc>
                <a:spcPct val="100000"/>
              </a:lnSpc>
            </a:pPr>
            <a:r>
              <a:rPr sz="800" spc="-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ro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l</a:t>
            </a:r>
            <a:r>
              <a:rPr sz="800" spc="10" dirty="0" smtClean="0">
                <a:latin typeface="Arial"/>
                <a:cs typeface="Arial"/>
              </a:rPr>
              <a:t>l</a:t>
            </a:r>
            <a:r>
              <a:rPr sz="800" spc="-10" dirty="0" smtClean="0">
                <a:latin typeface="Arial"/>
                <a:cs typeface="Arial"/>
              </a:rPr>
              <a:t>’</a:t>
            </a:r>
            <a:r>
              <a:rPr sz="800" spc="0" dirty="0" smtClean="0">
                <a:latin typeface="Arial"/>
                <a:cs typeface="Arial"/>
              </a:rPr>
              <a:t>Int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no</a:t>
            </a:r>
            <a:endParaRPr sz="800">
              <a:latin typeface="Arial"/>
              <a:cs typeface="Arial"/>
            </a:endParaRPr>
          </a:p>
          <a:p>
            <a:pPr marR="3810" algn="ctr">
              <a:lnSpc>
                <a:spcPct val="100000"/>
              </a:lnSpc>
            </a:pPr>
            <a:r>
              <a:rPr sz="800" smtClean="0">
                <a:latin typeface="Arial"/>
                <a:cs typeface="Arial"/>
              </a:rPr>
              <a:t>Di</a:t>
            </a:r>
            <a:r>
              <a:rPr sz="800" spc="-5" smtClean="0">
                <a:latin typeface="Arial"/>
                <a:cs typeface="Arial"/>
              </a:rPr>
              <a:t>p</a:t>
            </a:r>
            <a:r>
              <a:rPr sz="800" spc="0" smtClean="0">
                <a:latin typeface="Arial"/>
                <a:cs typeface="Arial"/>
              </a:rPr>
              <a:t>a</a:t>
            </a:r>
            <a:r>
              <a:rPr sz="800" spc="-10" smtClean="0">
                <a:latin typeface="Arial"/>
                <a:cs typeface="Arial"/>
              </a:rPr>
              <a:t>r</a:t>
            </a:r>
            <a:r>
              <a:rPr sz="800" spc="0" smtClean="0">
                <a:latin typeface="Arial"/>
                <a:cs typeface="Arial"/>
              </a:rPr>
              <a:t>ti</a:t>
            </a:r>
            <a:r>
              <a:rPr sz="800" spc="10" smtClean="0">
                <a:latin typeface="Arial"/>
                <a:cs typeface="Arial"/>
              </a:rPr>
              <a:t>m</a:t>
            </a:r>
            <a:r>
              <a:rPr sz="800" spc="0" smtClean="0">
                <a:latin typeface="Arial"/>
                <a:cs typeface="Arial"/>
              </a:rPr>
              <a:t>e</a:t>
            </a:r>
            <a:r>
              <a:rPr sz="800" spc="-5" smtClean="0">
                <a:latin typeface="Arial"/>
                <a:cs typeface="Arial"/>
              </a:rPr>
              <a:t>n</a:t>
            </a:r>
            <a:r>
              <a:rPr sz="800" spc="0" smtClean="0">
                <a:latin typeface="Arial"/>
                <a:cs typeface="Arial"/>
              </a:rPr>
              <a:t>to d</a:t>
            </a:r>
            <a:r>
              <a:rPr sz="800" spc="-5" smtClean="0">
                <a:latin typeface="Arial"/>
                <a:cs typeface="Arial"/>
              </a:rPr>
              <a:t>e</a:t>
            </a:r>
            <a:r>
              <a:rPr sz="800" spc="0" smtClean="0">
                <a:latin typeface="Arial"/>
                <a:cs typeface="Arial"/>
              </a:rPr>
              <a:t>i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-5" smtClean="0">
                <a:latin typeface="Arial"/>
                <a:cs typeface="Arial"/>
              </a:rPr>
              <a:t>V</a:t>
            </a:r>
            <a:r>
              <a:rPr sz="800" spc="0" smtClean="0">
                <a:latin typeface="Arial"/>
                <a:cs typeface="Arial"/>
              </a:rPr>
              <a:t>i</a:t>
            </a:r>
            <a:r>
              <a:rPr sz="800" spc="-5" smtClean="0">
                <a:latin typeface="Arial"/>
                <a:cs typeface="Arial"/>
              </a:rPr>
              <a:t>g</a:t>
            </a:r>
            <a:r>
              <a:rPr sz="800" spc="0" smtClean="0">
                <a:latin typeface="Arial"/>
                <a:cs typeface="Arial"/>
              </a:rPr>
              <a:t>ili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0" smtClean="0">
                <a:latin typeface="Arial"/>
                <a:cs typeface="Arial"/>
              </a:rPr>
              <a:t>d</a:t>
            </a:r>
            <a:r>
              <a:rPr sz="800" spc="-5" smtClean="0">
                <a:latin typeface="Arial"/>
                <a:cs typeface="Arial"/>
              </a:rPr>
              <a:t>e</a:t>
            </a:r>
            <a:r>
              <a:rPr sz="800" spc="0" smtClean="0">
                <a:latin typeface="Arial"/>
                <a:cs typeface="Arial"/>
              </a:rPr>
              <a:t>l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-5" smtClean="0">
                <a:latin typeface="Arial"/>
                <a:cs typeface="Arial"/>
              </a:rPr>
              <a:t>Fu</a:t>
            </a:r>
            <a:r>
              <a:rPr sz="800" spc="0" smtClean="0">
                <a:latin typeface="Arial"/>
                <a:cs typeface="Arial"/>
              </a:rPr>
              <a:t>oco</a:t>
            </a:r>
            <a:r>
              <a:rPr sz="800" spc="-5" smtClean="0">
                <a:latin typeface="Arial"/>
                <a:cs typeface="Arial"/>
              </a:rPr>
              <a:t>,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0" smtClean="0">
                <a:latin typeface="Arial"/>
                <a:cs typeface="Arial"/>
              </a:rPr>
              <a:t>d</a:t>
            </a:r>
            <a:r>
              <a:rPr sz="800" spc="-5" smtClean="0">
                <a:latin typeface="Arial"/>
                <a:cs typeface="Arial"/>
              </a:rPr>
              <a:t>e</a:t>
            </a:r>
            <a:r>
              <a:rPr sz="800" spc="0" smtClean="0">
                <a:latin typeface="Arial"/>
                <a:cs typeface="Arial"/>
              </a:rPr>
              <a:t>l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-5" smtClean="0">
                <a:latin typeface="Arial"/>
                <a:cs typeface="Arial"/>
              </a:rPr>
              <a:t>So</a:t>
            </a:r>
            <a:r>
              <a:rPr sz="800" spc="5" smtClean="0">
                <a:latin typeface="Arial"/>
                <a:cs typeface="Arial"/>
              </a:rPr>
              <a:t>cc</a:t>
            </a:r>
            <a:r>
              <a:rPr sz="800" spc="-5" smtClean="0">
                <a:latin typeface="Arial"/>
                <a:cs typeface="Arial"/>
              </a:rPr>
              <a:t>o</a:t>
            </a:r>
            <a:r>
              <a:rPr sz="800" spc="0" smtClean="0">
                <a:latin typeface="Arial"/>
                <a:cs typeface="Arial"/>
              </a:rPr>
              <a:t>r</a:t>
            </a:r>
            <a:r>
              <a:rPr sz="800" spc="5" smtClean="0">
                <a:latin typeface="Arial"/>
                <a:cs typeface="Arial"/>
              </a:rPr>
              <a:t>s</a:t>
            </a:r>
            <a:r>
              <a:rPr sz="800" spc="0" smtClean="0">
                <a:latin typeface="Arial"/>
                <a:cs typeface="Arial"/>
              </a:rPr>
              <a:t>o </a:t>
            </a:r>
            <a:r>
              <a:rPr sz="800" spc="-5" smtClean="0">
                <a:latin typeface="Arial"/>
                <a:cs typeface="Arial"/>
              </a:rPr>
              <a:t>Pu</a:t>
            </a:r>
            <a:r>
              <a:rPr sz="800" spc="0" smtClean="0">
                <a:latin typeface="Arial"/>
                <a:cs typeface="Arial"/>
              </a:rPr>
              <a:t>b</a:t>
            </a:r>
            <a:r>
              <a:rPr sz="800" spc="-5" smtClean="0">
                <a:latin typeface="Arial"/>
                <a:cs typeface="Arial"/>
              </a:rPr>
              <a:t>b</a:t>
            </a:r>
            <a:r>
              <a:rPr sz="800" spc="0" smtClean="0">
                <a:latin typeface="Arial"/>
                <a:cs typeface="Arial"/>
              </a:rPr>
              <a:t>li</a:t>
            </a:r>
            <a:r>
              <a:rPr sz="800" spc="5" smtClean="0">
                <a:latin typeface="Arial"/>
                <a:cs typeface="Arial"/>
              </a:rPr>
              <a:t>c</a:t>
            </a:r>
            <a:r>
              <a:rPr sz="800" spc="0" smtClean="0">
                <a:latin typeface="Arial"/>
                <a:cs typeface="Arial"/>
              </a:rPr>
              <a:t>o e </a:t>
            </a:r>
            <a:r>
              <a:rPr sz="800" spc="-5" smtClean="0">
                <a:latin typeface="Arial"/>
                <a:cs typeface="Arial"/>
              </a:rPr>
              <a:t>d</a:t>
            </a:r>
            <a:r>
              <a:rPr sz="800" spc="0" smtClean="0">
                <a:latin typeface="Arial"/>
                <a:cs typeface="Arial"/>
              </a:rPr>
              <a:t>ella Dif</a:t>
            </a:r>
            <a:r>
              <a:rPr sz="800" spc="-5" smtClean="0">
                <a:latin typeface="Arial"/>
                <a:cs typeface="Arial"/>
              </a:rPr>
              <a:t>e</a:t>
            </a:r>
            <a:r>
              <a:rPr sz="800" spc="5" smtClean="0">
                <a:latin typeface="Arial"/>
                <a:cs typeface="Arial"/>
              </a:rPr>
              <a:t>s</a:t>
            </a:r>
            <a:r>
              <a:rPr sz="800" spc="0" smtClean="0">
                <a:latin typeface="Arial"/>
                <a:cs typeface="Arial"/>
              </a:rPr>
              <a:t>a Ci</a:t>
            </a:r>
            <a:r>
              <a:rPr sz="800" spc="-15" smtClean="0">
                <a:latin typeface="Arial"/>
                <a:cs typeface="Arial"/>
              </a:rPr>
              <a:t>v</a:t>
            </a:r>
            <a:r>
              <a:rPr sz="800" spc="0" smtClean="0">
                <a:latin typeface="Arial"/>
                <a:cs typeface="Arial"/>
              </a:rPr>
              <a:t>ile</a:t>
            </a:r>
            <a:endParaRPr sz="800" smtClean="0">
              <a:latin typeface="Arial"/>
              <a:cs typeface="Arial"/>
            </a:endParaRPr>
          </a:p>
          <a:p>
            <a:pPr algn="ctr">
              <a:lnSpc>
                <a:spcPts val="1190"/>
              </a:lnSpc>
            </a:pPr>
            <a:r>
              <a:rPr lang="it-IT" sz="1000" b="1" spc="-5" dirty="0" smtClean="0">
                <a:solidFill>
                  <a:srgbClr val="FF0000"/>
                </a:solidFill>
                <a:latin typeface="Arial"/>
                <a:cs typeface="Arial"/>
              </a:rPr>
              <a:t>Comando Provinciale  Vigili del Fuoco di Caserta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187696" y="624230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27164" y="6409944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86144" y="657758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18540" y="428604"/>
            <a:ext cx="8025426" cy="507209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 fontAlgn="base"/>
            <a:r>
              <a:rPr lang="it-IT" sz="2800" b="1" spc="-5" dirty="0" smtClean="0">
                <a:solidFill>
                  <a:srgbClr val="FF0000"/>
                </a:solidFill>
                <a:latin typeface="Arial"/>
                <a:cs typeface="Arial"/>
              </a:rPr>
              <a:t>CALCOLO DELLA LARGHEZZA MINIMA DELLE VIE </a:t>
            </a:r>
            <a:r>
              <a:rPr lang="it-IT" sz="2800" b="1" spc="-5" dirty="0" err="1" smtClean="0">
                <a:solidFill>
                  <a:srgbClr val="FF0000"/>
                </a:solidFill>
                <a:latin typeface="Arial"/>
                <a:cs typeface="Arial"/>
              </a:rPr>
              <a:t>D'ESODO</a:t>
            </a:r>
            <a:r>
              <a:rPr lang="it-IT" sz="2800" b="1" spc="-5" dirty="0" smtClean="0">
                <a:solidFill>
                  <a:srgbClr val="FF0000"/>
                </a:solidFill>
                <a:latin typeface="Arial"/>
                <a:cs typeface="Arial"/>
              </a:rPr>
              <a:t> VERTICALI</a:t>
            </a:r>
          </a:p>
          <a:p>
            <a:pPr algn="just" fontAlgn="base"/>
            <a:r>
              <a:rPr lang="it-IT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La larghezza L</a:t>
            </a:r>
            <a:r>
              <a:rPr lang="it-IT" sz="24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V</a:t>
            </a:r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 deve rispettare i seguenti criteri per le larghezze minime di ciascun percorso:</a:t>
            </a:r>
          </a:p>
          <a:p>
            <a:pPr marL="898525" lvl="1" indent="-441325" algn="just" fontAlgn="base">
              <a:buFont typeface="Wingdings" pitchFamily="2" charset="2"/>
              <a:buChar char="ü"/>
            </a:pPr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la larghezza non può essere inferiore a </a:t>
            </a:r>
            <a:r>
              <a:rPr lang="it-IT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1200 mm</a:t>
            </a:r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;</a:t>
            </a:r>
          </a:p>
          <a:p>
            <a:pPr marL="898525" lvl="1" indent="-441325" algn="just" fontAlgn="base">
              <a:buFont typeface="Wingdings" pitchFamily="2" charset="2"/>
              <a:buChar char="ü"/>
            </a:pPr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è ammessa larghezza non inferiore a </a:t>
            </a:r>
            <a:r>
              <a:rPr lang="it-IT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600 mm </a:t>
            </a:r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da locali ove vi sia esclusiva presenza occasionale e di breve durata di personale addetto (es. locali impianti, ...);</a:t>
            </a:r>
          </a:p>
          <a:p>
            <a:pPr marL="898525" lvl="1" indent="-441325" algn="just" fontAlgn="base">
              <a:buFont typeface="Wingdings" pitchFamily="2" charset="2"/>
              <a:buChar char="ü"/>
            </a:pPr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la larghezza della via d'esodo verticale non può essere </a:t>
            </a:r>
            <a:r>
              <a:rPr lang="it-IT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inferiore</a:t>
            </a:r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 alla massima larghezza </a:t>
            </a:r>
            <a:r>
              <a:rPr lang="it-IT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di ciascuna delle porte di accesso alla stessa</a:t>
            </a:r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.</a:t>
            </a:r>
          </a:p>
          <a:p>
            <a:pPr algn="just" fontAlgn="base"/>
            <a:endParaRPr lang="it-IT" sz="24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algn="just" fontAlgn="base"/>
            <a:endParaRPr lang="it-IT" sz="24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algn="just" fontAlgn="base"/>
            <a:endParaRPr lang="it-IT" sz="24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algn="just" fontAlgn="base"/>
            <a:endParaRPr lang="it-IT" sz="24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algn="just" fontAlgn="base"/>
            <a:endParaRPr lang="it-IT" sz="24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algn="just" fontAlgn="base"/>
            <a:endParaRPr lang="it-IT" sz="24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algn="just" fontAlgn="base"/>
            <a:endParaRPr lang="it-IT" sz="24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algn="ctr" fontAlgn="base"/>
            <a:endParaRPr lang="it-IT" sz="2800" b="1" spc="-5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algn="ctr" fontAlgn="base"/>
            <a:endParaRPr lang="it-IT" sz="2800" b="1" spc="-5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algn="ctr" fontAlgn="base"/>
            <a:endParaRPr lang="it-IT" sz="2800" b="1" spc="-5" dirty="0" smtClean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1" name="object 8"/>
          <p:cNvSpPr txBox="1"/>
          <p:nvPr/>
        </p:nvSpPr>
        <p:spPr>
          <a:xfrm>
            <a:off x="2741929" y="6371590"/>
            <a:ext cx="3660140" cy="406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algn="ctr">
              <a:lnSpc>
                <a:spcPct val="100000"/>
              </a:lnSpc>
            </a:pPr>
            <a:r>
              <a:rPr sz="800" spc="-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ro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l</a:t>
            </a:r>
            <a:r>
              <a:rPr sz="800" spc="10" dirty="0" smtClean="0">
                <a:latin typeface="Arial"/>
                <a:cs typeface="Arial"/>
              </a:rPr>
              <a:t>l</a:t>
            </a:r>
            <a:r>
              <a:rPr sz="800" spc="-10" dirty="0" smtClean="0">
                <a:latin typeface="Arial"/>
                <a:cs typeface="Arial"/>
              </a:rPr>
              <a:t>’</a:t>
            </a:r>
            <a:r>
              <a:rPr sz="800" spc="0" dirty="0" smtClean="0">
                <a:latin typeface="Arial"/>
                <a:cs typeface="Arial"/>
              </a:rPr>
              <a:t>Int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no</a:t>
            </a:r>
            <a:endParaRPr sz="800">
              <a:latin typeface="Arial"/>
              <a:cs typeface="Arial"/>
            </a:endParaRPr>
          </a:p>
          <a:p>
            <a:pPr marR="3810" algn="ctr">
              <a:lnSpc>
                <a:spcPct val="100000"/>
              </a:lnSpc>
            </a:pPr>
            <a:r>
              <a:rPr sz="800" smtClean="0">
                <a:latin typeface="Arial"/>
                <a:cs typeface="Arial"/>
              </a:rPr>
              <a:t>Di</a:t>
            </a:r>
            <a:r>
              <a:rPr sz="800" spc="-5" smtClean="0">
                <a:latin typeface="Arial"/>
                <a:cs typeface="Arial"/>
              </a:rPr>
              <a:t>p</a:t>
            </a:r>
            <a:r>
              <a:rPr sz="800" spc="0" smtClean="0">
                <a:latin typeface="Arial"/>
                <a:cs typeface="Arial"/>
              </a:rPr>
              <a:t>a</a:t>
            </a:r>
            <a:r>
              <a:rPr sz="800" spc="-10" smtClean="0">
                <a:latin typeface="Arial"/>
                <a:cs typeface="Arial"/>
              </a:rPr>
              <a:t>r</a:t>
            </a:r>
            <a:r>
              <a:rPr sz="800" spc="0" smtClean="0">
                <a:latin typeface="Arial"/>
                <a:cs typeface="Arial"/>
              </a:rPr>
              <a:t>ti</a:t>
            </a:r>
            <a:r>
              <a:rPr sz="800" spc="10" smtClean="0">
                <a:latin typeface="Arial"/>
                <a:cs typeface="Arial"/>
              </a:rPr>
              <a:t>m</a:t>
            </a:r>
            <a:r>
              <a:rPr sz="800" spc="0" smtClean="0">
                <a:latin typeface="Arial"/>
                <a:cs typeface="Arial"/>
              </a:rPr>
              <a:t>e</a:t>
            </a:r>
            <a:r>
              <a:rPr sz="800" spc="-5" smtClean="0">
                <a:latin typeface="Arial"/>
                <a:cs typeface="Arial"/>
              </a:rPr>
              <a:t>n</a:t>
            </a:r>
            <a:r>
              <a:rPr sz="800" spc="0" smtClean="0">
                <a:latin typeface="Arial"/>
                <a:cs typeface="Arial"/>
              </a:rPr>
              <a:t>to d</a:t>
            </a:r>
            <a:r>
              <a:rPr sz="800" spc="-5" smtClean="0">
                <a:latin typeface="Arial"/>
                <a:cs typeface="Arial"/>
              </a:rPr>
              <a:t>e</a:t>
            </a:r>
            <a:r>
              <a:rPr sz="800" spc="0" smtClean="0">
                <a:latin typeface="Arial"/>
                <a:cs typeface="Arial"/>
              </a:rPr>
              <a:t>i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-5" smtClean="0">
                <a:latin typeface="Arial"/>
                <a:cs typeface="Arial"/>
              </a:rPr>
              <a:t>V</a:t>
            </a:r>
            <a:r>
              <a:rPr sz="800" spc="0" smtClean="0">
                <a:latin typeface="Arial"/>
                <a:cs typeface="Arial"/>
              </a:rPr>
              <a:t>i</a:t>
            </a:r>
            <a:r>
              <a:rPr sz="800" spc="-5" smtClean="0">
                <a:latin typeface="Arial"/>
                <a:cs typeface="Arial"/>
              </a:rPr>
              <a:t>g</a:t>
            </a:r>
            <a:r>
              <a:rPr sz="800" spc="0" smtClean="0">
                <a:latin typeface="Arial"/>
                <a:cs typeface="Arial"/>
              </a:rPr>
              <a:t>ili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0" smtClean="0">
                <a:latin typeface="Arial"/>
                <a:cs typeface="Arial"/>
              </a:rPr>
              <a:t>d</a:t>
            </a:r>
            <a:r>
              <a:rPr sz="800" spc="-5" smtClean="0">
                <a:latin typeface="Arial"/>
                <a:cs typeface="Arial"/>
              </a:rPr>
              <a:t>e</a:t>
            </a:r>
            <a:r>
              <a:rPr sz="800" spc="0" smtClean="0">
                <a:latin typeface="Arial"/>
                <a:cs typeface="Arial"/>
              </a:rPr>
              <a:t>l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-5" smtClean="0">
                <a:latin typeface="Arial"/>
                <a:cs typeface="Arial"/>
              </a:rPr>
              <a:t>Fu</a:t>
            </a:r>
            <a:r>
              <a:rPr sz="800" spc="0" smtClean="0">
                <a:latin typeface="Arial"/>
                <a:cs typeface="Arial"/>
              </a:rPr>
              <a:t>oco</a:t>
            </a:r>
            <a:r>
              <a:rPr sz="800" spc="-5" smtClean="0">
                <a:latin typeface="Arial"/>
                <a:cs typeface="Arial"/>
              </a:rPr>
              <a:t>,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0" smtClean="0">
                <a:latin typeface="Arial"/>
                <a:cs typeface="Arial"/>
              </a:rPr>
              <a:t>d</a:t>
            </a:r>
            <a:r>
              <a:rPr sz="800" spc="-5" smtClean="0">
                <a:latin typeface="Arial"/>
                <a:cs typeface="Arial"/>
              </a:rPr>
              <a:t>e</a:t>
            </a:r>
            <a:r>
              <a:rPr sz="800" spc="0" smtClean="0">
                <a:latin typeface="Arial"/>
                <a:cs typeface="Arial"/>
              </a:rPr>
              <a:t>l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-5" smtClean="0">
                <a:latin typeface="Arial"/>
                <a:cs typeface="Arial"/>
              </a:rPr>
              <a:t>So</a:t>
            </a:r>
            <a:r>
              <a:rPr sz="800" spc="5" smtClean="0">
                <a:latin typeface="Arial"/>
                <a:cs typeface="Arial"/>
              </a:rPr>
              <a:t>cc</a:t>
            </a:r>
            <a:r>
              <a:rPr sz="800" spc="-5" smtClean="0">
                <a:latin typeface="Arial"/>
                <a:cs typeface="Arial"/>
              </a:rPr>
              <a:t>o</a:t>
            </a:r>
            <a:r>
              <a:rPr sz="800" spc="0" smtClean="0">
                <a:latin typeface="Arial"/>
                <a:cs typeface="Arial"/>
              </a:rPr>
              <a:t>r</a:t>
            </a:r>
            <a:r>
              <a:rPr sz="800" spc="5" smtClean="0">
                <a:latin typeface="Arial"/>
                <a:cs typeface="Arial"/>
              </a:rPr>
              <a:t>s</a:t>
            </a:r>
            <a:r>
              <a:rPr sz="800" spc="0" smtClean="0">
                <a:latin typeface="Arial"/>
                <a:cs typeface="Arial"/>
              </a:rPr>
              <a:t>o </a:t>
            </a:r>
            <a:r>
              <a:rPr sz="800" spc="-5" smtClean="0">
                <a:latin typeface="Arial"/>
                <a:cs typeface="Arial"/>
              </a:rPr>
              <a:t>Pu</a:t>
            </a:r>
            <a:r>
              <a:rPr sz="800" spc="0" smtClean="0">
                <a:latin typeface="Arial"/>
                <a:cs typeface="Arial"/>
              </a:rPr>
              <a:t>b</a:t>
            </a:r>
            <a:r>
              <a:rPr sz="800" spc="-5" smtClean="0">
                <a:latin typeface="Arial"/>
                <a:cs typeface="Arial"/>
              </a:rPr>
              <a:t>b</a:t>
            </a:r>
            <a:r>
              <a:rPr sz="800" spc="0" smtClean="0">
                <a:latin typeface="Arial"/>
                <a:cs typeface="Arial"/>
              </a:rPr>
              <a:t>li</a:t>
            </a:r>
            <a:r>
              <a:rPr sz="800" spc="5" smtClean="0">
                <a:latin typeface="Arial"/>
                <a:cs typeface="Arial"/>
              </a:rPr>
              <a:t>c</a:t>
            </a:r>
            <a:r>
              <a:rPr sz="800" spc="0" smtClean="0">
                <a:latin typeface="Arial"/>
                <a:cs typeface="Arial"/>
              </a:rPr>
              <a:t>o e </a:t>
            </a:r>
            <a:r>
              <a:rPr sz="800" spc="-5" smtClean="0">
                <a:latin typeface="Arial"/>
                <a:cs typeface="Arial"/>
              </a:rPr>
              <a:t>d</a:t>
            </a:r>
            <a:r>
              <a:rPr sz="800" spc="0" smtClean="0">
                <a:latin typeface="Arial"/>
                <a:cs typeface="Arial"/>
              </a:rPr>
              <a:t>ella Dif</a:t>
            </a:r>
            <a:r>
              <a:rPr sz="800" spc="-5" smtClean="0">
                <a:latin typeface="Arial"/>
                <a:cs typeface="Arial"/>
              </a:rPr>
              <a:t>e</a:t>
            </a:r>
            <a:r>
              <a:rPr sz="800" spc="5" smtClean="0">
                <a:latin typeface="Arial"/>
                <a:cs typeface="Arial"/>
              </a:rPr>
              <a:t>s</a:t>
            </a:r>
            <a:r>
              <a:rPr sz="800" spc="0" smtClean="0">
                <a:latin typeface="Arial"/>
                <a:cs typeface="Arial"/>
              </a:rPr>
              <a:t>a Ci</a:t>
            </a:r>
            <a:r>
              <a:rPr sz="800" spc="-15" smtClean="0">
                <a:latin typeface="Arial"/>
                <a:cs typeface="Arial"/>
              </a:rPr>
              <a:t>v</a:t>
            </a:r>
            <a:r>
              <a:rPr sz="800" spc="0" smtClean="0">
                <a:latin typeface="Arial"/>
                <a:cs typeface="Arial"/>
              </a:rPr>
              <a:t>ile</a:t>
            </a:r>
            <a:endParaRPr sz="800" smtClean="0">
              <a:latin typeface="Arial"/>
              <a:cs typeface="Arial"/>
            </a:endParaRPr>
          </a:p>
          <a:p>
            <a:pPr algn="ctr">
              <a:lnSpc>
                <a:spcPts val="1190"/>
              </a:lnSpc>
            </a:pPr>
            <a:r>
              <a:rPr lang="it-IT" sz="1000" b="1" spc="-5" dirty="0" smtClean="0">
                <a:solidFill>
                  <a:srgbClr val="FF0000"/>
                </a:solidFill>
                <a:latin typeface="Arial"/>
                <a:cs typeface="Arial"/>
              </a:rPr>
              <a:t>Comando Provinciale  Vigili del Fuoco di Caserta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187696" y="624230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27164" y="6409944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86144" y="657758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18540" y="428604"/>
            <a:ext cx="8025426" cy="507209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 fontAlgn="base"/>
            <a:r>
              <a:rPr lang="it-IT" sz="2800" b="1" spc="-5" dirty="0" smtClean="0">
                <a:solidFill>
                  <a:srgbClr val="FF0000"/>
                </a:solidFill>
                <a:latin typeface="Arial"/>
                <a:cs typeface="Arial"/>
              </a:rPr>
              <a:t>CALCOLO IN CASO </a:t>
            </a:r>
            <a:r>
              <a:rPr lang="it-IT" sz="2800" b="1" spc="-5" dirty="0" err="1" smtClean="0">
                <a:solidFill>
                  <a:srgbClr val="FF0000"/>
                </a:solidFill>
                <a:latin typeface="Arial"/>
                <a:cs typeface="Arial"/>
              </a:rPr>
              <a:t>DI</a:t>
            </a:r>
            <a:r>
              <a:rPr lang="it-IT" sz="2800" b="1" spc="-5" dirty="0" smtClean="0">
                <a:solidFill>
                  <a:srgbClr val="FF0000"/>
                </a:solidFill>
                <a:latin typeface="Arial"/>
                <a:cs typeface="Arial"/>
              </a:rPr>
              <a:t> ESODO SIMULTANEO</a:t>
            </a:r>
          </a:p>
          <a:p>
            <a:pPr algn="just" fontAlgn="base"/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Se nell'attività si applica la procedura </a:t>
            </a:r>
            <a:r>
              <a:rPr lang="it-IT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d'esodo simultaneo</a:t>
            </a:r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, le vie d'esodo verticali devono essere in grado di consentire l'evacuazione contemporanea di tutti gli occupanti in evacuazione da tutti i piani.</a:t>
            </a:r>
          </a:p>
          <a:p>
            <a:pPr algn="just" fontAlgn="base"/>
            <a:r>
              <a:rPr lang="it-IT" sz="24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L</a:t>
            </a:r>
            <a:r>
              <a:rPr lang="it-IT" sz="2400" b="1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V</a:t>
            </a:r>
            <a:r>
              <a:rPr lang="it-IT" sz="24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 = L</a:t>
            </a:r>
            <a:r>
              <a:rPr lang="it-IT" sz="2400" b="1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U</a:t>
            </a:r>
            <a:r>
              <a:rPr lang="it-IT" sz="24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 • n</a:t>
            </a:r>
            <a:r>
              <a:rPr lang="it-IT" sz="2400" b="1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V</a:t>
            </a:r>
            <a:r>
              <a:rPr lang="it-IT" sz="24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</a:p>
          <a:p>
            <a:pPr marL="541338" indent="-541338" algn="just" fontAlgn="base"/>
            <a:r>
              <a:rPr lang="it-IT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L</a:t>
            </a:r>
            <a:r>
              <a:rPr lang="it-IT" sz="24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V</a:t>
            </a:r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 	larghezza minima della via d'esodo verticale [</a:t>
            </a:r>
            <a:r>
              <a:rPr lang="it-IT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mm</a:t>
            </a:r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]</a:t>
            </a:r>
          </a:p>
          <a:p>
            <a:pPr marL="541338" indent="-541338" algn="just" fontAlgn="base"/>
            <a:r>
              <a:rPr lang="it-IT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L</a:t>
            </a:r>
            <a:r>
              <a:rPr lang="it-IT" sz="24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U</a:t>
            </a:r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 	larghezza unitaria determinata da tabella in funzione del profilo di rischio </a:t>
            </a:r>
            <a:r>
              <a:rPr lang="it-IT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R</a:t>
            </a:r>
            <a:r>
              <a:rPr lang="it-IT" sz="24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vita</a:t>
            </a:r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 di riferimento e del numero </a:t>
            </a:r>
            <a:r>
              <a:rPr lang="it-IT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totale dei piani </a:t>
            </a:r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serviti dalla via d'esodo verticale[mm/persona]</a:t>
            </a:r>
          </a:p>
          <a:p>
            <a:pPr marL="541338" indent="-541338" algn="just" fontAlgn="base"/>
            <a:r>
              <a:rPr lang="it-IT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n</a:t>
            </a:r>
            <a:r>
              <a:rPr lang="it-IT" sz="24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V</a:t>
            </a:r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  </a:t>
            </a:r>
            <a:r>
              <a:rPr lang="it-IT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numero totale degli occupanti </a:t>
            </a:r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che impiegano tale via d'esodo verticale, </a:t>
            </a:r>
            <a:r>
              <a:rPr lang="it-IT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provenienti da tutti i piani serviti</a:t>
            </a:r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.</a:t>
            </a:r>
          </a:p>
          <a:p>
            <a:pPr algn="just" fontAlgn="base"/>
            <a:endParaRPr lang="it-IT" sz="24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algn="just" fontAlgn="base"/>
            <a:endParaRPr lang="it-IT" sz="24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algn="just" fontAlgn="base"/>
            <a:endParaRPr lang="it-IT" sz="24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algn="just" fontAlgn="base"/>
            <a:endParaRPr lang="it-IT" sz="24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algn="just" fontAlgn="base"/>
            <a:endParaRPr lang="it-IT" sz="24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algn="just" fontAlgn="base"/>
            <a:endParaRPr lang="it-IT" sz="24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algn="just" fontAlgn="base"/>
            <a:endParaRPr lang="it-IT" sz="24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algn="ctr" fontAlgn="base"/>
            <a:endParaRPr lang="it-IT" sz="2800" b="1" spc="-5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algn="ctr" fontAlgn="base"/>
            <a:endParaRPr lang="it-IT" sz="2800" b="1" spc="-5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algn="ctr" fontAlgn="base"/>
            <a:endParaRPr lang="it-IT" sz="2800" b="1" spc="-5" dirty="0" smtClean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1" name="object 8"/>
          <p:cNvSpPr txBox="1"/>
          <p:nvPr/>
        </p:nvSpPr>
        <p:spPr>
          <a:xfrm>
            <a:off x="2741929" y="6371590"/>
            <a:ext cx="3660140" cy="406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algn="ctr">
              <a:lnSpc>
                <a:spcPct val="100000"/>
              </a:lnSpc>
            </a:pPr>
            <a:r>
              <a:rPr sz="800" spc="-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ro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l</a:t>
            </a:r>
            <a:r>
              <a:rPr sz="800" spc="10" dirty="0" smtClean="0">
                <a:latin typeface="Arial"/>
                <a:cs typeface="Arial"/>
              </a:rPr>
              <a:t>l</a:t>
            </a:r>
            <a:r>
              <a:rPr sz="800" spc="-10" dirty="0" smtClean="0">
                <a:latin typeface="Arial"/>
                <a:cs typeface="Arial"/>
              </a:rPr>
              <a:t>’</a:t>
            </a:r>
            <a:r>
              <a:rPr sz="800" spc="0" dirty="0" smtClean="0">
                <a:latin typeface="Arial"/>
                <a:cs typeface="Arial"/>
              </a:rPr>
              <a:t>Int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no</a:t>
            </a:r>
            <a:endParaRPr sz="800">
              <a:latin typeface="Arial"/>
              <a:cs typeface="Arial"/>
            </a:endParaRPr>
          </a:p>
          <a:p>
            <a:pPr marR="3810" algn="ctr">
              <a:lnSpc>
                <a:spcPct val="100000"/>
              </a:lnSpc>
            </a:pPr>
            <a:r>
              <a:rPr sz="800" smtClean="0">
                <a:latin typeface="Arial"/>
                <a:cs typeface="Arial"/>
              </a:rPr>
              <a:t>Di</a:t>
            </a:r>
            <a:r>
              <a:rPr sz="800" spc="-5" smtClean="0">
                <a:latin typeface="Arial"/>
                <a:cs typeface="Arial"/>
              </a:rPr>
              <a:t>p</a:t>
            </a:r>
            <a:r>
              <a:rPr sz="800" spc="0" smtClean="0">
                <a:latin typeface="Arial"/>
                <a:cs typeface="Arial"/>
              </a:rPr>
              <a:t>a</a:t>
            </a:r>
            <a:r>
              <a:rPr sz="800" spc="-10" smtClean="0">
                <a:latin typeface="Arial"/>
                <a:cs typeface="Arial"/>
              </a:rPr>
              <a:t>r</a:t>
            </a:r>
            <a:r>
              <a:rPr sz="800" spc="0" smtClean="0">
                <a:latin typeface="Arial"/>
                <a:cs typeface="Arial"/>
              </a:rPr>
              <a:t>ti</a:t>
            </a:r>
            <a:r>
              <a:rPr sz="800" spc="10" smtClean="0">
                <a:latin typeface="Arial"/>
                <a:cs typeface="Arial"/>
              </a:rPr>
              <a:t>m</a:t>
            </a:r>
            <a:r>
              <a:rPr sz="800" spc="0" smtClean="0">
                <a:latin typeface="Arial"/>
                <a:cs typeface="Arial"/>
              </a:rPr>
              <a:t>e</a:t>
            </a:r>
            <a:r>
              <a:rPr sz="800" spc="-5" smtClean="0">
                <a:latin typeface="Arial"/>
                <a:cs typeface="Arial"/>
              </a:rPr>
              <a:t>n</a:t>
            </a:r>
            <a:r>
              <a:rPr sz="800" spc="0" smtClean="0">
                <a:latin typeface="Arial"/>
                <a:cs typeface="Arial"/>
              </a:rPr>
              <a:t>to d</a:t>
            </a:r>
            <a:r>
              <a:rPr sz="800" spc="-5" smtClean="0">
                <a:latin typeface="Arial"/>
                <a:cs typeface="Arial"/>
              </a:rPr>
              <a:t>e</a:t>
            </a:r>
            <a:r>
              <a:rPr sz="800" spc="0" smtClean="0">
                <a:latin typeface="Arial"/>
                <a:cs typeface="Arial"/>
              </a:rPr>
              <a:t>i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-5" smtClean="0">
                <a:latin typeface="Arial"/>
                <a:cs typeface="Arial"/>
              </a:rPr>
              <a:t>V</a:t>
            </a:r>
            <a:r>
              <a:rPr sz="800" spc="0" smtClean="0">
                <a:latin typeface="Arial"/>
                <a:cs typeface="Arial"/>
              </a:rPr>
              <a:t>i</a:t>
            </a:r>
            <a:r>
              <a:rPr sz="800" spc="-5" smtClean="0">
                <a:latin typeface="Arial"/>
                <a:cs typeface="Arial"/>
              </a:rPr>
              <a:t>g</a:t>
            </a:r>
            <a:r>
              <a:rPr sz="800" spc="0" smtClean="0">
                <a:latin typeface="Arial"/>
                <a:cs typeface="Arial"/>
              </a:rPr>
              <a:t>ili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0" smtClean="0">
                <a:latin typeface="Arial"/>
                <a:cs typeface="Arial"/>
              </a:rPr>
              <a:t>d</a:t>
            </a:r>
            <a:r>
              <a:rPr sz="800" spc="-5" smtClean="0">
                <a:latin typeface="Arial"/>
                <a:cs typeface="Arial"/>
              </a:rPr>
              <a:t>e</a:t>
            </a:r>
            <a:r>
              <a:rPr sz="800" spc="0" smtClean="0">
                <a:latin typeface="Arial"/>
                <a:cs typeface="Arial"/>
              </a:rPr>
              <a:t>l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-5" smtClean="0">
                <a:latin typeface="Arial"/>
                <a:cs typeface="Arial"/>
              </a:rPr>
              <a:t>Fu</a:t>
            </a:r>
            <a:r>
              <a:rPr sz="800" spc="0" smtClean="0">
                <a:latin typeface="Arial"/>
                <a:cs typeface="Arial"/>
              </a:rPr>
              <a:t>oco</a:t>
            </a:r>
            <a:r>
              <a:rPr sz="800" spc="-5" smtClean="0">
                <a:latin typeface="Arial"/>
                <a:cs typeface="Arial"/>
              </a:rPr>
              <a:t>,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0" smtClean="0">
                <a:latin typeface="Arial"/>
                <a:cs typeface="Arial"/>
              </a:rPr>
              <a:t>d</a:t>
            </a:r>
            <a:r>
              <a:rPr sz="800" spc="-5" smtClean="0">
                <a:latin typeface="Arial"/>
                <a:cs typeface="Arial"/>
              </a:rPr>
              <a:t>e</a:t>
            </a:r>
            <a:r>
              <a:rPr sz="800" spc="0" smtClean="0">
                <a:latin typeface="Arial"/>
                <a:cs typeface="Arial"/>
              </a:rPr>
              <a:t>l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-5" smtClean="0">
                <a:latin typeface="Arial"/>
                <a:cs typeface="Arial"/>
              </a:rPr>
              <a:t>So</a:t>
            </a:r>
            <a:r>
              <a:rPr sz="800" spc="5" smtClean="0">
                <a:latin typeface="Arial"/>
                <a:cs typeface="Arial"/>
              </a:rPr>
              <a:t>cc</a:t>
            </a:r>
            <a:r>
              <a:rPr sz="800" spc="-5" smtClean="0">
                <a:latin typeface="Arial"/>
                <a:cs typeface="Arial"/>
              </a:rPr>
              <a:t>o</a:t>
            </a:r>
            <a:r>
              <a:rPr sz="800" spc="0" smtClean="0">
                <a:latin typeface="Arial"/>
                <a:cs typeface="Arial"/>
              </a:rPr>
              <a:t>r</a:t>
            </a:r>
            <a:r>
              <a:rPr sz="800" spc="5" smtClean="0">
                <a:latin typeface="Arial"/>
                <a:cs typeface="Arial"/>
              </a:rPr>
              <a:t>s</a:t>
            </a:r>
            <a:r>
              <a:rPr sz="800" spc="0" smtClean="0">
                <a:latin typeface="Arial"/>
                <a:cs typeface="Arial"/>
              </a:rPr>
              <a:t>o </a:t>
            </a:r>
            <a:r>
              <a:rPr sz="800" spc="-5" smtClean="0">
                <a:latin typeface="Arial"/>
                <a:cs typeface="Arial"/>
              </a:rPr>
              <a:t>Pu</a:t>
            </a:r>
            <a:r>
              <a:rPr sz="800" spc="0" smtClean="0">
                <a:latin typeface="Arial"/>
                <a:cs typeface="Arial"/>
              </a:rPr>
              <a:t>b</a:t>
            </a:r>
            <a:r>
              <a:rPr sz="800" spc="-5" smtClean="0">
                <a:latin typeface="Arial"/>
                <a:cs typeface="Arial"/>
              </a:rPr>
              <a:t>b</a:t>
            </a:r>
            <a:r>
              <a:rPr sz="800" spc="0" smtClean="0">
                <a:latin typeface="Arial"/>
                <a:cs typeface="Arial"/>
              </a:rPr>
              <a:t>li</a:t>
            </a:r>
            <a:r>
              <a:rPr sz="800" spc="5" smtClean="0">
                <a:latin typeface="Arial"/>
                <a:cs typeface="Arial"/>
              </a:rPr>
              <a:t>c</a:t>
            </a:r>
            <a:r>
              <a:rPr sz="800" spc="0" smtClean="0">
                <a:latin typeface="Arial"/>
                <a:cs typeface="Arial"/>
              </a:rPr>
              <a:t>o e </a:t>
            </a:r>
            <a:r>
              <a:rPr sz="800" spc="-5" smtClean="0">
                <a:latin typeface="Arial"/>
                <a:cs typeface="Arial"/>
              </a:rPr>
              <a:t>d</a:t>
            </a:r>
            <a:r>
              <a:rPr sz="800" spc="0" smtClean="0">
                <a:latin typeface="Arial"/>
                <a:cs typeface="Arial"/>
              </a:rPr>
              <a:t>ella Dif</a:t>
            </a:r>
            <a:r>
              <a:rPr sz="800" spc="-5" smtClean="0">
                <a:latin typeface="Arial"/>
                <a:cs typeface="Arial"/>
              </a:rPr>
              <a:t>e</a:t>
            </a:r>
            <a:r>
              <a:rPr sz="800" spc="5" smtClean="0">
                <a:latin typeface="Arial"/>
                <a:cs typeface="Arial"/>
              </a:rPr>
              <a:t>s</a:t>
            </a:r>
            <a:r>
              <a:rPr sz="800" spc="0" smtClean="0">
                <a:latin typeface="Arial"/>
                <a:cs typeface="Arial"/>
              </a:rPr>
              <a:t>a Ci</a:t>
            </a:r>
            <a:r>
              <a:rPr sz="800" spc="-15" smtClean="0">
                <a:latin typeface="Arial"/>
                <a:cs typeface="Arial"/>
              </a:rPr>
              <a:t>v</a:t>
            </a:r>
            <a:r>
              <a:rPr sz="800" spc="0" smtClean="0">
                <a:latin typeface="Arial"/>
                <a:cs typeface="Arial"/>
              </a:rPr>
              <a:t>ile</a:t>
            </a:r>
            <a:endParaRPr sz="800" smtClean="0">
              <a:latin typeface="Arial"/>
              <a:cs typeface="Arial"/>
            </a:endParaRPr>
          </a:p>
          <a:p>
            <a:pPr algn="ctr">
              <a:lnSpc>
                <a:spcPts val="1190"/>
              </a:lnSpc>
            </a:pPr>
            <a:r>
              <a:rPr lang="it-IT" sz="1000" b="1" spc="-5" dirty="0" smtClean="0">
                <a:solidFill>
                  <a:srgbClr val="FF0000"/>
                </a:solidFill>
                <a:latin typeface="Arial"/>
                <a:cs typeface="Arial"/>
              </a:rPr>
              <a:t>Comando Provinciale  Vigili del Fuoco di Caserta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187696" y="624230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27164" y="6409944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86144" y="657758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18540" y="428604"/>
            <a:ext cx="8025426" cy="507209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 fontAlgn="base"/>
            <a:r>
              <a:rPr lang="it-IT" sz="2800" b="1" spc="-5" dirty="0" smtClean="0">
                <a:solidFill>
                  <a:srgbClr val="FF0000"/>
                </a:solidFill>
                <a:latin typeface="Arial"/>
                <a:cs typeface="Arial"/>
              </a:rPr>
              <a:t>CALCOLO DELLA LARGHEZZA MINIMA DELLE VIE </a:t>
            </a:r>
            <a:r>
              <a:rPr lang="it-IT" sz="2800" b="1" spc="-5" dirty="0" err="1" smtClean="0">
                <a:solidFill>
                  <a:srgbClr val="FF0000"/>
                </a:solidFill>
                <a:latin typeface="Arial"/>
                <a:cs typeface="Arial"/>
              </a:rPr>
              <a:t>D'ESODO</a:t>
            </a:r>
            <a:r>
              <a:rPr lang="it-IT" sz="2800" b="1" spc="-5" dirty="0" smtClean="0">
                <a:solidFill>
                  <a:srgbClr val="FF0000"/>
                </a:solidFill>
                <a:latin typeface="Arial"/>
                <a:cs typeface="Arial"/>
              </a:rPr>
              <a:t> VERTICALI</a:t>
            </a:r>
          </a:p>
          <a:p>
            <a:pPr algn="ctr" fontAlgn="base"/>
            <a:endParaRPr lang="it-IT" sz="2800" b="1" spc="-5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algn="ctr" fontAlgn="base"/>
            <a:endParaRPr lang="it-IT" sz="2800" b="1" spc="-5" dirty="0" smtClean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1" name="object 8"/>
          <p:cNvSpPr txBox="1"/>
          <p:nvPr/>
        </p:nvSpPr>
        <p:spPr>
          <a:xfrm>
            <a:off x="2741929" y="6371590"/>
            <a:ext cx="3660140" cy="406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algn="ctr">
              <a:lnSpc>
                <a:spcPct val="100000"/>
              </a:lnSpc>
            </a:pPr>
            <a:r>
              <a:rPr sz="800" spc="-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ro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l</a:t>
            </a:r>
            <a:r>
              <a:rPr sz="800" spc="10" dirty="0" smtClean="0">
                <a:latin typeface="Arial"/>
                <a:cs typeface="Arial"/>
              </a:rPr>
              <a:t>l</a:t>
            </a:r>
            <a:r>
              <a:rPr sz="800" spc="-10" dirty="0" smtClean="0">
                <a:latin typeface="Arial"/>
                <a:cs typeface="Arial"/>
              </a:rPr>
              <a:t>’</a:t>
            </a:r>
            <a:r>
              <a:rPr sz="800" spc="0" dirty="0" smtClean="0">
                <a:latin typeface="Arial"/>
                <a:cs typeface="Arial"/>
              </a:rPr>
              <a:t>Int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no</a:t>
            </a:r>
            <a:endParaRPr sz="800">
              <a:latin typeface="Arial"/>
              <a:cs typeface="Arial"/>
            </a:endParaRPr>
          </a:p>
          <a:p>
            <a:pPr marR="3810" algn="ctr">
              <a:lnSpc>
                <a:spcPct val="100000"/>
              </a:lnSpc>
            </a:pPr>
            <a:r>
              <a:rPr sz="800" smtClean="0">
                <a:latin typeface="Arial"/>
                <a:cs typeface="Arial"/>
              </a:rPr>
              <a:t>Di</a:t>
            </a:r>
            <a:r>
              <a:rPr sz="800" spc="-5" smtClean="0">
                <a:latin typeface="Arial"/>
                <a:cs typeface="Arial"/>
              </a:rPr>
              <a:t>p</a:t>
            </a:r>
            <a:r>
              <a:rPr sz="800" spc="0" smtClean="0">
                <a:latin typeface="Arial"/>
                <a:cs typeface="Arial"/>
              </a:rPr>
              <a:t>a</a:t>
            </a:r>
            <a:r>
              <a:rPr sz="800" spc="-10" smtClean="0">
                <a:latin typeface="Arial"/>
                <a:cs typeface="Arial"/>
              </a:rPr>
              <a:t>r</a:t>
            </a:r>
            <a:r>
              <a:rPr sz="800" spc="0" smtClean="0">
                <a:latin typeface="Arial"/>
                <a:cs typeface="Arial"/>
              </a:rPr>
              <a:t>ti</a:t>
            </a:r>
            <a:r>
              <a:rPr sz="800" spc="10" smtClean="0">
                <a:latin typeface="Arial"/>
                <a:cs typeface="Arial"/>
              </a:rPr>
              <a:t>m</a:t>
            </a:r>
            <a:r>
              <a:rPr sz="800" spc="0" smtClean="0">
                <a:latin typeface="Arial"/>
                <a:cs typeface="Arial"/>
              </a:rPr>
              <a:t>e</a:t>
            </a:r>
            <a:r>
              <a:rPr sz="800" spc="-5" smtClean="0">
                <a:latin typeface="Arial"/>
                <a:cs typeface="Arial"/>
              </a:rPr>
              <a:t>n</a:t>
            </a:r>
            <a:r>
              <a:rPr sz="800" spc="0" smtClean="0">
                <a:latin typeface="Arial"/>
                <a:cs typeface="Arial"/>
              </a:rPr>
              <a:t>to d</a:t>
            </a:r>
            <a:r>
              <a:rPr sz="800" spc="-5" smtClean="0">
                <a:latin typeface="Arial"/>
                <a:cs typeface="Arial"/>
              </a:rPr>
              <a:t>e</a:t>
            </a:r>
            <a:r>
              <a:rPr sz="800" spc="0" smtClean="0">
                <a:latin typeface="Arial"/>
                <a:cs typeface="Arial"/>
              </a:rPr>
              <a:t>i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-5" smtClean="0">
                <a:latin typeface="Arial"/>
                <a:cs typeface="Arial"/>
              </a:rPr>
              <a:t>V</a:t>
            </a:r>
            <a:r>
              <a:rPr sz="800" spc="0" smtClean="0">
                <a:latin typeface="Arial"/>
                <a:cs typeface="Arial"/>
              </a:rPr>
              <a:t>i</a:t>
            </a:r>
            <a:r>
              <a:rPr sz="800" spc="-5" smtClean="0">
                <a:latin typeface="Arial"/>
                <a:cs typeface="Arial"/>
              </a:rPr>
              <a:t>g</a:t>
            </a:r>
            <a:r>
              <a:rPr sz="800" spc="0" smtClean="0">
                <a:latin typeface="Arial"/>
                <a:cs typeface="Arial"/>
              </a:rPr>
              <a:t>ili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0" smtClean="0">
                <a:latin typeface="Arial"/>
                <a:cs typeface="Arial"/>
              </a:rPr>
              <a:t>d</a:t>
            </a:r>
            <a:r>
              <a:rPr sz="800" spc="-5" smtClean="0">
                <a:latin typeface="Arial"/>
                <a:cs typeface="Arial"/>
              </a:rPr>
              <a:t>e</a:t>
            </a:r>
            <a:r>
              <a:rPr sz="800" spc="0" smtClean="0">
                <a:latin typeface="Arial"/>
                <a:cs typeface="Arial"/>
              </a:rPr>
              <a:t>l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-5" smtClean="0">
                <a:latin typeface="Arial"/>
                <a:cs typeface="Arial"/>
              </a:rPr>
              <a:t>Fu</a:t>
            </a:r>
            <a:r>
              <a:rPr sz="800" spc="0" smtClean="0">
                <a:latin typeface="Arial"/>
                <a:cs typeface="Arial"/>
              </a:rPr>
              <a:t>oco</a:t>
            </a:r>
            <a:r>
              <a:rPr sz="800" spc="-5" smtClean="0">
                <a:latin typeface="Arial"/>
                <a:cs typeface="Arial"/>
              </a:rPr>
              <a:t>,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0" smtClean="0">
                <a:latin typeface="Arial"/>
                <a:cs typeface="Arial"/>
              </a:rPr>
              <a:t>d</a:t>
            </a:r>
            <a:r>
              <a:rPr sz="800" spc="-5" smtClean="0">
                <a:latin typeface="Arial"/>
                <a:cs typeface="Arial"/>
              </a:rPr>
              <a:t>e</a:t>
            </a:r>
            <a:r>
              <a:rPr sz="800" spc="0" smtClean="0">
                <a:latin typeface="Arial"/>
                <a:cs typeface="Arial"/>
              </a:rPr>
              <a:t>l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-5" smtClean="0">
                <a:latin typeface="Arial"/>
                <a:cs typeface="Arial"/>
              </a:rPr>
              <a:t>So</a:t>
            </a:r>
            <a:r>
              <a:rPr sz="800" spc="5" smtClean="0">
                <a:latin typeface="Arial"/>
                <a:cs typeface="Arial"/>
              </a:rPr>
              <a:t>cc</a:t>
            </a:r>
            <a:r>
              <a:rPr sz="800" spc="-5" smtClean="0">
                <a:latin typeface="Arial"/>
                <a:cs typeface="Arial"/>
              </a:rPr>
              <a:t>o</a:t>
            </a:r>
            <a:r>
              <a:rPr sz="800" spc="0" smtClean="0">
                <a:latin typeface="Arial"/>
                <a:cs typeface="Arial"/>
              </a:rPr>
              <a:t>r</a:t>
            </a:r>
            <a:r>
              <a:rPr sz="800" spc="5" smtClean="0">
                <a:latin typeface="Arial"/>
                <a:cs typeface="Arial"/>
              </a:rPr>
              <a:t>s</a:t>
            </a:r>
            <a:r>
              <a:rPr sz="800" spc="0" smtClean="0">
                <a:latin typeface="Arial"/>
                <a:cs typeface="Arial"/>
              </a:rPr>
              <a:t>o </a:t>
            </a:r>
            <a:r>
              <a:rPr sz="800" spc="-5" smtClean="0">
                <a:latin typeface="Arial"/>
                <a:cs typeface="Arial"/>
              </a:rPr>
              <a:t>Pu</a:t>
            </a:r>
            <a:r>
              <a:rPr sz="800" spc="0" smtClean="0">
                <a:latin typeface="Arial"/>
                <a:cs typeface="Arial"/>
              </a:rPr>
              <a:t>b</a:t>
            </a:r>
            <a:r>
              <a:rPr sz="800" spc="-5" smtClean="0">
                <a:latin typeface="Arial"/>
                <a:cs typeface="Arial"/>
              </a:rPr>
              <a:t>b</a:t>
            </a:r>
            <a:r>
              <a:rPr sz="800" spc="0" smtClean="0">
                <a:latin typeface="Arial"/>
                <a:cs typeface="Arial"/>
              </a:rPr>
              <a:t>li</a:t>
            </a:r>
            <a:r>
              <a:rPr sz="800" spc="5" smtClean="0">
                <a:latin typeface="Arial"/>
                <a:cs typeface="Arial"/>
              </a:rPr>
              <a:t>c</a:t>
            </a:r>
            <a:r>
              <a:rPr sz="800" spc="0" smtClean="0">
                <a:latin typeface="Arial"/>
                <a:cs typeface="Arial"/>
              </a:rPr>
              <a:t>o e </a:t>
            </a:r>
            <a:r>
              <a:rPr sz="800" spc="-5" smtClean="0">
                <a:latin typeface="Arial"/>
                <a:cs typeface="Arial"/>
              </a:rPr>
              <a:t>d</a:t>
            </a:r>
            <a:r>
              <a:rPr sz="800" spc="0" smtClean="0">
                <a:latin typeface="Arial"/>
                <a:cs typeface="Arial"/>
              </a:rPr>
              <a:t>ella Dif</a:t>
            </a:r>
            <a:r>
              <a:rPr sz="800" spc="-5" smtClean="0">
                <a:latin typeface="Arial"/>
                <a:cs typeface="Arial"/>
              </a:rPr>
              <a:t>e</a:t>
            </a:r>
            <a:r>
              <a:rPr sz="800" spc="5" smtClean="0">
                <a:latin typeface="Arial"/>
                <a:cs typeface="Arial"/>
              </a:rPr>
              <a:t>s</a:t>
            </a:r>
            <a:r>
              <a:rPr sz="800" spc="0" smtClean="0">
                <a:latin typeface="Arial"/>
                <a:cs typeface="Arial"/>
              </a:rPr>
              <a:t>a Ci</a:t>
            </a:r>
            <a:r>
              <a:rPr sz="800" spc="-15" smtClean="0">
                <a:latin typeface="Arial"/>
                <a:cs typeface="Arial"/>
              </a:rPr>
              <a:t>v</a:t>
            </a:r>
            <a:r>
              <a:rPr sz="800" spc="0" smtClean="0">
                <a:latin typeface="Arial"/>
                <a:cs typeface="Arial"/>
              </a:rPr>
              <a:t>ile</a:t>
            </a:r>
            <a:endParaRPr sz="800" smtClean="0">
              <a:latin typeface="Arial"/>
              <a:cs typeface="Arial"/>
            </a:endParaRPr>
          </a:p>
          <a:p>
            <a:pPr algn="ctr">
              <a:lnSpc>
                <a:spcPts val="1190"/>
              </a:lnSpc>
            </a:pPr>
            <a:r>
              <a:rPr lang="it-IT" sz="1000" b="1" spc="-5" dirty="0" smtClean="0">
                <a:solidFill>
                  <a:srgbClr val="FF0000"/>
                </a:solidFill>
                <a:latin typeface="Arial"/>
                <a:cs typeface="Arial"/>
              </a:rPr>
              <a:t>Comando Provinciale  Vigili del Fuoco di Caserta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928802"/>
            <a:ext cx="8791575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187696" y="624230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27164" y="6409944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86144" y="657758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18540" y="428604"/>
            <a:ext cx="8025426" cy="507209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 fontAlgn="base"/>
            <a:r>
              <a:rPr lang="it-IT" sz="2800" b="1" spc="-5" dirty="0" smtClean="0">
                <a:solidFill>
                  <a:srgbClr val="FF0000"/>
                </a:solidFill>
                <a:latin typeface="Arial"/>
                <a:cs typeface="Arial"/>
              </a:rPr>
              <a:t>CALCOLO IN CASO </a:t>
            </a:r>
            <a:r>
              <a:rPr lang="it-IT" sz="2800" b="1" spc="-5" dirty="0" err="1" smtClean="0">
                <a:solidFill>
                  <a:srgbClr val="FF0000"/>
                </a:solidFill>
                <a:latin typeface="Arial"/>
                <a:cs typeface="Arial"/>
              </a:rPr>
              <a:t>DI</a:t>
            </a:r>
            <a:r>
              <a:rPr lang="it-IT" sz="2800" b="1" spc="-5" dirty="0" smtClean="0">
                <a:solidFill>
                  <a:srgbClr val="FF0000"/>
                </a:solidFill>
                <a:latin typeface="Arial"/>
                <a:cs typeface="Arial"/>
              </a:rPr>
              <a:t> ESODO PER FASI</a:t>
            </a:r>
          </a:p>
          <a:p>
            <a:pPr algn="just" fontAlgn="base"/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Se nell'attività si applica la procedura d'esodo per fasi, le vie d'esodo verticali devono essere in grado di consentire l'evacuazione degli occupanti dei piani durante ciascuna fase.</a:t>
            </a:r>
          </a:p>
          <a:p>
            <a:pPr algn="just" fontAlgn="base"/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La larghezza Lv, è calcolata come segue</a:t>
            </a: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: </a:t>
            </a:r>
          </a:p>
          <a:p>
            <a:pPr algn="just" fontAlgn="base"/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L</a:t>
            </a:r>
            <a:r>
              <a:rPr lang="it-IT" sz="23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V</a:t>
            </a:r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 = L</a:t>
            </a:r>
            <a:r>
              <a:rPr lang="it-IT" sz="23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U</a:t>
            </a:r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 • </a:t>
            </a:r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n</a:t>
            </a:r>
            <a:r>
              <a:rPr lang="it-IT" sz="23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V</a:t>
            </a:r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  </a:t>
            </a:r>
          </a:p>
          <a:p>
            <a:pPr marL="449263" indent="-449263" algn="just" fontAlgn="base"/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L</a:t>
            </a:r>
            <a:r>
              <a:rPr lang="it-IT" sz="23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V</a:t>
            </a:r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	</a:t>
            </a:r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larghezza </a:t>
            </a:r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minima </a:t>
            </a: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della via d'esodo verticale[mm</a:t>
            </a: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] </a:t>
            </a:r>
          </a:p>
          <a:p>
            <a:pPr marL="449263" indent="-449263" algn="just" fontAlgn="base"/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L</a:t>
            </a:r>
            <a:r>
              <a:rPr lang="it-IT" sz="23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U</a:t>
            </a: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 </a:t>
            </a:r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larghezza unitaria </a:t>
            </a: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determinata da tabella S.4-12 in funzione del profilo di rischio </a:t>
            </a: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Rvita di riferimento ed </a:t>
            </a: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imponendo </a:t>
            </a:r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pari a 2 il numero totale dei piani </a:t>
            </a: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serviti dalla via d'esodo </a:t>
            </a: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verticale [mm/persona]; </a:t>
            </a:r>
          </a:p>
          <a:p>
            <a:pPr marL="449263" indent="-449263" algn="just" fontAlgn="base"/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n</a:t>
            </a:r>
            <a:r>
              <a:rPr lang="it-IT" sz="23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V</a:t>
            </a: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 </a:t>
            </a:r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numero totale degli occupanti </a:t>
            </a: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che impiegano tale via d'esodo verticale, provenienti da due dei piani serviti, considerando i due piani, anche non consecutivi, aventi maggiore affollamento.</a:t>
            </a:r>
          </a:p>
          <a:p>
            <a:pPr algn="just" fontAlgn="base"/>
            <a:endParaRPr lang="it-IT" sz="24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algn="just" fontAlgn="base"/>
            <a:endParaRPr lang="it-IT" sz="24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algn="just" fontAlgn="base"/>
            <a:endParaRPr lang="it-IT" sz="24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algn="just" fontAlgn="base"/>
            <a:endParaRPr lang="it-IT" sz="24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algn="just" fontAlgn="base"/>
            <a:endParaRPr lang="it-IT" sz="24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algn="just" fontAlgn="base"/>
            <a:endParaRPr lang="it-IT" sz="24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algn="just" fontAlgn="base"/>
            <a:endParaRPr lang="it-IT" sz="24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algn="ctr" fontAlgn="base"/>
            <a:endParaRPr lang="it-IT" sz="2800" b="1" spc="-5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algn="ctr" fontAlgn="base"/>
            <a:endParaRPr lang="it-IT" sz="2800" b="1" spc="-5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algn="ctr" fontAlgn="base"/>
            <a:endParaRPr lang="it-IT" sz="2800" b="1" spc="-5" dirty="0" smtClean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1" name="object 8"/>
          <p:cNvSpPr txBox="1"/>
          <p:nvPr/>
        </p:nvSpPr>
        <p:spPr>
          <a:xfrm>
            <a:off x="2741929" y="6371590"/>
            <a:ext cx="3660140" cy="406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algn="ctr">
              <a:lnSpc>
                <a:spcPct val="100000"/>
              </a:lnSpc>
            </a:pPr>
            <a:r>
              <a:rPr sz="800" spc="-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ro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l</a:t>
            </a:r>
            <a:r>
              <a:rPr sz="800" spc="10" dirty="0" smtClean="0">
                <a:latin typeface="Arial"/>
                <a:cs typeface="Arial"/>
              </a:rPr>
              <a:t>l</a:t>
            </a:r>
            <a:r>
              <a:rPr sz="800" spc="-10" dirty="0" smtClean="0">
                <a:latin typeface="Arial"/>
                <a:cs typeface="Arial"/>
              </a:rPr>
              <a:t>’</a:t>
            </a:r>
            <a:r>
              <a:rPr sz="800" spc="0" dirty="0" smtClean="0">
                <a:latin typeface="Arial"/>
                <a:cs typeface="Arial"/>
              </a:rPr>
              <a:t>Int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no</a:t>
            </a:r>
            <a:endParaRPr sz="800">
              <a:latin typeface="Arial"/>
              <a:cs typeface="Arial"/>
            </a:endParaRPr>
          </a:p>
          <a:p>
            <a:pPr marR="3810" algn="ctr">
              <a:lnSpc>
                <a:spcPct val="100000"/>
              </a:lnSpc>
            </a:pPr>
            <a:r>
              <a:rPr sz="800" smtClean="0">
                <a:latin typeface="Arial"/>
                <a:cs typeface="Arial"/>
              </a:rPr>
              <a:t>Di</a:t>
            </a:r>
            <a:r>
              <a:rPr sz="800" spc="-5" smtClean="0">
                <a:latin typeface="Arial"/>
                <a:cs typeface="Arial"/>
              </a:rPr>
              <a:t>p</a:t>
            </a:r>
            <a:r>
              <a:rPr sz="800" spc="0" smtClean="0">
                <a:latin typeface="Arial"/>
                <a:cs typeface="Arial"/>
              </a:rPr>
              <a:t>a</a:t>
            </a:r>
            <a:r>
              <a:rPr sz="800" spc="-10" smtClean="0">
                <a:latin typeface="Arial"/>
                <a:cs typeface="Arial"/>
              </a:rPr>
              <a:t>r</a:t>
            </a:r>
            <a:r>
              <a:rPr sz="800" spc="0" smtClean="0">
                <a:latin typeface="Arial"/>
                <a:cs typeface="Arial"/>
              </a:rPr>
              <a:t>ti</a:t>
            </a:r>
            <a:r>
              <a:rPr sz="800" spc="10" smtClean="0">
                <a:latin typeface="Arial"/>
                <a:cs typeface="Arial"/>
              </a:rPr>
              <a:t>m</a:t>
            </a:r>
            <a:r>
              <a:rPr sz="800" spc="0" smtClean="0">
                <a:latin typeface="Arial"/>
                <a:cs typeface="Arial"/>
              </a:rPr>
              <a:t>e</a:t>
            </a:r>
            <a:r>
              <a:rPr sz="800" spc="-5" smtClean="0">
                <a:latin typeface="Arial"/>
                <a:cs typeface="Arial"/>
              </a:rPr>
              <a:t>n</a:t>
            </a:r>
            <a:r>
              <a:rPr sz="800" spc="0" smtClean="0">
                <a:latin typeface="Arial"/>
                <a:cs typeface="Arial"/>
              </a:rPr>
              <a:t>to d</a:t>
            </a:r>
            <a:r>
              <a:rPr sz="800" spc="-5" smtClean="0">
                <a:latin typeface="Arial"/>
                <a:cs typeface="Arial"/>
              </a:rPr>
              <a:t>e</a:t>
            </a:r>
            <a:r>
              <a:rPr sz="800" spc="0" smtClean="0">
                <a:latin typeface="Arial"/>
                <a:cs typeface="Arial"/>
              </a:rPr>
              <a:t>i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-5" smtClean="0">
                <a:latin typeface="Arial"/>
                <a:cs typeface="Arial"/>
              </a:rPr>
              <a:t>V</a:t>
            </a:r>
            <a:r>
              <a:rPr sz="800" spc="0" smtClean="0">
                <a:latin typeface="Arial"/>
                <a:cs typeface="Arial"/>
              </a:rPr>
              <a:t>i</a:t>
            </a:r>
            <a:r>
              <a:rPr sz="800" spc="-5" smtClean="0">
                <a:latin typeface="Arial"/>
                <a:cs typeface="Arial"/>
              </a:rPr>
              <a:t>g</a:t>
            </a:r>
            <a:r>
              <a:rPr sz="800" spc="0" smtClean="0">
                <a:latin typeface="Arial"/>
                <a:cs typeface="Arial"/>
              </a:rPr>
              <a:t>ili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0" smtClean="0">
                <a:latin typeface="Arial"/>
                <a:cs typeface="Arial"/>
              </a:rPr>
              <a:t>d</a:t>
            </a:r>
            <a:r>
              <a:rPr sz="800" spc="-5" smtClean="0">
                <a:latin typeface="Arial"/>
                <a:cs typeface="Arial"/>
              </a:rPr>
              <a:t>e</a:t>
            </a:r>
            <a:r>
              <a:rPr sz="800" spc="0" smtClean="0">
                <a:latin typeface="Arial"/>
                <a:cs typeface="Arial"/>
              </a:rPr>
              <a:t>l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-5" smtClean="0">
                <a:latin typeface="Arial"/>
                <a:cs typeface="Arial"/>
              </a:rPr>
              <a:t>Fu</a:t>
            </a:r>
            <a:r>
              <a:rPr sz="800" spc="0" smtClean="0">
                <a:latin typeface="Arial"/>
                <a:cs typeface="Arial"/>
              </a:rPr>
              <a:t>oco</a:t>
            </a:r>
            <a:r>
              <a:rPr sz="800" spc="-5" smtClean="0">
                <a:latin typeface="Arial"/>
                <a:cs typeface="Arial"/>
              </a:rPr>
              <a:t>,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0" smtClean="0">
                <a:latin typeface="Arial"/>
                <a:cs typeface="Arial"/>
              </a:rPr>
              <a:t>d</a:t>
            </a:r>
            <a:r>
              <a:rPr sz="800" spc="-5" smtClean="0">
                <a:latin typeface="Arial"/>
                <a:cs typeface="Arial"/>
              </a:rPr>
              <a:t>e</a:t>
            </a:r>
            <a:r>
              <a:rPr sz="800" spc="0" smtClean="0">
                <a:latin typeface="Arial"/>
                <a:cs typeface="Arial"/>
              </a:rPr>
              <a:t>l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-5" smtClean="0">
                <a:latin typeface="Arial"/>
                <a:cs typeface="Arial"/>
              </a:rPr>
              <a:t>So</a:t>
            </a:r>
            <a:r>
              <a:rPr sz="800" spc="5" smtClean="0">
                <a:latin typeface="Arial"/>
                <a:cs typeface="Arial"/>
              </a:rPr>
              <a:t>cc</a:t>
            </a:r>
            <a:r>
              <a:rPr sz="800" spc="-5" smtClean="0">
                <a:latin typeface="Arial"/>
                <a:cs typeface="Arial"/>
              </a:rPr>
              <a:t>o</a:t>
            </a:r>
            <a:r>
              <a:rPr sz="800" spc="0" smtClean="0">
                <a:latin typeface="Arial"/>
                <a:cs typeface="Arial"/>
              </a:rPr>
              <a:t>r</a:t>
            </a:r>
            <a:r>
              <a:rPr sz="800" spc="5" smtClean="0">
                <a:latin typeface="Arial"/>
                <a:cs typeface="Arial"/>
              </a:rPr>
              <a:t>s</a:t>
            </a:r>
            <a:r>
              <a:rPr sz="800" spc="0" smtClean="0">
                <a:latin typeface="Arial"/>
                <a:cs typeface="Arial"/>
              </a:rPr>
              <a:t>o </a:t>
            </a:r>
            <a:r>
              <a:rPr sz="800" spc="-5" smtClean="0">
                <a:latin typeface="Arial"/>
                <a:cs typeface="Arial"/>
              </a:rPr>
              <a:t>Pu</a:t>
            </a:r>
            <a:r>
              <a:rPr sz="800" spc="0" smtClean="0">
                <a:latin typeface="Arial"/>
                <a:cs typeface="Arial"/>
              </a:rPr>
              <a:t>b</a:t>
            </a:r>
            <a:r>
              <a:rPr sz="800" spc="-5" smtClean="0">
                <a:latin typeface="Arial"/>
                <a:cs typeface="Arial"/>
              </a:rPr>
              <a:t>b</a:t>
            </a:r>
            <a:r>
              <a:rPr sz="800" spc="0" smtClean="0">
                <a:latin typeface="Arial"/>
                <a:cs typeface="Arial"/>
              </a:rPr>
              <a:t>li</a:t>
            </a:r>
            <a:r>
              <a:rPr sz="800" spc="5" smtClean="0">
                <a:latin typeface="Arial"/>
                <a:cs typeface="Arial"/>
              </a:rPr>
              <a:t>c</a:t>
            </a:r>
            <a:r>
              <a:rPr sz="800" spc="0" smtClean="0">
                <a:latin typeface="Arial"/>
                <a:cs typeface="Arial"/>
              </a:rPr>
              <a:t>o e </a:t>
            </a:r>
            <a:r>
              <a:rPr sz="800" spc="-5" smtClean="0">
                <a:latin typeface="Arial"/>
                <a:cs typeface="Arial"/>
              </a:rPr>
              <a:t>d</a:t>
            </a:r>
            <a:r>
              <a:rPr sz="800" spc="0" smtClean="0">
                <a:latin typeface="Arial"/>
                <a:cs typeface="Arial"/>
              </a:rPr>
              <a:t>ella Dif</a:t>
            </a:r>
            <a:r>
              <a:rPr sz="800" spc="-5" smtClean="0">
                <a:latin typeface="Arial"/>
                <a:cs typeface="Arial"/>
              </a:rPr>
              <a:t>e</a:t>
            </a:r>
            <a:r>
              <a:rPr sz="800" spc="5" smtClean="0">
                <a:latin typeface="Arial"/>
                <a:cs typeface="Arial"/>
              </a:rPr>
              <a:t>s</a:t>
            </a:r>
            <a:r>
              <a:rPr sz="800" spc="0" smtClean="0">
                <a:latin typeface="Arial"/>
                <a:cs typeface="Arial"/>
              </a:rPr>
              <a:t>a Ci</a:t>
            </a:r>
            <a:r>
              <a:rPr sz="800" spc="-15" smtClean="0">
                <a:latin typeface="Arial"/>
                <a:cs typeface="Arial"/>
              </a:rPr>
              <a:t>v</a:t>
            </a:r>
            <a:r>
              <a:rPr sz="800" spc="0" smtClean="0">
                <a:latin typeface="Arial"/>
                <a:cs typeface="Arial"/>
              </a:rPr>
              <a:t>ile</a:t>
            </a:r>
            <a:endParaRPr sz="800" smtClean="0">
              <a:latin typeface="Arial"/>
              <a:cs typeface="Arial"/>
            </a:endParaRPr>
          </a:p>
          <a:p>
            <a:pPr algn="ctr">
              <a:lnSpc>
                <a:spcPts val="1190"/>
              </a:lnSpc>
            </a:pPr>
            <a:r>
              <a:rPr lang="it-IT" sz="1000" b="1" spc="-5" dirty="0" smtClean="0">
                <a:solidFill>
                  <a:srgbClr val="FF0000"/>
                </a:solidFill>
                <a:latin typeface="Arial"/>
                <a:cs typeface="Arial"/>
              </a:rPr>
              <a:t>Comando Provinciale  Vigili del Fuoco di Caserta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187696" y="624230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27164" y="6409944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86144" y="657758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18540" y="428604"/>
            <a:ext cx="8025426" cy="507209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 fontAlgn="base"/>
            <a:r>
              <a:rPr lang="it-IT" sz="2800" b="1" spc="-5" dirty="0" smtClean="0">
                <a:solidFill>
                  <a:srgbClr val="FF0000"/>
                </a:solidFill>
                <a:latin typeface="Arial"/>
                <a:cs typeface="Arial"/>
              </a:rPr>
              <a:t>CALCOLO IN CASO </a:t>
            </a:r>
            <a:r>
              <a:rPr lang="it-IT" sz="2800" b="1" spc="-5" dirty="0" err="1" smtClean="0">
                <a:solidFill>
                  <a:srgbClr val="FF0000"/>
                </a:solidFill>
                <a:latin typeface="Arial"/>
                <a:cs typeface="Arial"/>
              </a:rPr>
              <a:t>DI</a:t>
            </a:r>
            <a:r>
              <a:rPr lang="it-IT" sz="2800" b="1" spc="-5" dirty="0" smtClean="0">
                <a:solidFill>
                  <a:srgbClr val="FF0000"/>
                </a:solidFill>
                <a:latin typeface="Arial"/>
                <a:cs typeface="Arial"/>
              </a:rPr>
              <a:t> ESODO PER FASI</a:t>
            </a:r>
          </a:p>
          <a:p>
            <a:pPr algn="just" fontAlgn="base"/>
            <a:endParaRPr lang="it-IT" sz="24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algn="just" fontAlgn="base"/>
            <a:endParaRPr lang="it-IT" sz="24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algn="just" fontAlgn="base"/>
            <a:endParaRPr lang="it-IT" sz="24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algn="just" fontAlgn="base"/>
            <a:endParaRPr lang="it-IT" sz="24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algn="just" fontAlgn="base"/>
            <a:endParaRPr lang="it-IT" sz="24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algn="just" fontAlgn="base"/>
            <a:endParaRPr lang="it-IT" sz="24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algn="just" fontAlgn="base"/>
            <a:endParaRPr lang="it-IT" sz="24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algn="ctr" fontAlgn="base"/>
            <a:endParaRPr lang="it-IT" sz="2800" b="1" spc="-5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algn="ctr" fontAlgn="base"/>
            <a:endParaRPr lang="it-IT" sz="2800" b="1" spc="-5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algn="ctr" fontAlgn="base"/>
            <a:endParaRPr lang="it-IT" sz="2800" b="1" spc="-5" dirty="0" smtClean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1" name="object 8"/>
          <p:cNvSpPr txBox="1"/>
          <p:nvPr/>
        </p:nvSpPr>
        <p:spPr>
          <a:xfrm>
            <a:off x="2741929" y="6371590"/>
            <a:ext cx="3660140" cy="406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algn="ctr">
              <a:lnSpc>
                <a:spcPct val="100000"/>
              </a:lnSpc>
            </a:pPr>
            <a:r>
              <a:rPr sz="800" spc="-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ro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l</a:t>
            </a:r>
            <a:r>
              <a:rPr sz="800" spc="10" dirty="0" smtClean="0">
                <a:latin typeface="Arial"/>
                <a:cs typeface="Arial"/>
              </a:rPr>
              <a:t>l</a:t>
            </a:r>
            <a:r>
              <a:rPr sz="800" spc="-10" dirty="0" smtClean="0">
                <a:latin typeface="Arial"/>
                <a:cs typeface="Arial"/>
              </a:rPr>
              <a:t>’</a:t>
            </a:r>
            <a:r>
              <a:rPr sz="800" spc="0" dirty="0" smtClean="0">
                <a:latin typeface="Arial"/>
                <a:cs typeface="Arial"/>
              </a:rPr>
              <a:t>Int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no</a:t>
            </a:r>
            <a:endParaRPr sz="800">
              <a:latin typeface="Arial"/>
              <a:cs typeface="Arial"/>
            </a:endParaRPr>
          </a:p>
          <a:p>
            <a:pPr marR="3810" algn="ctr">
              <a:lnSpc>
                <a:spcPct val="100000"/>
              </a:lnSpc>
            </a:pPr>
            <a:r>
              <a:rPr sz="800" smtClean="0">
                <a:latin typeface="Arial"/>
                <a:cs typeface="Arial"/>
              </a:rPr>
              <a:t>Di</a:t>
            </a:r>
            <a:r>
              <a:rPr sz="800" spc="-5" smtClean="0">
                <a:latin typeface="Arial"/>
                <a:cs typeface="Arial"/>
              </a:rPr>
              <a:t>p</a:t>
            </a:r>
            <a:r>
              <a:rPr sz="800" spc="0" smtClean="0">
                <a:latin typeface="Arial"/>
                <a:cs typeface="Arial"/>
              </a:rPr>
              <a:t>a</a:t>
            </a:r>
            <a:r>
              <a:rPr sz="800" spc="-10" smtClean="0">
                <a:latin typeface="Arial"/>
                <a:cs typeface="Arial"/>
              </a:rPr>
              <a:t>r</a:t>
            </a:r>
            <a:r>
              <a:rPr sz="800" spc="0" smtClean="0">
                <a:latin typeface="Arial"/>
                <a:cs typeface="Arial"/>
              </a:rPr>
              <a:t>ti</a:t>
            </a:r>
            <a:r>
              <a:rPr sz="800" spc="10" smtClean="0">
                <a:latin typeface="Arial"/>
                <a:cs typeface="Arial"/>
              </a:rPr>
              <a:t>m</a:t>
            </a:r>
            <a:r>
              <a:rPr sz="800" spc="0" smtClean="0">
                <a:latin typeface="Arial"/>
                <a:cs typeface="Arial"/>
              </a:rPr>
              <a:t>e</a:t>
            </a:r>
            <a:r>
              <a:rPr sz="800" spc="-5" smtClean="0">
                <a:latin typeface="Arial"/>
                <a:cs typeface="Arial"/>
              </a:rPr>
              <a:t>n</a:t>
            </a:r>
            <a:r>
              <a:rPr sz="800" spc="0" smtClean="0">
                <a:latin typeface="Arial"/>
                <a:cs typeface="Arial"/>
              </a:rPr>
              <a:t>to d</a:t>
            </a:r>
            <a:r>
              <a:rPr sz="800" spc="-5" smtClean="0">
                <a:latin typeface="Arial"/>
                <a:cs typeface="Arial"/>
              </a:rPr>
              <a:t>e</a:t>
            </a:r>
            <a:r>
              <a:rPr sz="800" spc="0" smtClean="0">
                <a:latin typeface="Arial"/>
                <a:cs typeface="Arial"/>
              </a:rPr>
              <a:t>i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-5" smtClean="0">
                <a:latin typeface="Arial"/>
                <a:cs typeface="Arial"/>
              </a:rPr>
              <a:t>V</a:t>
            </a:r>
            <a:r>
              <a:rPr sz="800" spc="0" smtClean="0">
                <a:latin typeface="Arial"/>
                <a:cs typeface="Arial"/>
              </a:rPr>
              <a:t>i</a:t>
            </a:r>
            <a:r>
              <a:rPr sz="800" spc="-5" smtClean="0">
                <a:latin typeface="Arial"/>
                <a:cs typeface="Arial"/>
              </a:rPr>
              <a:t>g</a:t>
            </a:r>
            <a:r>
              <a:rPr sz="800" spc="0" smtClean="0">
                <a:latin typeface="Arial"/>
                <a:cs typeface="Arial"/>
              </a:rPr>
              <a:t>ili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0" smtClean="0">
                <a:latin typeface="Arial"/>
                <a:cs typeface="Arial"/>
              </a:rPr>
              <a:t>d</a:t>
            </a:r>
            <a:r>
              <a:rPr sz="800" spc="-5" smtClean="0">
                <a:latin typeface="Arial"/>
                <a:cs typeface="Arial"/>
              </a:rPr>
              <a:t>e</a:t>
            </a:r>
            <a:r>
              <a:rPr sz="800" spc="0" smtClean="0">
                <a:latin typeface="Arial"/>
                <a:cs typeface="Arial"/>
              </a:rPr>
              <a:t>l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-5" smtClean="0">
                <a:latin typeface="Arial"/>
                <a:cs typeface="Arial"/>
              </a:rPr>
              <a:t>Fu</a:t>
            </a:r>
            <a:r>
              <a:rPr sz="800" spc="0" smtClean="0">
                <a:latin typeface="Arial"/>
                <a:cs typeface="Arial"/>
              </a:rPr>
              <a:t>oco</a:t>
            </a:r>
            <a:r>
              <a:rPr sz="800" spc="-5" smtClean="0">
                <a:latin typeface="Arial"/>
                <a:cs typeface="Arial"/>
              </a:rPr>
              <a:t>,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0" smtClean="0">
                <a:latin typeface="Arial"/>
                <a:cs typeface="Arial"/>
              </a:rPr>
              <a:t>d</a:t>
            </a:r>
            <a:r>
              <a:rPr sz="800" spc="-5" smtClean="0">
                <a:latin typeface="Arial"/>
                <a:cs typeface="Arial"/>
              </a:rPr>
              <a:t>e</a:t>
            </a:r>
            <a:r>
              <a:rPr sz="800" spc="0" smtClean="0">
                <a:latin typeface="Arial"/>
                <a:cs typeface="Arial"/>
              </a:rPr>
              <a:t>l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-5" smtClean="0">
                <a:latin typeface="Arial"/>
                <a:cs typeface="Arial"/>
              </a:rPr>
              <a:t>So</a:t>
            </a:r>
            <a:r>
              <a:rPr sz="800" spc="5" smtClean="0">
                <a:latin typeface="Arial"/>
                <a:cs typeface="Arial"/>
              </a:rPr>
              <a:t>cc</a:t>
            </a:r>
            <a:r>
              <a:rPr sz="800" spc="-5" smtClean="0">
                <a:latin typeface="Arial"/>
                <a:cs typeface="Arial"/>
              </a:rPr>
              <a:t>o</a:t>
            </a:r>
            <a:r>
              <a:rPr sz="800" spc="0" smtClean="0">
                <a:latin typeface="Arial"/>
                <a:cs typeface="Arial"/>
              </a:rPr>
              <a:t>r</a:t>
            </a:r>
            <a:r>
              <a:rPr sz="800" spc="5" smtClean="0">
                <a:latin typeface="Arial"/>
                <a:cs typeface="Arial"/>
              </a:rPr>
              <a:t>s</a:t>
            </a:r>
            <a:r>
              <a:rPr sz="800" spc="0" smtClean="0">
                <a:latin typeface="Arial"/>
                <a:cs typeface="Arial"/>
              </a:rPr>
              <a:t>o </a:t>
            </a:r>
            <a:r>
              <a:rPr sz="800" spc="-5" smtClean="0">
                <a:latin typeface="Arial"/>
                <a:cs typeface="Arial"/>
              </a:rPr>
              <a:t>Pu</a:t>
            </a:r>
            <a:r>
              <a:rPr sz="800" spc="0" smtClean="0">
                <a:latin typeface="Arial"/>
                <a:cs typeface="Arial"/>
              </a:rPr>
              <a:t>b</a:t>
            </a:r>
            <a:r>
              <a:rPr sz="800" spc="-5" smtClean="0">
                <a:latin typeface="Arial"/>
                <a:cs typeface="Arial"/>
              </a:rPr>
              <a:t>b</a:t>
            </a:r>
            <a:r>
              <a:rPr sz="800" spc="0" smtClean="0">
                <a:latin typeface="Arial"/>
                <a:cs typeface="Arial"/>
              </a:rPr>
              <a:t>li</a:t>
            </a:r>
            <a:r>
              <a:rPr sz="800" spc="5" smtClean="0">
                <a:latin typeface="Arial"/>
                <a:cs typeface="Arial"/>
              </a:rPr>
              <a:t>c</a:t>
            </a:r>
            <a:r>
              <a:rPr sz="800" spc="0" smtClean="0">
                <a:latin typeface="Arial"/>
                <a:cs typeface="Arial"/>
              </a:rPr>
              <a:t>o e </a:t>
            </a:r>
            <a:r>
              <a:rPr sz="800" spc="-5" smtClean="0">
                <a:latin typeface="Arial"/>
                <a:cs typeface="Arial"/>
              </a:rPr>
              <a:t>d</a:t>
            </a:r>
            <a:r>
              <a:rPr sz="800" spc="0" smtClean="0">
                <a:latin typeface="Arial"/>
                <a:cs typeface="Arial"/>
              </a:rPr>
              <a:t>ella Dif</a:t>
            </a:r>
            <a:r>
              <a:rPr sz="800" spc="-5" smtClean="0">
                <a:latin typeface="Arial"/>
                <a:cs typeface="Arial"/>
              </a:rPr>
              <a:t>e</a:t>
            </a:r>
            <a:r>
              <a:rPr sz="800" spc="5" smtClean="0">
                <a:latin typeface="Arial"/>
                <a:cs typeface="Arial"/>
              </a:rPr>
              <a:t>s</a:t>
            </a:r>
            <a:r>
              <a:rPr sz="800" spc="0" smtClean="0">
                <a:latin typeface="Arial"/>
                <a:cs typeface="Arial"/>
              </a:rPr>
              <a:t>a Ci</a:t>
            </a:r>
            <a:r>
              <a:rPr sz="800" spc="-15" smtClean="0">
                <a:latin typeface="Arial"/>
                <a:cs typeface="Arial"/>
              </a:rPr>
              <a:t>v</a:t>
            </a:r>
            <a:r>
              <a:rPr sz="800" spc="0" smtClean="0">
                <a:latin typeface="Arial"/>
                <a:cs typeface="Arial"/>
              </a:rPr>
              <a:t>ile</a:t>
            </a:r>
            <a:endParaRPr sz="800" smtClean="0">
              <a:latin typeface="Arial"/>
              <a:cs typeface="Arial"/>
            </a:endParaRPr>
          </a:p>
          <a:p>
            <a:pPr algn="ctr">
              <a:lnSpc>
                <a:spcPts val="1190"/>
              </a:lnSpc>
            </a:pPr>
            <a:r>
              <a:rPr lang="it-IT" sz="1000" b="1" spc="-5" dirty="0" smtClean="0">
                <a:solidFill>
                  <a:srgbClr val="FF0000"/>
                </a:solidFill>
                <a:latin typeface="Arial"/>
                <a:cs typeface="Arial"/>
              </a:rPr>
              <a:t>Comando Provinciale  Vigili del Fuoco di Caserta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8" y="1862138"/>
            <a:ext cx="8772525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187696" y="624230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27164" y="6409944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86144" y="657758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18540" y="428604"/>
            <a:ext cx="8025426" cy="507209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 fontAlgn="base"/>
            <a:r>
              <a:rPr lang="it-IT" sz="2800" b="1" spc="-5" dirty="0" smtClean="0">
                <a:solidFill>
                  <a:srgbClr val="FF0000"/>
                </a:solidFill>
                <a:latin typeface="Arial"/>
                <a:cs typeface="Arial"/>
              </a:rPr>
              <a:t>VERIFICA DELLA RIDONDANZA DELLE VIE </a:t>
            </a:r>
            <a:r>
              <a:rPr lang="it-IT" sz="2800" b="1" spc="-5" dirty="0" err="1" smtClean="0">
                <a:solidFill>
                  <a:srgbClr val="FF0000"/>
                </a:solidFill>
                <a:latin typeface="Arial"/>
                <a:cs typeface="Arial"/>
              </a:rPr>
              <a:t>D'ESODO</a:t>
            </a:r>
            <a:r>
              <a:rPr lang="it-IT" sz="2800" b="1" spc="-5" dirty="0" smtClean="0">
                <a:solidFill>
                  <a:srgbClr val="FF0000"/>
                </a:solidFill>
                <a:latin typeface="Arial"/>
                <a:cs typeface="Arial"/>
              </a:rPr>
              <a:t> VERTICALI</a:t>
            </a:r>
          </a:p>
          <a:p>
            <a:pPr algn="just" fontAlgn="base"/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Se un edificio ha più di una via d'esodo verticale si deve supporre che l'incendio possa renderne una indisponibile.</a:t>
            </a:r>
          </a:p>
          <a:p>
            <a:pPr algn="just" fontAlgn="base"/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Ai fini della </a:t>
            </a:r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verifica di ridondanza</a:t>
            </a: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, </a:t>
            </a:r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si deve rendere indisponibile una via d'esodo verticale alla volta</a:t>
            </a: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 e verificare che le restanti vie d'esodo indipendenti da questa abbiano </a:t>
            </a:r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larghezza complessiva sufficiente a garantire l'esodo degli occupanti</a:t>
            </a: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. </a:t>
            </a:r>
            <a:endParaRPr lang="it-IT" sz="23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algn="just" fontAlgn="base"/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Le vie </a:t>
            </a:r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d'esodo a prova di fumo o esterne </a:t>
            </a: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sono considerate </a:t>
            </a:r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sempre disponibili</a:t>
            </a: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 e non devono essere sottoposte a verifica di ridondanza.</a:t>
            </a:r>
          </a:p>
          <a:p>
            <a:pPr algn="just" fontAlgn="base"/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Nella verifica di ridondanza non è necessario procedere ad ulteriore verifica delle lunghezze d'esodo e dei corridoi ciechi.</a:t>
            </a:r>
          </a:p>
          <a:p>
            <a:pPr algn="just" fontAlgn="base"/>
            <a:endParaRPr lang="it-IT" sz="24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algn="just" fontAlgn="base"/>
            <a:endParaRPr lang="it-IT" sz="24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algn="just" fontAlgn="base"/>
            <a:endParaRPr lang="it-IT" sz="24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algn="just" fontAlgn="base"/>
            <a:endParaRPr lang="it-IT" sz="24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algn="just" fontAlgn="base"/>
            <a:endParaRPr lang="it-IT" sz="24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algn="just" fontAlgn="base"/>
            <a:endParaRPr lang="it-IT" sz="24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algn="just" fontAlgn="base"/>
            <a:endParaRPr lang="it-IT" sz="24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algn="ctr" fontAlgn="base"/>
            <a:endParaRPr lang="it-IT" sz="2800" b="1" spc="-5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algn="ctr" fontAlgn="base"/>
            <a:endParaRPr lang="it-IT" sz="2800" b="1" spc="-5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algn="ctr" fontAlgn="base"/>
            <a:endParaRPr lang="it-IT" sz="2800" b="1" spc="-5" dirty="0" smtClean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1" name="object 8"/>
          <p:cNvSpPr txBox="1"/>
          <p:nvPr/>
        </p:nvSpPr>
        <p:spPr>
          <a:xfrm>
            <a:off x="2741929" y="6371590"/>
            <a:ext cx="3660140" cy="406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algn="ctr">
              <a:lnSpc>
                <a:spcPct val="100000"/>
              </a:lnSpc>
            </a:pPr>
            <a:r>
              <a:rPr sz="800" spc="-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ro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l</a:t>
            </a:r>
            <a:r>
              <a:rPr sz="800" spc="10" dirty="0" smtClean="0">
                <a:latin typeface="Arial"/>
                <a:cs typeface="Arial"/>
              </a:rPr>
              <a:t>l</a:t>
            </a:r>
            <a:r>
              <a:rPr sz="800" spc="-10" dirty="0" smtClean="0">
                <a:latin typeface="Arial"/>
                <a:cs typeface="Arial"/>
              </a:rPr>
              <a:t>’</a:t>
            </a:r>
            <a:r>
              <a:rPr sz="800" spc="0" dirty="0" smtClean="0">
                <a:latin typeface="Arial"/>
                <a:cs typeface="Arial"/>
              </a:rPr>
              <a:t>Int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no</a:t>
            </a:r>
            <a:endParaRPr sz="800">
              <a:latin typeface="Arial"/>
              <a:cs typeface="Arial"/>
            </a:endParaRPr>
          </a:p>
          <a:p>
            <a:pPr marR="3810" algn="ctr">
              <a:lnSpc>
                <a:spcPct val="100000"/>
              </a:lnSpc>
            </a:pPr>
            <a:r>
              <a:rPr sz="800" smtClean="0">
                <a:latin typeface="Arial"/>
                <a:cs typeface="Arial"/>
              </a:rPr>
              <a:t>Di</a:t>
            </a:r>
            <a:r>
              <a:rPr sz="800" spc="-5" smtClean="0">
                <a:latin typeface="Arial"/>
                <a:cs typeface="Arial"/>
              </a:rPr>
              <a:t>p</a:t>
            </a:r>
            <a:r>
              <a:rPr sz="800" spc="0" smtClean="0">
                <a:latin typeface="Arial"/>
                <a:cs typeface="Arial"/>
              </a:rPr>
              <a:t>a</a:t>
            </a:r>
            <a:r>
              <a:rPr sz="800" spc="-10" smtClean="0">
                <a:latin typeface="Arial"/>
                <a:cs typeface="Arial"/>
              </a:rPr>
              <a:t>r</a:t>
            </a:r>
            <a:r>
              <a:rPr sz="800" spc="0" smtClean="0">
                <a:latin typeface="Arial"/>
                <a:cs typeface="Arial"/>
              </a:rPr>
              <a:t>ti</a:t>
            </a:r>
            <a:r>
              <a:rPr sz="800" spc="10" smtClean="0">
                <a:latin typeface="Arial"/>
                <a:cs typeface="Arial"/>
              </a:rPr>
              <a:t>m</a:t>
            </a:r>
            <a:r>
              <a:rPr sz="800" spc="0" smtClean="0">
                <a:latin typeface="Arial"/>
                <a:cs typeface="Arial"/>
              </a:rPr>
              <a:t>e</a:t>
            </a:r>
            <a:r>
              <a:rPr sz="800" spc="-5" smtClean="0">
                <a:latin typeface="Arial"/>
                <a:cs typeface="Arial"/>
              </a:rPr>
              <a:t>n</a:t>
            </a:r>
            <a:r>
              <a:rPr sz="800" spc="0" smtClean="0">
                <a:latin typeface="Arial"/>
                <a:cs typeface="Arial"/>
              </a:rPr>
              <a:t>to d</a:t>
            </a:r>
            <a:r>
              <a:rPr sz="800" spc="-5" smtClean="0">
                <a:latin typeface="Arial"/>
                <a:cs typeface="Arial"/>
              </a:rPr>
              <a:t>e</a:t>
            </a:r>
            <a:r>
              <a:rPr sz="800" spc="0" smtClean="0">
                <a:latin typeface="Arial"/>
                <a:cs typeface="Arial"/>
              </a:rPr>
              <a:t>i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-5" smtClean="0">
                <a:latin typeface="Arial"/>
                <a:cs typeface="Arial"/>
              </a:rPr>
              <a:t>V</a:t>
            </a:r>
            <a:r>
              <a:rPr sz="800" spc="0" smtClean="0">
                <a:latin typeface="Arial"/>
                <a:cs typeface="Arial"/>
              </a:rPr>
              <a:t>i</a:t>
            </a:r>
            <a:r>
              <a:rPr sz="800" spc="-5" smtClean="0">
                <a:latin typeface="Arial"/>
                <a:cs typeface="Arial"/>
              </a:rPr>
              <a:t>g</a:t>
            </a:r>
            <a:r>
              <a:rPr sz="800" spc="0" smtClean="0">
                <a:latin typeface="Arial"/>
                <a:cs typeface="Arial"/>
              </a:rPr>
              <a:t>ili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0" smtClean="0">
                <a:latin typeface="Arial"/>
                <a:cs typeface="Arial"/>
              </a:rPr>
              <a:t>d</a:t>
            </a:r>
            <a:r>
              <a:rPr sz="800" spc="-5" smtClean="0">
                <a:latin typeface="Arial"/>
                <a:cs typeface="Arial"/>
              </a:rPr>
              <a:t>e</a:t>
            </a:r>
            <a:r>
              <a:rPr sz="800" spc="0" smtClean="0">
                <a:latin typeface="Arial"/>
                <a:cs typeface="Arial"/>
              </a:rPr>
              <a:t>l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-5" smtClean="0">
                <a:latin typeface="Arial"/>
                <a:cs typeface="Arial"/>
              </a:rPr>
              <a:t>Fu</a:t>
            </a:r>
            <a:r>
              <a:rPr sz="800" spc="0" smtClean="0">
                <a:latin typeface="Arial"/>
                <a:cs typeface="Arial"/>
              </a:rPr>
              <a:t>oco</a:t>
            </a:r>
            <a:r>
              <a:rPr sz="800" spc="-5" smtClean="0">
                <a:latin typeface="Arial"/>
                <a:cs typeface="Arial"/>
              </a:rPr>
              <a:t>,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0" smtClean="0">
                <a:latin typeface="Arial"/>
                <a:cs typeface="Arial"/>
              </a:rPr>
              <a:t>d</a:t>
            </a:r>
            <a:r>
              <a:rPr sz="800" spc="-5" smtClean="0">
                <a:latin typeface="Arial"/>
                <a:cs typeface="Arial"/>
              </a:rPr>
              <a:t>e</a:t>
            </a:r>
            <a:r>
              <a:rPr sz="800" spc="0" smtClean="0">
                <a:latin typeface="Arial"/>
                <a:cs typeface="Arial"/>
              </a:rPr>
              <a:t>l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-5" smtClean="0">
                <a:latin typeface="Arial"/>
                <a:cs typeface="Arial"/>
              </a:rPr>
              <a:t>So</a:t>
            </a:r>
            <a:r>
              <a:rPr sz="800" spc="5" smtClean="0">
                <a:latin typeface="Arial"/>
                <a:cs typeface="Arial"/>
              </a:rPr>
              <a:t>cc</a:t>
            </a:r>
            <a:r>
              <a:rPr sz="800" spc="-5" smtClean="0">
                <a:latin typeface="Arial"/>
                <a:cs typeface="Arial"/>
              </a:rPr>
              <a:t>o</a:t>
            </a:r>
            <a:r>
              <a:rPr sz="800" spc="0" smtClean="0">
                <a:latin typeface="Arial"/>
                <a:cs typeface="Arial"/>
              </a:rPr>
              <a:t>r</a:t>
            </a:r>
            <a:r>
              <a:rPr sz="800" spc="5" smtClean="0">
                <a:latin typeface="Arial"/>
                <a:cs typeface="Arial"/>
              </a:rPr>
              <a:t>s</a:t>
            </a:r>
            <a:r>
              <a:rPr sz="800" spc="0" smtClean="0">
                <a:latin typeface="Arial"/>
                <a:cs typeface="Arial"/>
              </a:rPr>
              <a:t>o </a:t>
            </a:r>
            <a:r>
              <a:rPr sz="800" spc="-5" smtClean="0">
                <a:latin typeface="Arial"/>
                <a:cs typeface="Arial"/>
              </a:rPr>
              <a:t>Pu</a:t>
            </a:r>
            <a:r>
              <a:rPr sz="800" spc="0" smtClean="0">
                <a:latin typeface="Arial"/>
                <a:cs typeface="Arial"/>
              </a:rPr>
              <a:t>b</a:t>
            </a:r>
            <a:r>
              <a:rPr sz="800" spc="-5" smtClean="0">
                <a:latin typeface="Arial"/>
                <a:cs typeface="Arial"/>
              </a:rPr>
              <a:t>b</a:t>
            </a:r>
            <a:r>
              <a:rPr sz="800" spc="0" smtClean="0">
                <a:latin typeface="Arial"/>
                <a:cs typeface="Arial"/>
              </a:rPr>
              <a:t>li</a:t>
            </a:r>
            <a:r>
              <a:rPr sz="800" spc="5" smtClean="0">
                <a:latin typeface="Arial"/>
                <a:cs typeface="Arial"/>
              </a:rPr>
              <a:t>c</a:t>
            </a:r>
            <a:r>
              <a:rPr sz="800" spc="0" smtClean="0">
                <a:latin typeface="Arial"/>
                <a:cs typeface="Arial"/>
              </a:rPr>
              <a:t>o e </a:t>
            </a:r>
            <a:r>
              <a:rPr sz="800" spc="-5" smtClean="0">
                <a:latin typeface="Arial"/>
                <a:cs typeface="Arial"/>
              </a:rPr>
              <a:t>d</a:t>
            </a:r>
            <a:r>
              <a:rPr sz="800" spc="0" smtClean="0">
                <a:latin typeface="Arial"/>
                <a:cs typeface="Arial"/>
              </a:rPr>
              <a:t>ella Dif</a:t>
            </a:r>
            <a:r>
              <a:rPr sz="800" spc="-5" smtClean="0">
                <a:latin typeface="Arial"/>
                <a:cs typeface="Arial"/>
              </a:rPr>
              <a:t>e</a:t>
            </a:r>
            <a:r>
              <a:rPr sz="800" spc="5" smtClean="0">
                <a:latin typeface="Arial"/>
                <a:cs typeface="Arial"/>
              </a:rPr>
              <a:t>s</a:t>
            </a:r>
            <a:r>
              <a:rPr sz="800" spc="0" smtClean="0">
                <a:latin typeface="Arial"/>
                <a:cs typeface="Arial"/>
              </a:rPr>
              <a:t>a Ci</a:t>
            </a:r>
            <a:r>
              <a:rPr sz="800" spc="-15" smtClean="0">
                <a:latin typeface="Arial"/>
                <a:cs typeface="Arial"/>
              </a:rPr>
              <a:t>v</a:t>
            </a:r>
            <a:r>
              <a:rPr sz="800" spc="0" smtClean="0">
                <a:latin typeface="Arial"/>
                <a:cs typeface="Arial"/>
              </a:rPr>
              <a:t>ile</a:t>
            </a:r>
            <a:endParaRPr sz="800" smtClean="0">
              <a:latin typeface="Arial"/>
              <a:cs typeface="Arial"/>
            </a:endParaRPr>
          </a:p>
          <a:p>
            <a:pPr algn="ctr">
              <a:lnSpc>
                <a:spcPts val="1190"/>
              </a:lnSpc>
            </a:pPr>
            <a:r>
              <a:rPr lang="it-IT" sz="1000" b="1" spc="-5" dirty="0" smtClean="0">
                <a:solidFill>
                  <a:srgbClr val="FF0000"/>
                </a:solidFill>
                <a:latin typeface="Arial"/>
                <a:cs typeface="Arial"/>
              </a:rPr>
              <a:t>Comando Provinciale  Vigili del Fuoco di Caserta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187696" y="624230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27164" y="6409944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86144" y="657758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18540" y="428604"/>
            <a:ext cx="8025426" cy="507209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 fontAlgn="base"/>
            <a:r>
              <a:rPr lang="it-IT" sz="2800" b="1" spc="-5" dirty="0" smtClean="0">
                <a:solidFill>
                  <a:srgbClr val="FF0000"/>
                </a:solidFill>
                <a:latin typeface="Arial"/>
                <a:cs typeface="Arial"/>
              </a:rPr>
              <a:t>CALCOLO DELLA LARGHEZZA MINIMA DELLE USCITE FINALI</a:t>
            </a:r>
          </a:p>
          <a:p>
            <a:pPr algn="just" fontAlgn="base"/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La larghezza minima </a:t>
            </a:r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dell'uscita finale L</a:t>
            </a:r>
            <a:r>
              <a:rPr lang="it-IT" sz="23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F</a:t>
            </a: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, che consente il regolare esodo degli occupanti che la impiegano, provenienti da vie d'esodo orizzontali o verticali, è calcolata come segue</a:t>
            </a: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:</a:t>
            </a:r>
          </a:p>
          <a:p>
            <a:pPr algn="just" fontAlgn="base"/>
            <a:endParaRPr lang="it-IT" sz="23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algn="just" fontAlgn="base"/>
            <a:endParaRPr lang="it-IT" sz="23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marL="625475" indent="-625475" algn="just" fontAlgn="base"/>
            <a:endParaRPr lang="it-IT" sz="2300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marL="625475" indent="-625475" algn="just" fontAlgn="base"/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L</a:t>
            </a:r>
            <a:r>
              <a:rPr lang="it-IT" sz="23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F</a:t>
            </a:r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 </a:t>
            </a: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	</a:t>
            </a:r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larghezza </a:t>
            </a:r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minima dell'uscita finale[mm</a:t>
            </a:r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]</a:t>
            </a:r>
          </a:p>
          <a:p>
            <a:pPr marL="625475" indent="-625475" algn="just" fontAlgn="base"/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L</a:t>
            </a:r>
            <a:r>
              <a:rPr lang="it-IT" sz="23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O,i</a:t>
            </a: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 </a:t>
            </a:r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larghezza della i-esima via d'esodo orizzontale </a:t>
            </a: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che adduce </a:t>
            </a:r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all'uscita finale</a:t>
            </a: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, come calcolata con l'equazione S.4-1[mm</a:t>
            </a: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]</a:t>
            </a:r>
          </a:p>
          <a:p>
            <a:pPr marL="625475" indent="-625475" algn="just" fontAlgn="base"/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L</a:t>
            </a:r>
            <a:r>
              <a:rPr lang="it-IT" sz="23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V,j</a:t>
            </a: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 larghezza della </a:t>
            </a:r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j-esima via d'esodo verticale </a:t>
            </a: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che adduce all'uscita finale, </a:t>
            </a: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rispettivamente </a:t>
            </a: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in caso di esodo simultaneo o per fasi[mm</a:t>
            </a: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]</a:t>
            </a:r>
            <a:endParaRPr lang="it-IT" sz="24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algn="just" fontAlgn="base"/>
            <a:endParaRPr lang="it-IT" sz="24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algn="just" fontAlgn="base"/>
            <a:endParaRPr lang="it-IT" sz="24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algn="just" fontAlgn="base"/>
            <a:endParaRPr lang="it-IT" sz="24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algn="ctr" fontAlgn="base"/>
            <a:endParaRPr lang="it-IT" sz="2800" b="1" spc="-5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algn="ctr" fontAlgn="base"/>
            <a:endParaRPr lang="it-IT" sz="2800" b="1" spc="-5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algn="ctr" fontAlgn="base"/>
            <a:endParaRPr lang="it-IT" sz="2800" b="1" spc="-5" dirty="0" smtClean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1" name="object 8"/>
          <p:cNvSpPr txBox="1"/>
          <p:nvPr/>
        </p:nvSpPr>
        <p:spPr>
          <a:xfrm>
            <a:off x="2741929" y="6371590"/>
            <a:ext cx="3660140" cy="406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algn="ctr">
              <a:lnSpc>
                <a:spcPct val="100000"/>
              </a:lnSpc>
            </a:pPr>
            <a:r>
              <a:rPr sz="800" spc="-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ro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l</a:t>
            </a:r>
            <a:r>
              <a:rPr sz="800" spc="10" dirty="0" smtClean="0">
                <a:latin typeface="Arial"/>
                <a:cs typeface="Arial"/>
              </a:rPr>
              <a:t>l</a:t>
            </a:r>
            <a:r>
              <a:rPr sz="800" spc="-10" dirty="0" smtClean="0">
                <a:latin typeface="Arial"/>
                <a:cs typeface="Arial"/>
              </a:rPr>
              <a:t>’</a:t>
            </a:r>
            <a:r>
              <a:rPr sz="800" spc="0" dirty="0" smtClean="0">
                <a:latin typeface="Arial"/>
                <a:cs typeface="Arial"/>
              </a:rPr>
              <a:t>Int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no</a:t>
            </a:r>
            <a:endParaRPr sz="800">
              <a:latin typeface="Arial"/>
              <a:cs typeface="Arial"/>
            </a:endParaRPr>
          </a:p>
          <a:p>
            <a:pPr marR="3810" algn="ctr">
              <a:lnSpc>
                <a:spcPct val="100000"/>
              </a:lnSpc>
            </a:pPr>
            <a:r>
              <a:rPr sz="800" smtClean="0">
                <a:latin typeface="Arial"/>
                <a:cs typeface="Arial"/>
              </a:rPr>
              <a:t>Di</a:t>
            </a:r>
            <a:r>
              <a:rPr sz="800" spc="-5" smtClean="0">
                <a:latin typeface="Arial"/>
                <a:cs typeface="Arial"/>
              </a:rPr>
              <a:t>p</a:t>
            </a:r>
            <a:r>
              <a:rPr sz="800" spc="0" smtClean="0">
                <a:latin typeface="Arial"/>
                <a:cs typeface="Arial"/>
              </a:rPr>
              <a:t>a</a:t>
            </a:r>
            <a:r>
              <a:rPr sz="800" spc="-10" smtClean="0">
                <a:latin typeface="Arial"/>
                <a:cs typeface="Arial"/>
              </a:rPr>
              <a:t>r</a:t>
            </a:r>
            <a:r>
              <a:rPr sz="800" spc="0" smtClean="0">
                <a:latin typeface="Arial"/>
                <a:cs typeface="Arial"/>
              </a:rPr>
              <a:t>ti</a:t>
            </a:r>
            <a:r>
              <a:rPr sz="800" spc="10" smtClean="0">
                <a:latin typeface="Arial"/>
                <a:cs typeface="Arial"/>
              </a:rPr>
              <a:t>m</a:t>
            </a:r>
            <a:r>
              <a:rPr sz="800" spc="0" smtClean="0">
                <a:latin typeface="Arial"/>
                <a:cs typeface="Arial"/>
              </a:rPr>
              <a:t>e</a:t>
            </a:r>
            <a:r>
              <a:rPr sz="800" spc="-5" smtClean="0">
                <a:latin typeface="Arial"/>
                <a:cs typeface="Arial"/>
              </a:rPr>
              <a:t>n</a:t>
            </a:r>
            <a:r>
              <a:rPr sz="800" spc="0" smtClean="0">
                <a:latin typeface="Arial"/>
                <a:cs typeface="Arial"/>
              </a:rPr>
              <a:t>to d</a:t>
            </a:r>
            <a:r>
              <a:rPr sz="800" spc="-5" smtClean="0">
                <a:latin typeface="Arial"/>
                <a:cs typeface="Arial"/>
              </a:rPr>
              <a:t>e</a:t>
            </a:r>
            <a:r>
              <a:rPr sz="800" spc="0" smtClean="0">
                <a:latin typeface="Arial"/>
                <a:cs typeface="Arial"/>
              </a:rPr>
              <a:t>i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-5" smtClean="0">
                <a:latin typeface="Arial"/>
                <a:cs typeface="Arial"/>
              </a:rPr>
              <a:t>V</a:t>
            </a:r>
            <a:r>
              <a:rPr sz="800" spc="0" smtClean="0">
                <a:latin typeface="Arial"/>
                <a:cs typeface="Arial"/>
              </a:rPr>
              <a:t>i</a:t>
            </a:r>
            <a:r>
              <a:rPr sz="800" spc="-5" smtClean="0">
                <a:latin typeface="Arial"/>
                <a:cs typeface="Arial"/>
              </a:rPr>
              <a:t>g</a:t>
            </a:r>
            <a:r>
              <a:rPr sz="800" spc="0" smtClean="0">
                <a:latin typeface="Arial"/>
                <a:cs typeface="Arial"/>
              </a:rPr>
              <a:t>ili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0" smtClean="0">
                <a:latin typeface="Arial"/>
                <a:cs typeface="Arial"/>
              </a:rPr>
              <a:t>d</a:t>
            </a:r>
            <a:r>
              <a:rPr sz="800" spc="-5" smtClean="0">
                <a:latin typeface="Arial"/>
                <a:cs typeface="Arial"/>
              </a:rPr>
              <a:t>e</a:t>
            </a:r>
            <a:r>
              <a:rPr sz="800" spc="0" smtClean="0">
                <a:latin typeface="Arial"/>
                <a:cs typeface="Arial"/>
              </a:rPr>
              <a:t>l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-5" smtClean="0">
                <a:latin typeface="Arial"/>
                <a:cs typeface="Arial"/>
              </a:rPr>
              <a:t>Fu</a:t>
            </a:r>
            <a:r>
              <a:rPr sz="800" spc="0" smtClean="0">
                <a:latin typeface="Arial"/>
                <a:cs typeface="Arial"/>
              </a:rPr>
              <a:t>oco</a:t>
            </a:r>
            <a:r>
              <a:rPr sz="800" spc="-5" smtClean="0">
                <a:latin typeface="Arial"/>
                <a:cs typeface="Arial"/>
              </a:rPr>
              <a:t>,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0" smtClean="0">
                <a:latin typeface="Arial"/>
                <a:cs typeface="Arial"/>
              </a:rPr>
              <a:t>d</a:t>
            </a:r>
            <a:r>
              <a:rPr sz="800" spc="-5" smtClean="0">
                <a:latin typeface="Arial"/>
                <a:cs typeface="Arial"/>
              </a:rPr>
              <a:t>e</a:t>
            </a:r>
            <a:r>
              <a:rPr sz="800" spc="0" smtClean="0">
                <a:latin typeface="Arial"/>
                <a:cs typeface="Arial"/>
              </a:rPr>
              <a:t>l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-5" smtClean="0">
                <a:latin typeface="Arial"/>
                <a:cs typeface="Arial"/>
              </a:rPr>
              <a:t>So</a:t>
            </a:r>
            <a:r>
              <a:rPr sz="800" spc="5" smtClean="0">
                <a:latin typeface="Arial"/>
                <a:cs typeface="Arial"/>
              </a:rPr>
              <a:t>cc</a:t>
            </a:r>
            <a:r>
              <a:rPr sz="800" spc="-5" smtClean="0">
                <a:latin typeface="Arial"/>
                <a:cs typeface="Arial"/>
              </a:rPr>
              <a:t>o</a:t>
            </a:r>
            <a:r>
              <a:rPr sz="800" spc="0" smtClean="0">
                <a:latin typeface="Arial"/>
                <a:cs typeface="Arial"/>
              </a:rPr>
              <a:t>r</a:t>
            </a:r>
            <a:r>
              <a:rPr sz="800" spc="5" smtClean="0">
                <a:latin typeface="Arial"/>
                <a:cs typeface="Arial"/>
              </a:rPr>
              <a:t>s</a:t>
            </a:r>
            <a:r>
              <a:rPr sz="800" spc="0" smtClean="0">
                <a:latin typeface="Arial"/>
                <a:cs typeface="Arial"/>
              </a:rPr>
              <a:t>o </a:t>
            </a:r>
            <a:r>
              <a:rPr sz="800" spc="-5" smtClean="0">
                <a:latin typeface="Arial"/>
                <a:cs typeface="Arial"/>
              </a:rPr>
              <a:t>Pu</a:t>
            </a:r>
            <a:r>
              <a:rPr sz="800" spc="0" smtClean="0">
                <a:latin typeface="Arial"/>
                <a:cs typeface="Arial"/>
              </a:rPr>
              <a:t>b</a:t>
            </a:r>
            <a:r>
              <a:rPr sz="800" spc="-5" smtClean="0">
                <a:latin typeface="Arial"/>
                <a:cs typeface="Arial"/>
              </a:rPr>
              <a:t>b</a:t>
            </a:r>
            <a:r>
              <a:rPr sz="800" spc="0" smtClean="0">
                <a:latin typeface="Arial"/>
                <a:cs typeface="Arial"/>
              </a:rPr>
              <a:t>li</a:t>
            </a:r>
            <a:r>
              <a:rPr sz="800" spc="5" smtClean="0">
                <a:latin typeface="Arial"/>
                <a:cs typeface="Arial"/>
              </a:rPr>
              <a:t>c</a:t>
            </a:r>
            <a:r>
              <a:rPr sz="800" spc="0" smtClean="0">
                <a:latin typeface="Arial"/>
                <a:cs typeface="Arial"/>
              </a:rPr>
              <a:t>o e </a:t>
            </a:r>
            <a:r>
              <a:rPr sz="800" spc="-5" smtClean="0">
                <a:latin typeface="Arial"/>
                <a:cs typeface="Arial"/>
              </a:rPr>
              <a:t>d</a:t>
            </a:r>
            <a:r>
              <a:rPr sz="800" spc="0" smtClean="0">
                <a:latin typeface="Arial"/>
                <a:cs typeface="Arial"/>
              </a:rPr>
              <a:t>ella Dif</a:t>
            </a:r>
            <a:r>
              <a:rPr sz="800" spc="-5" smtClean="0">
                <a:latin typeface="Arial"/>
                <a:cs typeface="Arial"/>
              </a:rPr>
              <a:t>e</a:t>
            </a:r>
            <a:r>
              <a:rPr sz="800" spc="5" smtClean="0">
                <a:latin typeface="Arial"/>
                <a:cs typeface="Arial"/>
              </a:rPr>
              <a:t>s</a:t>
            </a:r>
            <a:r>
              <a:rPr sz="800" spc="0" smtClean="0">
                <a:latin typeface="Arial"/>
                <a:cs typeface="Arial"/>
              </a:rPr>
              <a:t>a Ci</a:t>
            </a:r>
            <a:r>
              <a:rPr sz="800" spc="-15" smtClean="0">
                <a:latin typeface="Arial"/>
                <a:cs typeface="Arial"/>
              </a:rPr>
              <a:t>v</a:t>
            </a:r>
            <a:r>
              <a:rPr sz="800" spc="0" smtClean="0">
                <a:latin typeface="Arial"/>
                <a:cs typeface="Arial"/>
              </a:rPr>
              <a:t>ile</a:t>
            </a:r>
            <a:endParaRPr sz="800" smtClean="0">
              <a:latin typeface="Arial"/>
              <a:cs typeface="Arial"/>
            </a:endParaRPr>
          </a:p>
          <a:p>
            <a:pPr algn="ctr">
              <a:lnSpc>
                <a:spcPts val="1190"/>
              </a:lnSpc>
            </a:pPr>
            <a:r>
              <a:rPr lang="it-IT" sz="1000" b="1" spc="-5" dirty="0" smtClean="0">
                <a:solidFill>
                  <a:srgbClr val="FF0000"/>
                </a:solidFill>
                <a:latin typeface="Arial"/>
                <a:cs typeface="Arial"/>
              </a:rPr>
              <a:t>Comando Provinciale  Vigili del Fuoco di Caserta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2857496"/>
            <a:ext cx="207645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2357430"/>
            <a:ext cx="2643206" cy="1368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187696" y="624230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27164" y="6409944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86144" y="657758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18540" y="428604"/>
            <a:ext cx="8025426" cy="507209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 fontAlgn="base"/>
            <a:r>
              <a:rPr lang="it-IT" sz="2800" b="1" spc="-5" dirty="0" smtClean="0">
                <a:solidFill>
                  <a:srgbClr val="FF0000"/>
                </a:solidFill>
                <a:latin typeface="Arial"/>
                <a:cs typeface="Arial"/>
              </a:rPr>
              <a:t>CALCOLO DELLA LARGHEZZA MINIMA DELLE USCITE FINALI</a:t>
            </a:r>
          </a:p>
          <a:p>
            <a:pPr algn="just" fontAlgn="base"/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La </a:t>
            </a: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larghezza LF può essere suddivisa in più varchi. </a:t>
            </a: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Devono comunque essere rispettati i </a:t>
            </a:r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seguenti criteri per le larghezze minime di ciascun varco</a:t>
            </a: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:</a:t>
            </a:r>
          </a:p>
          <a:p>
            <a:pPr marL="449263" lvl="1" indent="-449263" algn="just" fontAlgn="base">
              <a:buFont typeface="Wingdings" pitchFamily="2" charset="2"/>
              <a:buChar char="ü"/>
            </a:pP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la larghezza non può essere </a:t>
            </a:r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inferiore a 900 mm</a:t>
            </a: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, per consentire l'esodo anche ad occupanti che impiegano ausili per il </a:t>
            </a: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movimento;</a:t>
            </a:r>
          </a:p>
          <a:p>
            <a:pPr marL="449263" lvl="1" indent="-449263" algn="just" fontAlgn="base">
              <a:buFont typeface="Wingdings" pitchFamily="2" charset="2"/>
              <a:buChar char="ü"/>
            </a:pP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è </a:t>
            </a: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ammessa larghezza </a:t>
            </a:r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non inferiore a 800 mm </a:t>
            </a: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per le uscite finali impiegate da non </a:t>
            </a:r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più di 10 persone </a:t>
            </a: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(es. piccole attività di ristorazione, </a:t>
            </a: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...);</a:t>
            </a:r>
          </a:p>
          <a:p>
            <a:pPr marL="449263" lvl="1" indent="-449263" algn="just" fontAlgn="base">
              <a:buFont typeface="Wingdings" pitchFamily="2" charset="2"/>
              <a:buChar char="ü"/>
            </a:pP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è </a:t>
            </a: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ammessa larghezza </a:t>
            </a:r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non inferiore a 600 mm </a:t>
            </a: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da locali ove vi sia esclusiva </a:t>
            </a:r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presenza occasionale </a:t>
            </a: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e di breve durata di personale addetto (es. </a:t>
            </a: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locali impianti, ...).</a:t>
            </a:r>
          </a:p>
          <a:p>
            <a:pPr algn="just" fontAlgn="base"/>
            <a:endParaRPr lang="it-IT" sz="24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algn="just" fontAlgn="base"/>
            <a:endParaRPr lang="it-IT" sz="24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algn="just" fontAlgn="base"/>
            <a:endParaRPr lang="it-IT" sz="24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algn="ctr" fontAlgn="base"/>
            <a:endParaRPr lang="it-IT" sz="2800" b="1" spc="-5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algn="ctr" fontAlgn="base"/>
            <a:endParaRPr lang="it-IT" sz="2800" b="1" spc="-5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algn="ctr" fontAlgn="base"/>
            <a:endParaRPr lang="it-IT" sz="2800" b="1" spc="-5" dirty="0" smtClean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1" name="object 8"/>
          <p:cNvSpPr txBox="1"/>
          <p:nvPr/>
        </p:nvSpPr>
        <p:spPr>
          <a:xfrm>
            <a:off x="2741929" y="6371590"/>
            <a:ext cx="3660140" cy="406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algn="ctr">
              <a:lnSpc>
                <a:spcPct val="100000"/>
              </a:lnSpc>
            </a:pPr>
            <a:r>
              <a:rPr sz="800" spc="-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ro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l</a:t>
            </a:r>
            <a:r>
              <a:rPr sz="800" spc="10" dirty="0" smtClean="0">
                <a:latin typeface="Arial"/>
                <a:cs typeface="Arial"/>
              </a:rPr>
              <a:t>l</a:t>
            </a:r>
            <a:r>
              <a:rPr sz="800" spc="-10" dirty="0" smtClean="0">
                <a:latin typeface="Arial"/>
                <a:cs typeface="Arial"/>
              </a:rPr>
              <a:t>’</a:t>
            </a:r>
            <a:r>
              <a:rPr sz="800" spc="0" dirty="0" smtClean="0">
                <a:latin typeface="Arial"/>
                <a:cs typeface="Arial"/>
              </a:rPr>
              <a:t>Int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no</a:t>
            </a:r>
            <a:endParaRPr sz="800">
              <a:latin typeface="Arial"/>
              <a:cs typeface="Arial"/>
            </a:endParaRPr>
          </a:p>
          <a:p>
            <a:pPr marR="3810" algn="ctr">
              <a:lnSpc>
                <a:spcPct val="100000"/>
              </a:lnSpc>
            </a:pPr>
            <a:r>
              <a:rPr sz="800" smtClean="0">
                <a:latin typeface="Arial"/>
                <a:cs typeface="Arial"/>
              </a:rPr>
              <a:t>Di</a:t>
            </a:r>
            <a:r>
              <a:rPr sz="800" spc="-5" smtClean="0">
                <a:latin typeface="Arial"/>
                <a:cs typeface="Arial"/>
              </a:rPr>
              <a:t>p</a:t>
            </a:r>
            <a:r>
              <a:rPr sz="800" spc="0" smtClean="0">
                <a:latin typeface="Arial"/>
                <a:cs typeface="Arial"/>
              </a:rPr>
              <a:t>a</a:t>
            </a:r>
            <a:r>
              <a:rPr sz="800" spc="-10" smtClean="0">
                <a:latin typeface="Arial"/>
                <a:cs typeface="Arial"/>
              </a:rPr>
              <a:t>r</a:t>
            </a:r>
            <a:r>
              <a:rPr sz="800" spc="0" smtClean="0">
                <a:latin typeface="Arial"/>
                <a:cs typeface="Arial"/>
              </a:rPr>
              <a:t>ti</a:t>
            </a:r>
            <a:r>
              <a:rPr sz="800" spc="10" smtClean="0">
                <a:latin typeface="Arial"/>
                <a:cs typeface="Arial"/>
              </a:rPr>
              <a:t>m</a:t>
            </a:r>
            <a:r>
              <a:rPr sz="800" spc="0" smtClean="0">
                <a:latin typeface="Arial"/>
                <a:cs typeface="Arial"/>
              </a:rPr>
              <a:t>e</a:t>
            </a:r>
            <a:r>
              <a:rPr sz="800" spc="-5" smtClean="0">
                <a:latin typeface="Arial"/>
                <a:cs typeface="Arial"/>
              </a:rPr>
              <a:t>n</a:t>
            </a:r>
            <a:r>
              <a:rPr sz="800" spc="0" smtClean="0">
                <a:latin typeface="Arial"/>
                <a:cs typeface="Arial"/>
              </a:rPr>
              <a:t>to d</a:t>
            </a:r>
            <a:r>
              <a:rPr sz="800" spc="-5" smtClean="0">
                <a:latin typeface="Arial"/>
                <a:cs typeface="Arial"/>
              </a:rPr>
              <a:t>e</a:t>
            </a:r>
            <a:r>
              <a:rPr sz="800" spc="0" smtClean="0">
                <a:latin typeface="Arial"/>
                <a:cs typeface="Arial"/>
              </a:rPr>
              <a:t>i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-5" smtClean="0">
                <a:latin typeface="Arial"/>
                <a:cs typeface="Arial"/>
              </a:rPr>
              <a:t>V</a:t>
            </a:r>
            <a:r>
              <a:rPr sz="800" spc="0" smtClean="0">
                <a:latin typeface="Arial"/>
                <a:cs typeface="Arial"/>
              </a:rPr>
              <a:t>i</a:t>
            </a:r>
            <a:r>
              <a:rPr sz="800" spc="-5" smtClean="0">
                <a:latin typeface="Arial"/>
                <a:cs typeface="Arial"/>
              </a:rPr>
              <a:t>g</a:t>
            </a:r>
            <a:r>
              <a:rPr sz="800" spc="0" smtClean="0">
                <a:latin typeface="Arial"/>
                <a:cs typeface="Arial"/>
              </a:rPr>
              <a:t>ili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0" smtClean="0">
                <a:latin typeface="Arial"/>
                <a:cs typeface="Arial"/>
              </a:rPr>
              <a:t>d</a:t>
            </a:r>
            <a:r>
              <a:rPr sz="800" spc="-5" smtClean="0">
                <a:latin typeface="Arial"/>
                <a:cs typeface="Arial"/>
              </a:rPr>
              <a:t>e</a:t>
            </a:r>
            <a:r>
              <a:rPr sz="800" spc="0" smtClean="0">
                <a:latin typeface="Arial"/>
                <a:cs typeface="Arial"/>
              </a:rPr>
              <a:t>l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-5" smtClean="0">
                <a:latin typeface="Arial"/>
                <a:cs typeface="Arial"/>
              </a:rPr>
              <a:t>Fu</a:t>
            </a:r>
            <a:r>
              <a:rPr sz="800" spc="0" smtClean="0">
                <a:latin typeface="Arial"/>
                <a:cs typeface="Arial"/>
              </a:rPr>
              <a:t>oco</a:t>
            </a:r>
            <a:r>
              <a:rPr sz="800" spc="-5" smtClean="0">
                <a:latin typeface="Arial"/>
                <a:cs typeface="Arial"/>
              </a:rPr>
              <a:t>,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0" smtClean="0">
                <a:latin typeface="Arial"/>
                <a:cs typeface="Arial"/>
              </a:rPr>
              <a:t>d</a:t>
            </a:r>
            <a:r>
              <a:rPr sz="800" spc="-5" smtClean="0">
                <a:latin typeface="Arial"/>
                <a:cs typeface="Arial"/>
              </a:rPr>
              <a:t>e</a:t>
            </a:r>
            <a:r>
              <a:rPr sz="800" spc="0" smtClean="0">
                <a:latin typeface="Arial"/>
                <a:cs typeface="Arial"/>
              </a:rPr>
              <a:t>l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-5" smtClean="0">
                <a:latin typeface="Arial"/>
                <a:cs typeface="Arial"/>
              </a:rPr>
              <a:t>So</a:t>
            </a:r>
            <a:r>
              <a:rPr sz="800" spc="5" smtClean="0">
                <a:latin typeface="Arial"/>
                <a:cs typeface="Arial"/>
              </a:rPr>
              <a:t>cc</a:t>
            </a:r>
            <a:r>
              <a:rPr sz="800" spc="-5" smtClean="0">
                <a:latin typeface="Arial"/>
                <a:cs typeface="Arial"/>
              </a:rPr>
              <a:t>o</a:t>
            </a:r>
            <a:r>
              <a:rPr sz="800" spc="0" smtClean="0">
                <a:latin typeface="Arial"/>
                <a:cs typeface="Arial"/>
              </a:rPr>
              <a:t>r</a:t>
            </a:r>
            <a:r>
              <a:rPr sz="800" spc="5" smtClean="0">
                <a:latin typeface="Arial"/>
                <a:cs typeface="Arial"/>
              </a:rPr>
              <a:t>s</a:t>
            </a:r>
            <a:r>
              <a:rPr sz="800" spc="0" smtClean="0">
                <a:latin typeface="Arial"/>
                <a:cs typeface="Arial"/>
              </a:rPr>
              <a:t>o </a:t>
            </a:r>
            <a:r>
              <a:rPr sz="800" spc="-5" smtClean="0">
                <a:latin typeface="Arial"/>
                <a:cs typeface="Arial"/>
              </a:rPr>
              <a:t>Pu</a:t>
            </a:r>
            <a:r>
              <a:rPr sz="800" spc="0" smtClean="0">
                <a:latin typeface="Arial"/>
                <a:cs typeface="Arial"/>
              </a:rPr>
              <a:t>b</a:t>
            </a:r>
            <a:r>
              <a:rPr sz="800" spc="-5" smtClean="0">
                <a:latin typeface="Arial"/>
                <a:cs typeface="Arial"/>
              </a:rPr>
              <a:t>b</a:t>
            </a:r>
            <a:r>
              <a:rPr sz="800" spc="0" smtClean="0">
                <a:latin typeface="Arial"/>
                <a:cs typeface="Arial"/>
              </a:rPr>
              <a:t>li</a:t>
            </a:r>
            <a:r>
              <a:rPr sz="800" spc="5" smtClean="0">
                <a:latin typeface="Arial"/>
                <a:cs typeface="Arial"/>
              </a:rPr>
              <a:t>c</a:t>
            </a:r>
            <a:r>
              <a:rPr sz="800" spc="0" smtClean="0">
                <a:latin typeface="Arial"/>
                <a:cs typeface="Arial"/>
              </a:rPr>
              <a:t>o e </a:t>
            </a:r>
            <a:r>
              <a:rPr sz="800" spc="-5" smtClean="0">
                <a:latin typeface="Arial"/>
                <a:cs typeface="Arial"/>
              </a:rPr>
              <a:t>d</a:t>
            </a:r>
            <a:r>
              <a:rPr sz="800" spc="0" smtClean="0">
                <a:latin typeface="Arial"/>
                <a:cs typeface="Arial"/>
              </a:rPr>
              <a:t>ella Dif</a:t>
            </a:r>
            <a:r>
              <a:rPr sz="800" spc="-5" smtClean="0">
                <a:latin typeface="Arial"/>
                <a:cs typeface="Arial"/>
              </a:rPr>
              <a:t>e</a:t>
            </a:r>
            <a:r>
              <a:rPr sz="800" spc="5" smtClean="0">
                <a:latin typeface="Arial"/>
                <a:cs typeface="Arial"/>
              </a:rPr>
              <a:t>s</a:t>
            </a:r>
            <a:r>
              <a:rPr sz="800" spc="0" smtClean="0">
                <a:latin typeface="Arial"/>
                <a:cs typeface="Arial"/>
              </a:rPr>
              <a:t>a Ci</a:t>
            </a:r>
            <a:r>
              <a:rPr sz="800" spc="-15" smtClean="0">
                <a:latin typeface="Arial"/>
                <a:cs typeface="Arial"/>
              </a:rPr>
              <a:t>v</a:t>
            </a:r>
            <a:r>
              <a:rPr sz="800" spc="0" smtClean="0">
                <a:latin typeface="Arial"/>
                <a:cs typeface="Arial"/>
              </a:rPr>
              <a:t>ile</a:t>
            </a:r>
            <a:endParaRPr sz="800" smtClean="0">
              <a:latin typeface="Arial"/>
              <a:cs typeface="Arial"/>
            </a:endParaRPr>
          </a:p>
          <a:p>
            <a:pPr algn="ctr">
              <a:lnSpc>
                <a:spcPts val="1190"/>
              </a:lnSpc>
            </a:pPr>
            <a:r>
              <a:rPr lang="it-IT" sz="1000" b="1" spc="-5" dirty="0" smtClean="0">
                <a:solidFill>
                  <a:srgbClr val="FF0000"/>
                </a:solidFill>
                <a:latin typeface="Arial"/>
                <a:cs typeface="Arial"/>
              </a:rPr>
              <a:t>Comando Provinciale  Vigili del Fuoco di Caserta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187696" y="624230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27164" y="6409944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86144" y="657758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18540" y="428604"/>
            <a:ext cx="8025426" cy="507209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 fontAlgn="base"/>
            <a:r>
              <a:rPr lang="it-IT" sz="2800" b="1" spc="-5" dirty="0" smtClean="0">
                <a:solidFill>
                  <a:srgbClr val="FF0000"/>
                </a:solidFill>
                <a:latin typeface="Arial"/>
                <a:cs typeface="Arial"/>
              </a:rPr>
              <a:t>CALCOLO DELLA LARGHEZZA MINIMA DELLE USCITE FINALI</a:t>
            </a:r>
          </a:p>
          <a:p>
            <a:pPr algn="just" fontAlgn="base"/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La</a:t>
            </a: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 convergenza dei flussi di occupanti dalle vie d'esodo orizzontali e verticali verso l'uscita finale non deve essere ostacolata (es. </a:t>
            </a: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da arredi fissi o mobili, ...). </a:t>
            </a:r>
            <a:b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</a:b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A tal fine, qualora </a:t>
            </a:r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almeno due delle vie d'esodo convergenti verso la stessa uscita finale siano impiegate da più di 50 occupanti ciascuna</a:t>
            </a: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, </a:t>
            </a:r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la distanza </a:t>
            </a: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misurata in pianta tra l'uscita </a:t>
            </a: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finale</a:t>
            </a:r>
          </a:p>
          <a:p>
            <a:pPr algn="just" fontAlgn="base"/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 </a:t>
            </a: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e lo </a:t>
            </a: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sbarco </a:t>
            </a:r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di tutte </a:t>
            </a: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le </a:t>
            </a:r>
            <a:endParaRPr lang="it-IT" sz="23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algn="just" fontAlgn="base"/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vie </a:t>
            </a: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d'esodo </a:t>
            </a: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ad </a:t>
            </a: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essa </a:t>
            </a:r>
            <a:endParaRPr lang="it-IT" sz="23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algn="just" fontAlgn="base"/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convergenti </a:t>
            </a:r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deve </a:t>
            </a:r>
            <a:endParaRPr lang="it-IT" sz="2300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algn="just" fontAlgn="base"/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essere non </a:t>
            </a:r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inferiore a </a:t>
            </a:r>
            <a:endParaRPr lang="it-IT" sz="2300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algn="just" fontAlgn="base"/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2 m</a:t>
            </a: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.</a:t>
            </a:r>
            <a:endParaRPr lang="it-IT" sz="23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algn="just" fontAlgn="base"/>
            <a:endParaRPr lang="it-IT" sz="23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algn="just" fontAlgn="base"/>
            <a:endParaRPr lang="it-IT" sz="23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algn="just" fontAlgn="base"/>
            <a:endParaRPr lang="it-IT" sz="24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algn="just" fontAlgn="base"/>
            <a:endParaRPr lang="it-IT" sz="24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algn="just" fontAlgn="base"/>
            <a:endParaRPr lang="it-IT" sz="24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algn="just" fontAlgn="base"/>
            <a:endParaRPr lang="it-IT" sz="24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algn="ctr" fontAlgn="base"/>
            <a:endParaRPr lang="it-IT" sz="2800" b="1" spc="-5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algn="ctr" fontAlgn="base"/>
            <a:endParaRPr lang="it-IT" sz="2800" b="1" spc="-5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algn="ctr" fontAlgn="base"/>
            <a:endParaRPr lang="it-IT" sz="2800" b="1" spc="-5" dirty="0" smtClean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1" name="object 8"/>
          <p:cNvSpPr txBox="1"/>
          <p:nvPr/>
        </p:nvSpPr>
        <p:spPr>
          <a:xfrm>
            <a:off x="2741929" y="6371590"/>
            <a:ext cx="3660140" cy="406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algn="ctr">
              <a:lnSpc>
                <a:spcPct val="100000"/>
              </a:lnSpc>
            </a:pPr>
            <a:r>
              <a:rPr sz="800" spc="-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ro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l</a:t>
            </a:r>
            <a:r>
              <a:rPr sz="800" spc="10" dirty="0" smtClean="0">
                <a:latin typeface="Arial"/>
                <a:cs typeface="Arial"/>
              </a:rPr>
              <a:t>l</a:t>
            </a:r>
            <a:r>
              <a:rPr sz="800" spc="-10" dirty="0" smtClean="0">
                <a:latin typeface="Arial"/>
                <a:cs typeface="Arial"/>
              </a:rPr>
              <a:t>’</a:t>
            </a:r>
            <a:r>
              <a:rPr sz="800" spc="0" dirty="0" smtClean="0">
                <a:latin typeface="Arial"/>
                <a:cs typeface="Arial"/>
              </a:rPr>
              <a:t>Int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no</a:t>
            </a:r>
            <a:endParaRPr sz="800">
              <a:latin typeface="Arial"/>
              <a:cs typeface="Arial"/>
            </a:endParaRPr>
          </a:p>
          <a:p>
            <a:pPr marR="3810" algn="ctr">
              <a:lnSpc>
                <a:spcPct val="100000"/>
              </a:lnSpc>
            </a:pPr>
            <a:r>
              <a:rPr sz="800" smtClean="0">
                <a:latin typeface="Arial"/>
                <a:cs typeface="Arial"/>
              </a:rPr>
              <a:t>Di</a:t>
            </a:r>
            <a:r>
              <a:rPr sz="800" spc="-5" smtClean="0">
                <a:latin typeface="Arial"/>
                <a:cs typeface="Arial"/>
              </a:rPr>
              <a:t>p</a:t>
            </a:r>
            <a:r>
              <a:rPr sz="800" spc="0" smtClean="0">
                <a:latin typeface="Arial"/>
                <a:cs typeface="Arial"/>
              </a:rPr>
              <a:t>a</a:t>
            </a:r>
            <a:r>
              <a:rPr sz="800" spc="-10" smtClean="0">
                <a:latin typeface="Arial"/>
                <a:cs typeface="Arial"/>
              </a:rPr>
              <a:t>r</a:t>
            </a:r>
            <a:r>
              <a:rPr sz="800" spc="0" smtClean="0">
                <a:latin typeface="Arial"/>
                <a:cs typeface="Arial"/>
              </a:rPr>
              <a:t>ti</a:t>
            </a:r>
            <a:r>
              <a:rPr sz="800" spc="10" smtClean="0">
                <a:latin typeface="Arial"/>
                <a:cs typeface="Arial"/>
              </a:rPr>
              <a:t>m</a:t>
            </a:r>
            <a:r>
              <a:rPr sz="800" spc="0" smtClean="0">
                <a:latin typeface="Arial"/>
                <a:cs typeface="Arial"/>
              </a:rPr>
              <a:t>e</a:t>
            </a:r>
            <a:r>
              <a:rPr sz="800" spc="-5" smtClean="0">
                <a:latin typeface="Arial"/>
                <a:cs typeface="Arial"/>
              </a:rPr>
              <a:t>n</a:t>
            </a:r>
            <a:r>
              <a:rPr sz="800" spc="0" smtClean="0">
                <a:latin typeface="Arial"/>
                <a:cs typeface="Arial"/>
              </a:rPr>
              <a:t>to d</a:t>
            </a:r>
            <a:r>
              <a:rPr sz="800" spc="-5" smtClean="0">
                <a:latin typeface="Arial"/>
                <a:cs typeface="Arial"/>
              </a:rPr>
              <a:t>e</a:t>
            </a:r>
            <a:r>
              <a:rPr sz="800" spc="0" smtClean="0">
                <a:latin typeface="Arial"/>
                <a:cs typeface="Arial"/>
              </a:rPr>
              <a:t>i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-5" smtClean="0">
                <a:latin typeface="Arial"/>
                <a:cs typeface="Arial"/>
              </a:rPr>
              <a:t>V</a:t>
            </a:r>
            <a:r>
              <a:rPr sz="800" spc="0" smtClean="0">
                <a:latin typeface="Arial"/>
                <a:cs typeface="Arial"/>
              </a:rPr>
              <a:t>i</a:t>
            </a:r>
            <a:r>
              <a:rPr sz="800" spc="-5" smtClean="0">
                <a:latin typeface="Arial"/>
                <a:cs typeface="Arial"/>
              </a:rPr>
              <a:t>g</a:t>
            </a:r>
            <a:r>
              <a:rPr sz="800" spc="0" smtClean="0">
                <a:latin typeface="Arial"/>
                <a:cs typeface="Arial"/>
              </a:rPr>
              <a:t>ili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0" smtClean="0">
                <a:latin typeface="Arial"/>
                <a:cs typeface="Arial"/>
              </a:rPr>
              <a:t>d</a:t>
            </a:r>
            <a:r>
              <a:rPr sz="800" spc="-5" smtClean="0">
                <a:latin typeface="Arial"/>
                <a:cs typeface="Arial"/>
              </a:rPr>
              <a:t>e</a:t>
            </a:r>
            <a:r>
              <a:rPr sz="800" spc="0" smtClean="0">
                <a:latin typeface="Arial"/>
                <a:cs typeface="Arial"/>
              </a:rPr>
              <a:t>l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-5" smtClean="0">
                <a:latin typeface="Arial"/>
                <a:cs typeface="Arial"/>
              </a:rPr>
              <a:t>Fu</a:t>
            </a:r>
            <a:r>
              <a:rPr sz="800" spc="0" smtClean="0">
                <a:latin typeface="Arial"/>
                <a:cs typeface="Arial"/>
              </a:rPr>
              <a:t>oco</a:t>
            </a:r>
            <a:r>
              <a:rPr sz="800" spc="-5" smtClean="0">
                <a:latin typeface="Arial"/>
                <a:cs typeface="Arial"/>
              </a:rPr>
              <a:t>,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0" smtClean="0">
                <a:latin typeface="Arial"/>
                <a:cs typeface="Arial"/>
              </a:rPr>
              <a:t>d</a:t>
            </a:r>
            <a:r>
              <a:rPr sz="800" spc="-5" smtClean="0">
                <a:latin typeface="Arial"/>
                <a:cs typeface="Arial"/>
              </a:rPr>
              <a:t>e</a:t>
            </a:r>
            <a:r>
              <a:rPr sz="800" spc="0" smtClean="0">
                <a:latin typeface="Arial"/>
                <a:cs typeface="Arial"/>
              </a:rPr>
              <a:t>l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-5" smtClean="0">
                <a:latin typeface="Arial"/>
                <a:cs typeface="Arial"/>
              </a:rPr>
              <a:t>So</a:t>
            </a:r>
            <a:r>
              <a:rPr sz="800" spc="5" smtClean="0">
                <a:latin typeface="Arial"/>
                <a:cs typeface="Arial"/>
              </a:rPr>
              <a:t>cc</a:t>
            </a:r>
            <a:r>
              <a:rPr sz="800" spc="-5" smtClean="0">
                <a:latin typeface="Arial"/>
                <a:cs typeface="Arial"/>
              </a:rPr>
              <a:t>o</a:t>
            </a:r>
            <a:r>
              <a:rPr sz="800" spc="0" smtClean="0">
                <a:latin typeface="Arial"/>
                <a:cs typeface="Arial"/>
              </a:rPr>
              <a:t>r</a:t>
            </a:r>
            <a:r>
              <a:rPr sz="800" spc="5" smtClean="0">
                <a:latin typeface="Arial"/>
                <a:cs typeface="Arial"/>
              </a:rPr>
              <a:t>s</a:t>
            </a:r>
            <a:r>
              <a:rPr sz="800" spc="0" smtClean="0">
                <a:latin typeface="Arial"/>
                <a:cs typeface="Arial"/>
              </a:rPr>
              <a:t>o </a:t>
            </a:r>
            <a:r>
              <a:rPr sz="800" spc="-5" smtClean="0">
                <a:latin typeface="Arial"/>
                <a:cs typeface="Arial"/>
              </a:rPr>
              <a:t>Pu</a:t>
            </a:r>
            <a:r>
              <a:rPr sz="800" spc="0" smtClean="0">
                <a:latin typeface="Arial"/>
                <a:cs typeface="Arial"/>
              </a:rPr>
              <a:t>b</a:t>
            </a:r>
            <a:r>
              <a:rPr sz="800" spc="-5" smtClean="0">
                <a:latin typeface="Arial"/>
                <a:cs typeface="Arial"/>
              </a:rPr>
              <a:t>b</a:t>
            </a:r>
            <a:r>
              <a:rPr sz="800" spc="0" smtClean="0">
                <a:latin typeface="Arial"/>
                <a:cs typeface="Arial"/>
              </a:rPr>
              <a:t>li</a:t>
            </a:r>
            <a:r>
              <a:rPr sz="800" spc="5" smtClean="0">
                <a:latin typeface="Arial"/>
                <a:cs typeface="Arial"/>
              </a:rPr>
              <a:t>c</a:t>
            </a:r>
            <a:r>
              <a:rPr sz="800" spc="0" smtClean="0">
                <a:latin typeface="Arial"/>
                <a:cs typeface="Arial"/>
              </a:rPr>
              <a:t>o e </a:t>
            </a:r>
            <a:r>
              <a:rPr sz="800" spc="-5" smtClean="0">
                <a:latin typeface="Arial"/>
                <a:cs typeface="Arial"/>
              </a:rPr>
              <a:t>d</a:t>
            </a:r>
            <a:r>
              <a:rPr sz="800" spc="0" smtClean="0">
                <a:latin typeface="Arial"/>
                <a:cs typeface="Arial"/>
              </a:rPr>
              <a:t>ella Dif</a:t>
            </a:r>
            <a:r>
              <a:rPr sz="800" spc="-5" smtClean="0">
                <a:latin typeface="Arial"/>
                <a:cs typeface="Arial"/>
              </a:rPr>
              <a:t>e</a:t>
            </a:r>
            <a:r>
              <a:rPr sz="800" spc="5" smtClean="0">
                <a:latin typeface="Arial"/>
                <a:cs typeface="Arial"/>
              </a:rPr>
              <a:t>s</a:t>
            </a:r>
            <a:r>
              <a:rPr sz="800" spc="0" smtClean="0">
                <a:latin typeface="Arial"/>
                <a:cs typeface="Arial"/>
              </a:rPr>
              <a:t>a Ci</a:t>
            </a:r>
            <a:r>
              <a:rPr sz="800" spc="-15" smtClean="0">
                <a:latin typeface="Arial"/>
                <a:cs typeface="Arial"/>
              </a:rPr>
              <a:t>v</a:t>
            </a:r>
            <a:r>
              <a:rPr sz="800" spc="0" smtClean="0">
                <a:latin typeface="Arial"/>
                <a:cs typeface="Arial"/>
              </a:rPr>
              <a:t>ile</a:t>
            </a:r>
            <a:endParaRPr sz="800" smtClean="0">
              <a:latin typeface="Arial"/>
              <a:cs typeface="Arial"/>
            </a:endParaRPr>
          </a:p>
          <a:p>
            <a:pPr algn="ctr">
              <a:lnSpc>
                <a:spcPts val="1190"/>
              </a:lnSpc>
            </a:pPr>
            <a:r>
              <a:rPr lang="it-IT" sz="1000" b="1" spc="-5" dirty="0" smtClean="0">
                <a:solidFill>
                  <a:srgbClr val="FF0000"/>
                </a:solidFill>
                <a:latin typeface="Arial"/>
                <a:cs typeface="Arial"/>
              </a:rPr>
              <a:t>Comando Provinciale  Vigili del Fuoco di Caserta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24790" y="3429000"/>
            <a:ext cx="504780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187696" y="624230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27164" y="6409944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86144" y="657758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18540" y="428604"/>
            <a:ext cx="8025426" cy="507209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 fontAlgn="base"/>
            <a:r>
              <a:rPr lang="it-IT" sz="3200" b="1" spc="-5" dirty="0" smtClean="0">
                <a:solidFill>
                  <a:srgbClr val="FF0000"/>
                </a:solidFill>
                <a:latin typeface="Arial"/>
                <a:cs typeface="Arial"/>
              </a:rPr>
              <a:t>LUOGO SICURO</a:t>
            </a:r>
          </a:p>
          <a:p>
            <a:pPr algn="just" fontAlgn="base"/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Si considerano </a:t>
            </a:r>
            <a:r>
              <a:rPr lang="it-IT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luogo sicuro</a:t>
            </a:r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 </a:t>
            </a:r>
            <a:r>
              <a:rPr lang="it-IT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per l'attività </a:t>
            </a:r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almeno le seguenti soluzioni:</a:t>
            </a:r>
          </a:p>
          <a:p>
            <a:pPr marL="715963" lvl="1" indent="-258763" algn="just" fontAlgn="base">
              <a:buFont typeface="Wingdings" pitchFamily="2" charset="2"/>
              <a:buChar char="ü"/>
            </a:pPr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la pubblica via,</a:t>
            </a:r>
          </a:p>
          <a:p>
            <a:pPr marL="715963" lvl="1" indent="-258763" algn="just" fontAlgn="base">
              <a:buFont typeface="Wingdings" pitchFamily="2" charset="2"/>
              <a:buChar char="ü"/>
            </a:pPr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ogni altro </a:t>
            </a:r>
            <a:r>
              <a:rPr lang="it-IT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spazio scoperto esterno </a:t>
            </a:r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alla costruzione sicuramente </a:t>
            </a:r>
            <a:r>
              <a:rPr lang="it-IT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collegato alla pubblica via </a:t>
            </a:r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in ogni condizione d'incendio, che non sia investito dai prodotti della combustione, in cui il </a:t>
            </a:r>
            <a:r>
              <a:rPr lang="it-IT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massimo irraggiamento</a:t>
            </a:r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 dovuto all'incendio sugli occupanti sia limitato a </a:t>
            </a:r>
            <a:r>
              <a:rPr lang="it-IT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2,5 kW/m</a:t>
            </a:r>
            <a:r>
              <a:rPr lang="it-IT" sz="2400" baseline="30000" dirty="0" smtClean="0">
                <a:solidFill>
                  <a:srgbClr val="FF0000"/>
                </a:solidFill>
                <a:latin typeface="Comic Sans MS"/>
                <a:cs typeface="Comic Sans MS"/>
              </a:rPr>
              <a:t>2</a:t>
            </a:r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, in cui non vi sia pericolo di crolli.</a:t>
            </a:r>
          </a:p>
          <a:p>
            <a:pPr marL="715963" lvl="1" indent="-258763" algn="just" fontAlgn="base"/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 </a:t>
            </a:r>
            <a:b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</a:br>
            <a:endParaRPr lang="it-IT" sz="3200" dirty="0" smtClean="0"/>
          </a:p>
          <a:p>
            <a:pPr marR="1270" algn="ctr"/>
            <a:endParaRPr lang="it-IT" sz="32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marR="1270" algn="just"/>
            <a:endParaRPr lang="it-IT" sz="28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marR="1270" algn="ctr">
              <a:lnSpc>
                <a:spcPct val="100000"/>
              </a:lnSpc>
            </a:pPr>
            <a:endParaRPr lang="it-IT" sz="3200" dirty="0" smtClean="0">
              <a:latin typeface="Arial"/>
              <a:cs typeface="Arial"/>
            </a:endParaRPr>
          </a:p>
          <a:p>
            <a:pPr marL="1905" algn="ctr">
              <a:lnSpc>
                <a:spcPct val="100000"/>
              </a:lnSpc>
            </a:pPr>
            <a:endParaRPr lang="it-IT" sz="2400" b="1" spc="-15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algn="just" fontAlgn="base">
              <a:tabLst>
                <a:tab pos="7985125" algn="l"/>
              </a:tabLst>
            </a:pPr>
            <a:endParaRPr lang="it-IT" sz="2400" b="1" spc="-15" dirty="0" smtClean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1" name="object 8"/>
          <p:cNvSpPr txBox="1"/>
          <p:nvPr/>
        </p:nvSpPr>
        <p:spPr>
          <a:xfrm>
            <a:off x="2741929" y="6371590"/>
            <a:ext cx="3660140" cy="406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algn="ctr">
              <a:lnSpc>
                <a:spcPct val="100000"/>
              </a:lnSpc>
            </a:pPr>
            <a:r>
              <a:rPr sz="800" spc="-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ro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l</a:t>
            </a:r>
            <a:r>
              <a:rPr sz="800" spc="10" dirty="0" smtClean="0">
                <a:latin typeface="Arial"/>
                <a:cs typeface="Arial"/>
              </a:rPr>
              <a:t>l</a:t>
            </a:r>
            <a:r>
              <a:rPr sz="800" spc="-10" dirty="0" smtClean="0">
                <a:latin typeface="Arial"/>
                <a:cs typeface="Arial"/>
              </a:rPr>
              <a:t>’</a:t>
            </a:r>
            <a:r>
              <a:rPr sz="800" spc="0" dirty="0" smtClean="0">
                <a:latin typeface="Arial"/>
                <a:cs typeface="Arial"/>
              </a:rPr>
              <a:t>Int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no</a:t>
            </a:r>
            <a:endParaRPr sz="800">
              <a:latin typeface="Arial"/>
              <a:cs typeface="Arial"/>
            </a:endParaRPr>
          </a:p>
          <a:p>
            <a:pPr marR="3810" algn="ctr">
              <a:lnSpc>
                <a:spcPct val="100000"/>
              </a:lnSpc>
            </a:pPr>
            <a:r>
              <a:rPr sz="800" dirty="0" smtClean="0">
                <a:latin typeface="Arial"/>
                <a:cs typeface="Arial"/>
              </a:rPr>
              <a:t>Di</a:t>
            </a:r>
            <a:r>
              <a:rPr sz="800" spc="-5" dirty="0" smtClean="0">
                <a:latin typeface="Arial"/>
                <a:cs typeface="Arial"/>
              </a:rPr>
              <a:t>p</a:t>
            </a:r>
            <a:r>
              <a:rPr sz="800" spc="0" dirty="0" smtClean="0">
                <a:latin typeface="Arial"/>
                <a:cs typeface="Arial"/>
              </a:rPr>
              <a:t>a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ti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to 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g</a:t>
            </a:r>
            <a:r>
              <a:rPr sz="800" spc="0" dirty="0" smtClean="0">
                <a:latin typeface="Arial"/>
                <a:cs typeface="Arial"/>
              </a:rPr>
              <a:t>ili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Fu</a:t>
            </a:r>
            <a:r>
              <a:rPr sz="800" spc="0" dirty="0" smtClean="0">
                <a:latin typeface="Arial"/>
                <a:cs typeface="Arial"/>
              </a:rPr>
              <a:t>oco</a:t>
            </a:r>
            <a:r>
              <a:rPr sz="800" spc="-5" dirty="0" smtClean="0">
                <a:latin typeface="Arial"/>
                <a:cs typeface="Arial"/>
              </a:rPr>
              <a:t>,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So</a:t>
            </a:r>
            <a:r>
              <a:rPr sz="800" spc="5" dirty="0" smtClean="0">
                <a:latin typeface="Arial"/>
                <a:cs typeface="Arial"/>
              </a:rPr>
              <a:t>cc</a:t>
            </a:r>
            <a:r>
              <a:rPr sz="800" spc="-5" dirty="0" smtClean="0">
                <a:latin typeface="Arial"/>
                <a:cs typeface="Arial"/>
              </a:rPr>
              <a:t>o</a:t>
            </a:r>
            <a:r>
              <a:rPr sz="800" spc="0" dirty="0" smtClean="0">
                <a:latin typeface="Arial"/>
                <a:cs typeface="Arial"/>
              </a:rPr>
              <a:t>r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o </a:t>
            </a:r>
            <a:r>
              <a:rPr sz="800" spc="-5" dirty="0" smtClean="0">
                <a:latin typeface="Arial"/>
                <a:cs typeface="Arial"/>
              </a:rPr>
              <a:t>Pu</a:t>
            </a:r>
            <a:r>
              <a:rPr sz="800" spc="0" dirty="0" smtClean="0">
                <a:latin typeface="Arial"/>
                <a:cs typeface="Arial"/>
              </a:rPr>
              <a:t>b</a:t>
            </a:r>
            <a:r>
              <a:rPr sz="800" spc="-5" dirty="0" smtClean="0">
                <a:latin typeface="Arial"/>
                <a:cs typeface="Arial"/>
              </a:rPr>
              <a:t>b</a:t>
            </a:r>
            <a:r>
              <a:rPr sz="800" spc="0" dirty="0" smtClean="0">
                <a:latin typeface="Arial"/>
                <a:cs typeface="Arial"/>
              </a:rPr>
              <a:t>li</a:t>
            </a:r>
            <a:r>
              <a:rPr sz="800" spc="5" dirty="0" smtClean="0">
                <a:latin typeface="Arial"/>
                <a:cs typeface="Arial"/>
              </a:rPr>
              <a:t>c</a:t>
            </a:r>
            <a:r>
              <a:rPr sz="800" spc="0" dirty="0" smtClean="0">
                <a:latin typeface="Arial"/>
                <a:cs typeface="Arial"/>
              </a:rPr>
              <a:t>o e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ella Dif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a Ci</a:t>
            </a:r>
            <a:r>
              <a:rPr sz="800" spc="-1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ile</a:t>
            </a:r>
            <a:endParaRPr sz="800">
              <a:latin typeface="Arial"/>
              <a:cs typeface="Arial"/>
            </a:endParaRPr>
          </a:p>
          <a:p>
            <a:pPr algn="ctr">
              <a:lnSpc>
                <a:spcPts val="1190"/>
              </a:lnSpc>
            </a:pPr>
            <a:r>
              <a:rPr lang="it-IT" sz="1000" b="1" spc="-5" dirty="0" smtClean="0">
                <a:solidFill>
                  <a:srgbClr val="FF0000"/>
                </a:solidFill>
                <a:latin typeface="Arial"/>
                <a:cs typeface="Arial"/>
              </a:rPr>
              <a:t>Comando Provinciale  Vigili del Fuoco di Caserta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187696" y="624230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27164" y="6409944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86144" y="657758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18540" y="428604"/>
            <a:ext cx="8025426" cy="507209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 fontAlgn="base"/>
            <a:r>
              <a:rPr lang="it-IT" sz="2800" b="1" spc="-5" dirty="0" smtClean="0">
                <a:solidFill>
                  <a:srgbClr val="FF0000"/>
                </a:solidFill>
                <a:latin typeface="Arial"/>
                <a:cs typeface="Arial"/>
              </a:rPr>
              <a:t>ESODO IN PRESENZA </a:t>
            </a:r>
            <a:r>
              <a:rPr lang="it-IT" sz="2800" b="1" spc="-5" dirty="0" err="1" smtClean="0">
                <a:solidFill>
                  <a:srgbClr val="FF0000"/>
                </a:solidFill>
                <a:latin typeface="Arial"/>
                <a:cs typeface="Arial"/>
              </a:rPr>
              <a:t>DI</a:t>
            </a:r>
            <a:r>
              <a:rPr lang="it-IT" sz="2800" b="1" spc="-5" dirty="0" smtClean="0">
                <a:solidFill>
                  <a:srgbClr val="FF0000"/>
                </a:solidFill>
                <a:latin typeface="Arial"/>
                <a:cs typeface="Arial"/>
              </a:rPr>
              <a:t> OCCUPANTI CON DISABILITÀ</a:t>
            </a:r>
          </a:p>
          <a:p>
            <a:pPr algn="just" fontAlgn="base"/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In tutti i piani dell'attività nei quali vi può essere presenza </a:t>
            </a:r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non occasionale </a:t>
            </a: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di occupanti che non abbiano sufficienti abilità per raggiungere autonomamente un luogo sicuro tramite vie d'esodo verticali, deve essere prevista almeno una delle seguenti misure:</a:t>
            </a:r>
          </a:p>
          <a:p>
            <a:pPr marL="358775" indent="-358775" algn="just" fontAlgn="base">
              <a:buFont typeface="Wingdings" pitchFamily="2" charset="2"/>
              <a:buChar char="ü"/>
            </a:pPr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spazi </a:t>
            </a:r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calmi;</a:t>
            </a:r>
          </a:p>
          <a:p>
            <a:pPr marL="358775" indent="-358775" algn="just" fontAlgn="base">
              <a:buFont typeface="Wingdings" pitchFamily="2" charset="2"/>
              <a:buChar char="ü"/>
            </a:pPr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esodo </a:t>
            </a:r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orizzontale </a:t>
            </a:r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progressivo;</a:t>
            </a:r>
            <a:endParaRPr lang="it-IT" sz="2300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algn="just" fontAlgn="base"/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I compartimenti con profilo di rischio Rvita compreso in D1, D2:</a:t>
            </a:r>
          </a:p>
          <a:p>
            <a:pPr marL="358775" lvl="1" indent="-358775" algn="just" fontAlgn="base">
              <a:buFont typeface="Wingdings" pitchFamily="2" charset="2"/>
              <a:buChar char="ü"/>
            </a:pP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devono disporre di almeno un </a:t>
            </a:r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ascensore </a:t>
            </a:r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antincendio;</a:t>
            </a:r>
            <a:endParaRPr lang="it-IT" sz="23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marL="358775" lvl="1" indent="-358775" algn="just" fontAlgn="base">
              <a:buFont typeface="Wingdings" pitchFamily="2" charset="2"/>
              <a:buChar char="ü"/>
            </a:pP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devono </a:t>
            </a: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avere </a:t>
            </a:r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vie d'esodo orizzontali </a:t>
            </a: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di dimensioni adeguate da consentire l'agevole movimentazione di letti e barelle in </a:t>
            </a: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caso</a:t>
            </a:r>
            <a:endParaRPr lang="it-IT" sz="24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marL="358775" indent="-358775" algn="just" fontAlgn="base"/>
            <a:endParaRPr lang="it-IT" sz="24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marL="358775" indent="-358775" algn="just" fontAlgn="base"/>
            <a:endParaRPr lang="it-IT" sz="24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algn="ctr" fontAlgn="base"/>
            <a:endParaRPr lang="it-IT" sz="2800" b="1" spc="-5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algn="ctr" fontAlgn="base"/>
            <a:endParaRPr lang="it-IT" sz="2800" b="1" spc="-5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algn="ctr" fontAlgn="base"/>
            <a:endParaRPr lang="it-IT" sz="2800" b="1" spc="-5" dirty="0" smtClean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1" name="object 8"/>
          <p:cNvSpPr txBox="1"/>
          <p:nvPr/>
        </p:nvSpPr>
        <p:spPr>
          <a:xfrm>
            <a:off x="2741929" y="6371590"/>
            <a:ext cx="3660140" cy="406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algn="ctr">
              <a:lnSpc>
                <a:spcPct val="100000"/>
              </a:lnSpc>
            </a:pPr>
            <a:r>
              <a:rPr sz="800" spc="-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ro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l</a:t>
            </a:r>
            <a:r>
              <a:rPr sz="800" spc="10" dirty="0" smtClean="0">
                <a:latin typeface="Arial"/>
                <a:cs typeface="Arial"/>
              </a:rPr>
              <a:t>l</a:t>
            </a:r>
            <a:r>
              <a:rPr sz="800" spc="-10" dirty="0" smtClean="0">
                <a:latin typeface="Arial"/>
                <a:cs typeface="Arial"/>
              </a:rPr>
              <a:t>’</a:t>
            </a:r>
            <a:r>
              <a:rPr sz="800" spc="0" dirty="0" smtClean="0">
                <a:latin typeface="Arial"/>
                <a:cs typeface="Arial"/>
              </a:rPr>
              <a:t>Int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no</a:t>
            </a:r>
            <a:endParaRPr sz="800">
              <a:latin typeface="Arial"/>
              <a:cs typeface="Arial"/>
            </a:endParaRPr>
          </a:p>
          <a:p>
            <a:pPr marR="3810" algn="ctr">
              <a:lnSpc>
                <a:spcPct val="100000"/>
              </a:lnSpc>
            </a:pPr>
            <a:r>
              <a:rPr sz="800" smtClean="0">
                <a:latin typeface="Arial"/>
                <a:cs typeface="Arial"/>
              </a:rPr>
              <a:t>Di</a:t>
            </a:r>
            <a:r>
              <a:rPr sz="800" spc="-5" smtClean="0">
                <a:latin typeface="Arial"/>
                <a:cs typeface="Arial"/>
              </a:rPr>
              <a:t>p</a:t>
            </a:r>
            <a:r>
              <a:rPr sz="800" spc="0" smtClean="0">
                <a:latin typeface="Arial"/>
                <a:cs typeface="Arial"/>
              </a:rPr>
              <a:t>a</a:t>
            </a:r>
            <a:r>
              <a:rPr sz="800" spc="-10" smtClean="0">
                <a:latin typeface="Arial"/>
                <a:cs typeface="Arial"/>
              </a:rPr>
              <a:t>r</a:t>
            </a:r>
            <a:r>
              <a:rPr sz="800" spc="0" smtClean="0">
                <a:latin typeface="Arial"/>
                <a:cs typeface="Arial"/>
              </a:rPr>
              <a:t>ti</a:t>
            </a:r>
            <a:r>
              <a:rPr sz="800" spc="10" smtClean="0">
                <a:latin typeface="Arial"/>
                <a:cs typeface="Arial"/>
              </a:rPr>
              <a:t>m</a:t>
            </a:r>
            <a:r>
              <a:rPr sz="800" spc="0" smtClean="0">
                <a:latin typeface="Arial"/>
                <a:cs typeface="Arial"/>
              </a:rPr>
              <a:t>e</a:t>
            </a:r>
            <a:r>
              <a:rPr sz="800" spc="-5" smtClean="0">
                <a:latin typeface="Arial"/>
                <a:cs typeface="Arial"/>
              </a:rPr>
              <a:t>n</a:t>
            </a:r>
            <a:r>
              <a:rPr sz="800" spc="0" smtClean="0">
                <a:latin typeface="Arial"/>
                <a:cs typeface="Arial"/>
              </a:rPr>
              <a:t>to d</a:t>
            </a:r>
            <a:r>
              <a:rPr sz="800" spc="-5" smtClean="0">
                <a:latin typeface="Arial"/>
                <a:cs typeface="Arial"/>
              </a:rPr>
              <a:t>e</a:t>
            </a:r>
            <a:r>
              <a:rPr sz="800" spc="0" smtClean="0">
                <a:latin typeface="Arial"/>
                <a:cs typeface="Arial"/>
              </a:rPr>
              <a:t>i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-5" smtClean="0">
                <a:latin typeface="Arial"/>
                <a:cs typeface="Arial"/>
              </a:rPr>
              <a:t>V</a:t>
            </a:r>
            <a:r>
              <a:rPr sz="800" spc="0" smtClean="0">
                <a:latin typeface="Arial"/>
                <a:cs typeface="Arial"/>
              </a:rPr>
              <a:t>i</a:t>
            </a:r>
            <a:r>
              <a:rPr sz="800" spc="-5" smtClean="0">
                <a:latin typeface="Arial"/>
                <a:cs typeface="Arial"/>
              </a:rPr>
              <a:t>g</a:t>
            </a:r>
            <a:r>
              <a:rPr sz="800" spc="0" smtClean="0">
                <a:latin typeface="Arial"/>
                <a:cs typeface="Arial"/>
              </a:rPr>
              <a:t>ili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0" smtClean="0">
                <a:latin typeface="Arial"/>
                <a:cs typeface="Arial"/>
              </a:rPr>
              <a:t>d</a:t>
            </a:r>
            <a:r>
              <a:rPr sz="800" spc="-5" smtClean="0">
                <a:latin typeface="Arial"/>
                <a:cs typeface="Arial"/>
              </a:rPr>
              <a:t>e</a:t>
            </a:r>
            <a:r>
              <a:rPr sz="800" spc="0" smtClean="0">
                <a:latin typeface="Arial"/>
                <a:cs typeface="Arial"/>
              </a:rPr>
              <a:t>l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-5" smtClean="0">
                <a:latin typeface="Arial"/>
                <a:cs typeface="Arial"/>
              </a:rPr>
              <a:t>Fu</a:t>
            </a:r>
            <a:r>
              <a:rPr sz="800" spc="0" smtClean="0">
                <a:latin typeface="Arial"/>
                <a:cs typeface="Arial"/>
              </a:rPr>
              <a:t>oco</a:t>
            </a:r>
            <a:r>
              <a:rPr sz="800" spc="-5" smtClean="0">
                <a:latin typeface="Arial"/>
                <a:cs typeface="Arial"/>
              </a:rPr>
              <a:t>,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0" smtClean="0">
                <a:latin typeface="Arial"/>
                <a:cs typeface="Arial"/>
              </a:rPr>
              <a:t>d</a:t>
            </a:r>
            <a:r>
              <a:rPr sz="800" spc="-5" smtClean="0">
                <a:latin typeface="Arial"/>
                <a:cs typeface="Arial"/>
              </a:rPr>
              <a:t>e</a:t>
            </a:r>
            <a:r>
              <a:rPr sz="800" spc="0" smtClean="0">
                <a:latin typeface="Arial"/>
                <a:cs typeface="Arial"/>
              </a:rPr>
              <a:t>l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-5" smtClean="0">
                <a:latin typeface="Arial"/>
                <a:cs typeface="Arial"/>
              </a:rPr>
              <a:t>So</a:t>
            </a:r>
            <a:r>
              <a:rPr sz="800" spc="5" smtClean="0">
                <a:latin typeface="Arial"/>
                <a:cs typeface="Arial"/>
              </a:rPr>
              <a:t>cc</a:t>
            </a:r>
            <a:r>
              <a:rPr sz="800" spc="-5" smtClean="0">
                <a:latin typeface="Arial"/>
                <a:cs typeface="Arial"/>
              </a:rPr>
              <a:t>o</a:t>
            </a:r>
            <a:r>
              <a:rPr sz="800" spc="0" smtClean="0">
                <a:latin typeface="Arial"/>
                <a:cs typeface="Arial"/>
              </a:rPr>
              <a:t>r</a:t>
            </a:r>
            <a:r>
              <a:rPr sz="800" spc="5" smtClean="0">
                <a:latin typeface="Arial"/>
                <a:cs typeface="Arial"/>
              </a:rPr>
              <a:t>s</a:t>
            </a:r>
            <a:r>
              <a:rPr sz="800" spc="0" smtClean="0">
                <a:latin typeface="Arial"/>
                <a:cs typeface="Arial"/>
              </a:rPr>
              <a:t>o </a:t>
            </a:r>
            <a:r>
              <a:rPr sz="800" spc="-5" smtClean="0">
                <a:latin typeface="Arial"/>
                <a:cs typeface="Arial"/>
              </a:rPr>
              <a:t>Pu</a:t>
            </a:r>
            <a:r>
              <a:rPr sz="800" spc="0" smtClean="0">
                <a:latin typeface="Arial"/>
                <a:cs typeface="Arial"/>
              </a:rPr>
              <a:t>b</a:t>
            </a:r>
            <a:r>
              <a:rPr sz="800" spc="-5" smtClean="0">
                <a:latin typeface="Arial"/>
                <a:cs typeface="Arial"/>
              </a:rPr>
              <a:t>b</a:t>
            </a:r>
            <a:r>
              <a:rPr sz="800" spc="0" smtClean="0">
                <a:latin typeface="Arial"/>
                <a:cs typeface="Arial"/>
              </a:rPr>
              <a:t>li</a:t>
            </a:r>
            <a:r>
              <a:rPr sz="800" spc="5" smtClean="0">
                <a:latin typeface="Arial"/>
                <a:cs typeface="Arial"/>
              </a:rPr>
              <a:t>c</a:t>
            </a:r>
            <a:r>
              <a:rPr sz="800" spc="0" smtClean="0">
                <a:latin typeface="Arial"/>
                <a:cs typeface="Arial"/>
              </a:rPr>
              <a:t>o e </a:t>
            </a:r>
            <a:r>
              <a:rPr sz="800" spc="-5" smtClean="0">
                <a:latin typeface="Arial"/>
                <a:cs typeface="Arial"/>
              </a:rPr>
              <a:t>d</a:t>
            </a:r>
            <a:r>
              <a:rPr sz="800" spc="0" smtClean="0">
                <a:latin typeface="Arial"/>
                <a:cs typeface="Arial"/>
              </a:rPr>
              <a:t>ella Dif</a:t>
            </a:r>
            <a:r>
              <a:rPr sz="800" spc="-5" smtClean="0">
                <a:latin typeface="Arial"/>
                <a:cs typeface="Arial"/>
              </a:rPr>
              <a:t>e</a:t>
            </a:r>
            <a:r>
              <a:rPr sz="800" spc="5" smtClean="0">
                <a:latin typeface="Arial"/>
                <a:cs typeface="Arial"/>
              </a:rPr>
              <a:t>s</a:t>
            </a:r>
            <a:r>
              <a:rPr sz="800" spc="0" smtClean="0">
                <a:latin typeface="Arial"/>
                <a:cs typeface="Arial"/>
              </a:rPr>
              <a:t>a Ci</a:t>
            </a:r>
            <a:r>
              <a:rPr sz="800" spc="-15" smtClean="0">
                <a:latin typeface="Arial"/>
                <a:cs typeface="Arial"/>
              </a:rPr>
              <a:t>v</a:t>
            </a:r>
            <a:r>
              <a:rPr sz="800" spc="0" smtClean="0">
                <a:latin typeface="Arial"/>
                <a:cs typeface="Arial"/>
              </a:rPr>
              <a:t>ile</a:t>
            </a:r>
            <a:endParaRPr sz="800" smtClean="0">
              <a:latin typeface="Arial"/>
              <a:cs typeface="Arial"/>
            </a:endParaRPr>
          </a:p>
          <a:p>
            <a:pPr algn="ctr">
              <a:lnSpc>
                <a:spcPts val="1190"/>
              </a:lnSpc>
            </a:pPr>
            <a:r>
              <a:rPr lang="it-IT" sz="1000" b="1" spc="-5" dirty="0" smtClean="0">
                <a:solidFill>
                  <a:srgbClr val="FF0000"/>
                </a:solidFill>
                <a:latin typeface="Arial"/>
                <a:cs typeface="Arial"/>
              </a:rPr>
              <a:t>Comando Provinciale  Vigili del Fuoco di Caserta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187696" y="624230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27164" y="6409944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86144" y="657758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18540" y="428604"/>
            <a:ext cx="8025426" cy="507209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 fontAlgn="base"/>
            <a:r>
              <a:rPr lang="it-IT" sz="2800" b="1" spc="-5" dirty="0" smtClean="0">
                <a:solidFill>
                  <a:srgbClr val="FF0000"/>
                </a:solidFill>
                <a:latin typeface="Arial"/>
                <a:cs typeface="Arial"/>
              </a:rPr>
              <a:t>SPAZIO CALMO</a:t>
            </a:r>
          </a:p>
          <a:p>
            <a:pPr algn="just" fontAlgn="base"/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In </a:t>
            </a: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ciascuno spazio calmo devono essere presenti:</a:t>
            </a:r>
          </a:p>
          <a:p>
            <a:pPr marL="457200" indent="-457200" algn="just" fontAlgn="base">
              <a:buFont typeface="Wingdings" pitchFamily="2" charset="2"/>
              <a:buChar char="ü"/>
            </a:pP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un sistema di </a:t>
            </a:r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comunicazione bidirezionale </a:t>
            </a: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per permettere agli occupanti di segnalare la loro presenza e richiedere </a:t>
            </a: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assistenza;</a:t>
            </a:r>
          </a:p>
          <a:p>
            <a:pPr marL="457200" indent="-457200" algn="just" fontAlgn="base">
              <a:buFont typeface="Wingdings" pitchFamily="2" charset="2"/>
              <a:buChar char="ü"/>
            </a:pP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eventuali </a:t>
            </a:r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attrezzature da </a:t>
            </a:r>
            <a:endParaRPr lang="it-IT" sz="2300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marL="457200" indent="-457200" algn="just" fontAlgn="base"/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	impiegare </a:t>
            </a:r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per </a:t>
            </a:r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l'assistenza</a:t>
            </a:r>
          </a:p>
          <a:p>
            <a:pPr marL="457200" indent="-457200" algn="just" fontAlgn="base"/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 	</a:t>
            </a: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(</a:t>
            </a: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es. sedia o barella </a:t>
            </a: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di</a:t>
            </a:r>
          </a:p>
          <a:p>
            <a:pPr marL="457200" indent="-457200" algn="just" fontAlgn="base"/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 	evacuazione</a:t>
            </a: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, </a:t>
            </a: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...);</a:t>
            </a:r>
          </a:p>
          <a:p>
            <a:pPr marL="457200" indent="-457200" algn="just" fontAlgn="base">
              <a:buFont typeface="Wingdings" pitchFamily="2" charset="2"/>
              <a:buChar char="ü"/>
            </a:pP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indicazioni </a:t>
            </a:r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sui </a:t>
            </a:r>
            <a:endParaRPr lang="it-IT" sz="2300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marL="457200" indent="-457200" algn="just" fontAlgn="base"/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	</a:t>
            </a:r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comportamenti </a:t>
            </a:r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da </a:t>
            </a:r>
            <a:endParaRPr lang="it-IT" sz="2300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marL="457200" indent="-457200" algn="just" fontAlgn="base"/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	</a:t>
            </a:r>
            <a:r>
              <a:rPr lang="it-IT" sz="2300" dirty="0" smtClean="0">
                <a:solidFill>
                  <a:srgbClr val="FF0000"/>
                </a:solidFill>
                <a:latin typeface="Comic Sans MS"/>
                <a:cs typeface="Comic Sans MS"/>
              </a:rPr>
              <a:t>tenere </a:t>
            </a: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in attesa </a:t>
            </a:r>
            <a:endParaRPr lang="it-IT" sz="23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marL="457200" indent="-457200" algn="just" fontAlgn="base"/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	</a:t>
            </a: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dell'arrivo </a:t>
            </a:r>
          </a:p>
          <a:p>
            <a:pPr marL="457200" indent="-457200" algn="just" fontAlgn="base"/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	dell'assistenza</a:t>
            </a:r>
            <a:r>
              <a:rPr lang="it-IT" sz="2300" dirty="0" smtClean="0">
                <a:solidFill>
                  <a:srgbClr val="372ED1"/>
                </a:solidFill>
                <a:latin typeface="Comic Sans MS"/>
                <a:cs typeface="Comic Sans MS"/>
              </a:rPr>
              <a:t>.</a:t>
            </a:r>
            <a:endParaRPr lang="it-IT" sz="23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marL="358775" indent="-358775" algn="just" fontAlgn="base"/>
            <a:endParaRPr lang="it-IT" sz="24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marL="358775" indent="-358775" algn="just" fontAlgn="base"/>
            <a:endParaRPr lang="it-IT" sz="24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algn="ctr" fontAlgn="base"/>
            <a:endParaRPr lang="it-IT" sz="2800" b="1" spc="-5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algn="ctr" fontAlgn="base"/>
            <a:endParaRPr lang="it-IT" sz="2800" b="1" spc="-5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algn="ctr" fontAlgn="base"/>
            <a:endParaRPr lang="it-IT" sz="2800" b="1" spc="-5" dirty="0" smtClean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1" name="object 8"/>
          <p:cNvSpPr txBox="1"/>
          <p:nvPr/>
        </p:nvSpPr>
        <p:spPr>
          <a:xfrm>
            <a:off x="2741929" y="6371590"/>
            <a:ext cx="3660140" cy="406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algn="ctr">
              <a:lnSpc>
                <a:spcPct val="100000"/>
              </a:lnSpc>
            </a:pPr>
            <a:r>
              <a:rPr sz="800" spc="-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ro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l</a:t>
            </a:r>
            <a:r>
              <a:rPr sz="800" spc="10" dirty="0" smtClean="0">
                <a:latin typeface="Arial"/>
                <a:cs typeface="Arial"/>
              </a:rPr>
              <a:t>l</a:t>
            </a:r>
            <a:r>
              <a:rPr sz="800" spc="-10" dirty="0" smtClean="0">
                <a:latin typeface="Arial"/>
                <a:cs typeface="Arial"/>
              </a:rPr>
              <a:t>’</a:t>
            </a:r>
            <a:r>
              <a:rPr sz="800" spc="0" dirty="0" smtClean="0">
                <a:latin typeface="Arial"/>
                <a:cs typeface="Arial"/>
              </a:rPr>
              <a:t>Int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no</a:t>
            </a:r>
            <a:endParaRPr sz="800">
              <a:latin typeface="Arial"/>
              <a:cs typeface="Arial"/>
            </a:endParaRPr>
          </a:p>
          <a:p>
            <a:pPr marR="3810" algn="ctr">
              <a:lnSpc>
                <a:spcPct val="100000"/>
              </a:lnSpc>
            </a:pPr>
            <a:r>
              <a:rPr sz="800" smtClean="0">
                <a:latin typeface="Arial"/>
                <a:cs typeface="Arial"/>
              </a:rPr>
              <a:t>Di</a:t>
            </a:r>
            <a:r>
              <a:rPr sz="800" spc="-5" smtClean="0">
                <a:latin typeface="Arial"/>
                <a:cs typeface="Arial"/>
              </a:rPr>
              <a:t>p</a:t>
            </a:r>
            <a:r>
              <a:rPr sz="800" spc="0" smtClean="0">
                <a:latin typeface="Arial"/>
                <a:cs typeface="Arial"/>
              </a:rPr>
              <a:t>a</a:t>
            </a:r>
            <a:r>
              <a:rPr sz="800" spc="-10" smtClean="0">
                <a:latin typeface="Arial"/>
                <a:cs typeface="Arial"/>
              </a:rPr>
              <a:t>r</a:t>
            </a:r>
            <a:r>
              <a:rPr sz="800" spc="0" smtClean="0">
                <a:latin typeface="Arial"/>
                <a:cs typeface="Arial"/>
              </a:rPr>
              <a:t>ti</a:t>
            </a:r>
            <a:r>
              <a:rPr sz="800" spc="10" smtClean="0">
                <a:latin typeface="Arial"/>
                <a:cs typeface="Arial"/>
              </a:rPr>
              <a:t>m</a:t>
            </a:r>
            <a:r>
              <a:rPr sz="800" spc="0" smtClean="0">
                <a:latin typeface="Arial"/>
                <a:cs typeface="Arial"/>
              </a:rPr>
              <a:t>e</a:t>
            </a:r>
            <a:r>
              <a:rPr sz="800" spc="-5" smtClean="0">
                <a:latin typeface="Arial"/>
                <a:cs typeface="Arial"/>
              </a:rPr>
              <a:t>n</a:t>
            </a:r>
            <a:r>
              <a:rPr sz="800" spc="0" smtClean="0">
                <a:latin typeface="Arial"/>
                <a:cs typeface="Arial"/>
              </a:rPr>
              <a:t>to d</a:t>
            </a:r>
            <a:r>
              <a:rPr sz="800" spc="-5" smtClean="0">
                <a:latin typeface="Arial"/>
                <a:cs typeface="Arial"/>
              </a:rPr>
              <a:t>e</a:t>
            </a:r>
            <a:r>
              <a:rPr sz="800" spc="0" smtClean="0">
                <a:latin typeface="Arial"/>
                <a:cs typeface="Arial"/>
              </a:rPr>
              <a:t>i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-5" smtClean="0">
                <a:latin typeface="Arial"/>
                <a:cs typeface="Arial"/>
              </a:rPr>
              <a:t>V</a:t>
            </a:r>
            <a:r>
              <a:rPr sz="800" spc="0" smtClean="0">
                <a:latin typeface="Arial"/>
                <a:cs typeface="Arial"/>
              </a:rPr>
              <a:t>i</a:t>
            </a:r>
            <a:r>
              <a:rPr sz="800" spc="-5" smtClean="0">
                <a:latin typeface="Arial"/>
                <a:cs typeface="Arial"/>
              </a:rPr>
              <a:t>g</a:t>
            </a:r>
            <a:r>
              <a:rPr sz="800" spc="0" smtClean="0">
                <a:latin typeface="Arial"/>
                <a:cs typeface="Arial"/>
              </a:rPr>
              <a:t>ili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0" smtClean="0">
                <a:latin typeface="Arial"/>
                <a:cs typeface="Arial"/>
              </a:rPr>
              <a:t>d</a:t>
            </a:r>
            <a:r>
              <a:rPr sz="800" spc="-5" smtClean="0">
                <a:latin typeface="Arial"/>
                <a:cs typeface="Arial"/>
              </a:rPr>
              <a:t>e</a:t>
            </a:r>
            <a:r>
              <a:rPr sz="800" spc="0" smtClean="0">
                <a:latin typeface="Arial"/>
                <a:cs typeface="Arial"/>
              </a:rPr>
              <a:t>l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-5" smtClean="0">
                <a:latin typeface="Arial"/>
                <a:cs typeface="Arial"/>
              </a:rPr>
              <a:t>Fu</a:t>
            </a:r>
            <a:r>
              <a:rPr sz="800" spc="0" smtClean="0">
                <a:latin typeface="Arial"/>
                <a:cs typeface="Arial"/>
              </a:rPr>
              <a:t>oco</a:t>
            </a:r>
            <a:r>
              <a:rPr sz="800" spc="-5" smtClean="0">
                <a:latin typeface="Arial"/>
                <a:cs typeface="Arial"/>
              </a:rPr>
              <a:t>,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0" smtClean="0">
                <a:latin typeface="Arial"/>
                <a:cs typeface="Arial"/>
              </a:rPr>
              <a:t>d</a:t>
            </a:r>
            <a:r>
              <a:rPr sz="800" spc="-5" smtClean="0">
                <a:latin typeface="Arial"/>
                <a:cs typeface="Arial"/>
              </a:rPr>
              <a:t>e</a:t>
            </a:r>
            <a:r>
              <a:rPr sz="800" spc="0" smtClean="0">
                <a:latin typeface="Arial"/>
                <a:cs typeface="Arial"/>
              </a:rPr>
              <a:t>l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-5" smtClean="0">
                <a:latin typeface="Arial"/>
                <a:cs typeface="Arial"/>
              </a:rPr>
              <a:t>So</a:t>
            </a:r>
            <a:r>
              <a:rPr sz="800" spc="5" smtClean="0">
                <a:latin typeface="Arial"/>
                <a:cs typeface="Arial"/>
              </a:rPr>
              <a:t>cc</a:t>
            </a:r>
            <a:r>
              <a:rPr sz="800" spc="-5" smtClean="0">
                <a:latin typeface="Arial"/>
                <a:cs typeface="Arial"/>
              </a:rPr>
              <a:t>o</a:t>
            </a:r>
            <a:r>
              <a:rPr sz="800" spc="0" smtClean="0">
                <a:latin typeface="Arial"/>
                <a:cs typeface="Arial"/>
              </a:rPr>
              <a:t>r</a:t>
            </a:r>
            <a:r>
              <a:rPr sz="800" spc="5" smtClean="0">
                <a:latin typeface="Arial"/>
                <a:cs typeface="Arial"/>
              </a:rPr>
              <a:t>s</a:t>
            </a:r>
            <a:r>
              <a:rPr sz="800" spc="0" smtClean="0">
                <a:latin typeface="Arial"/>
                <a:cs typeface="Arial"/>
              </a:rPr>
              <a:t>o </a:t>
            </a:r>
            <a:r>
              <a:rPr sz="800" spc="-5" smtClean="0">
                <a:latin typeface="Arial"/>
                <a:cs typeface="Arial"/>
              </a:rPr>
              <a:t>Pu</a:t>
            </a:r>
            <a:r>
              <a:rPr sz="800" spc="0" smtClean="0">
                <a:latin typeface="Arial"/>
                <a:cs typeface="Arial"/>
              </a:rPr>
              <a:t>b</a:t>
            </a:r>
            <a:r>
              <a:rPr sz="800" spc="-5" smtClean="0">
                <a:latin typeface="Arial"/>
                <a:cs typeface="Arial"/>
              </a:rPr>
              <a:t>b</a:t>
            </a:r>
            <a:r>
              <a:rPr sz="800" spc="0" smtClean="0">
                <a:latin typeface="Arial"/>
                <a:cs typeface="Arial"/>
              </a:rPr>
              <a:t>li</a:t>
            </a:r>
            <a:r>
              <a:rPr sz="800" spc="5" smtClean="0">
                <a:latin typeface="Arial"/>
                <a:cs typeface="Arial"/>
              </a:rPr>
              <a:t>c</a:t>
            </a:r>
            <a:r>
              <a:rPr sz="800" spc="0" smtClean="0">
                <a:latin typeface="Arial"/>
                <a:cs typeface="Arial"/>
              </a:rPr>
              <a:t>o e </a:t>
            </a:r>
            <a:r>
              <a:rPr sz="800" spc="-5" smtClean="0">
                <a:latin typeface="Arial"/>
                <a:cs typeface="Arial"/>
              </a:rPr>
              <a:t>d</a:t>
            </a:r>
            <a:r>
              <a:rPr sz="800" spc="0" smtClean="0">
                <a:latin typeface="Arial"/>
                <a:cs typeface="Arial"/>
              </a:rPr>
              <a:t>ella Dif</a:t>
            </a:r>
            <a:r>
              <a:rPr sz="800" spc="-5" smtClean="0">
                <a:latin typeface="Arial"/>
                <a:cs typeface="Arial"/>
              </a:rPr>
              <a:t>e</a:t>
            </a:r>
            <a:r>
              <a:rPr sz="800" spc="5" smtClean="0">
                <a:latin typeface="Arial"/>
                <a:cs typeface="Arial"/>
              </a:rPr>
              <a:t>s</a:t>
            </a:r>
            <a:r>
              <a:rPr sz="800" spc="0" smtClean="0">
                <a:latin typeface="Arial"/>
                <a:cs typeface="Arial"/>
              </a:rPr>
              <a:t>a Ci</a:t>
            </a:r>
            <a:r>
              <a:rPr sz="800" spc="-15" smtClean="0">
                <a:latin typeface="Arial"/>
                <a:cs typeface="Arial"/>
              </a:rPr>
              <a:t>v</a:t>
            </a:r>
            <a:r>
              <a:rPr sz="800" spc="0" smtClean="0">
                <a:latin typeface="Arial"/>
                <a:cs typeface="Arial"/>
              </a:rPr>
              <a:t>ile</a:t>
            </a:r>
            <a:endParaRPr sz="800" smtClean="0">
              <a:latin typeface="Arial"/>
              <a:cs typeface="Arial"/>
            </a:endParaRPr>
          </a:p>
          <a:p>
            <a:pPr algn="ctr">
              <a:lnSpc>
                <a:spcPts val="1190"/>
              </a:lnSpc>
            </a:pPr>
            <a:r>
              <a:rPr lang="it-IT" sz="1000" b="1" spc="-5" dirty="0" smtClean="0">
                <a:solidFill>
                  <a:srgbClr val="FF0000"/>
                </a:solidFill>
                <a:latin typeface="Arial"/>
                <a:cs typeface="Arial"/>
              </a:rPr>
              <a:t>Comando Provinciale  Vigili del Fuoco di Caserta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500306"/>
            <a:ext cx="4357718" cy="3504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187696" y="624230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27164" y="6409944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86144" y="657758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18540" y="428604"/>
            <a:ext cx="8025426" cy="507209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 fontAlgn="base"/>
            <a:r>
              <a:rPr lang="it-IT" sz="2800" b="1" spc="-5" dirty="0" smtClean="0">
                <a:solidFill>
                  <a:srgbClr val="FF0000"/>
                </a:solidFill>
                <a:latin typeface="Arial"/>
                <a:cs typeface="Arial"/>
              </a:rPr>
              <a:t>ESODO ORIZZONTALE PROGRESSIVO</a:t>
            </a:r>
          </a:p>
          <a:p>
            <a:pPr algn="just" fontAlgn="base"/>
            <a:r>
              <a:rPr lang="it-IT" sz="2100" dirty="0" smtClean="0">
                <a:solidFill>
                  <a:srgbClr val="372ED1"/>
                </a:solidFill>
                <a:latin typeface="Comic Sans MS"/>
                <a:cs typeface="Comic Sans MS"/>
              </a:rPr>
              <a:t>Al fine di consentire l'esodo orizzontale progressivo, il piano dell'attività deve essere suddiviso </a:t>
            </a:r>
            <a:r>
              <a:rPr lang="it-IT" sz="2100" dirty="0" smtClean="0">
                <a:solidFill>
                  <a:srgbClr val="FF0000"/>
                </a:solidFill>
                <a:latin typeface="Comic Sans MS"/>
                <a:cs typeface="Comic Sans MS"/>
              </a:rPr>
              <a:t>in almeno due compartimenti.</a:t>
            </a:r>
          </a:p>
          <a:p>
            <a:pPr algn="just" fontAlgn="base"/>
            <a:r>
              <a:rPr lang="it-IT" sz="2100" dirty="0" smtClean="0">
                <a:solidFill>
                  <a:srgbClr val="FF0000"/>
                </a:solidFill>
                <a:latin typeface="Comic Sans MS"/>
                <a:cs typeface="Comic Sans MS"/>
              </a:rPr>
              <a:t>Ciascun compartimento </a:t>
            </a:r>
            <a:r>
              <a:rPr lang="it-IT" sz="2100" dirty="0" smtClean="0">
                <a:solidFill>
                  <a:srgbClr val="372ED1"/>
                </a:solidFill>
                <a:latin typeface="Comic Sans MS"/>
                <a:cs typeface="Comic Sans MS"/>
              </a:rPr>
              <a:t>deve:</a:t>
            </a:r>
          </a:p>
          <a:p>
            <a:pPr lvl="1" indent="-457200" algn="just" fontAlgn="base">
              <a:buFont typeface="Wingdings" pitchFamily="2" charset="2"/>
              <a:buChar char="ü"/>
            </a:pPr>
            <a:r>
              <a:rPr lang="it-IT" sz="2100" dirty="0" smtClean="0">
                <a:solidFill>
                  <a:srgbClr val="372ED1"/>
                </a:solidFill>
                <a:latin typeface="Comic Sans MS"/>
                <a:cs typeface="Comic Sans MS"/>
              </a:rPr>
              <a:t>poter contenere in emergenza, oltre ai suoi normali occupanti, </a:t>
            </a:r>
            <a:r>
              <a:rPr lang="it-IT" sz="2100" dirty="0" smtClean="0">
                <a:solidFill>
                  <a:srgbClr val="FF0000"/>
                </a:solidFill>
                <a:latin typeface="Comic Sans MS"/>
                <a:cs typeface="Comic Sans MS"/>
              </a:rPr>
              <a:t>il massimo numero di occupanti che lo impiegano per l'esodo orizzontale </a:t>
            </a:r>
            <a:r>
              <a:rPr lang="it-IT" sz="2100" dirty="0" smtClean="0">
                <a:solidFill>
                  <a:srgbClr val="FF0000"/>
                </a:solidFill>
                <a:latin typeface="Comic Sans MS"/>
                <a:cs typeface="Comic Sans MS"/>
              </a:rPr>
              <a:t>progressivo (</a:t>
            </a:r>
            <a:r>
              <a:rPr lang="it-IT" sz="2000" dirty="0" smtClean="0">
                <a:solidFill>
                  <a:srgbClr val="372ED1"/>
                </a:solidFill>
                <a:latin typeface="Comic Sans MS"/>
                <a:cs typeface="Comic Sans MS"/>
              </a:rPr>
              <a:t>tabella S.4-14)</a:t>
            </a:r>
            <a:endParaRPr lang="it-IT" sz="21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lvl="1" indent="-457200" algn="just" fontAlgn="base">
              <a:buFont typeface="Wingdings" pitchFamily="2" charset="2"/>
              <a:buChar char="ü"/>
            </a:pPr>
            <a:r>
              <a:rPr lang="it-IT" sz="2100" dirty="0" smtClean="0">
                <a:solidFill>
                  <a:srgbClr val="372ED1"/>
                </a:solidFill>
                <a:latin typeface="Comic Sans MS"/>
                <a:cs typeface="Comic Sans MS"/>
              </a:rPr>
              <a:t>avere vie d'esodo </a:t>
            </a:r>
            <a:r>
              <a:rPr lang="it-IT" sz="2100" dirty="0" smtClean="0">
                <a:solidFill>
                  <a:srgbClr val="372ED1"/>
                </a:solidFill>
                <a:latin typeface="Comic Sans MS"/>
                <a:cs typeface="Comic Sans MS"/>
              </a:rPr>
              <a:t>adeguate </a:t>
            </a:r>
            <a:r>
              <a:rPr lang="it-IT" sz="2100" dirty="0" smtClean="0">
                <a:solidFill>
                  <a:srgbClr val="372ED1"/>
                </a:solidFill>
                <a:latin typeface="Comic Sans MS"/>
                <a:cs typeface="Comic Sans MS"/>
              </a:rPr>
              <a:t>ad evacuare il numero dei suoi occupanti</a:t>
            </a:r>
            <a:r>
              <a:rPr lang="it-IT" sz="2100" dirty="0" smtClean="0">
                <a:solidFill>
                  <a:srgbClr val="FF0000"/>
                </a:solidFill>
                <a:latin typeface="Comic Sans MS"/>
                <a:cs typeface="Comic Sans MS"/>
              </a:rPr>
              <a:t>, </a:t>
            </a:r>
            <a:r>
              <a:rPr lang="it-IT" sz="2100" dirty="0" smtClean="0">
                <a:solidFill>
                  <a:srgbClr val="FF0000"/>
                </a:solidFill>
                <a:latin typeface="Comic Sans MS"/>
                <a:cs typeface="Comic Sans MS"/>
              </a:rPr>
              <a:t>maggiorato del 50% </a:t>
            </a:r>
            <a:r>
              <a:rPr lang="it-IT" sz="2100" dirty="0" smtClean="0">
                <a:solidFill>
                  <a:srgbClr val="372ED1"/>
                </a:solidFill>
                <a:latin typeface="Comic Sans MS"/>
                <a:cs typeface="Comic Sans MS"/>
              </a:rPr>
              <a:t>del massimo numero di occupanti</a:t>
            </a:r>
            <a:r>
              <a:rPr lang="it-IT" sz="2100" dirty="0" smtClean="0">
                <a:solidFill>
                  <a:srgbClr val="372ED1"/>
                </a:solidFill>
                <a:latin typeface="Comic Sans MS"/>
                <a:cs typeface="Comic Sans MS"/>
              </a:rPr>
              <a:t> che </a:t>
            </a:r>
            <a:r>
              <a:rPr lang="it-IT" sz="2100" dirty="0" smtClean="0">
                <a:solidFill>
                  <a:srgbClr val="372ED1"/>
                </a:solidFill>
                <a:latin typeface="Comic Sans MS"/>
                <a:cs typeface="Comic Sans MS"/>
              </a:rPr>
              <a:t>lo impiegano per l'esodo orizzontale progressivo;</a:t>
            </a:r>
          </a:p>
          <a:p>
            <a:pPr lvl="1" indent="-457200" algn="just" fontAlgn="base">
              <a:buFont typeface="Wingdings" pitchFamily="2" charset="2"/>
              <a:buChar char="ü"/>
            </a:pPr>
            <a:r>
              <a:rPr lang="it-IT" sz="2100" dirty="0" smtClean="0">
                <a:solidFill>
                  <a:srgbClr val="FF0000"/>
                </a:solidFill>
                <a:latin typeface="Comic Sans MS"/>
                <a:cs typeface="Comic Sans MS"/>
              </a:rPr>
              <a:t>avere almeno due vie d'esodo indipendenti</a:t>
            </a:r>
            <a:r>
              <a:rPr lang="it-IT" sz="2100" dirty="0" smtClean="0">
                <a:solidFill>
                  <a:srgbClr val="372ED1"/>
                </a:solidFill>
                <a:latin typeface="Comic Sans MS"/>
                <a:cs typeface="Comic Sans MS"/>
              </a:rPr>
              <a:t>, </a:t>
            </a:r>
            <a:r>
              <a:rPr lang="it-IT" sz="2100" dirty="0" smtClean="0">
                <a:solidFill>
                  <a:srgbClr val="FF0000"/>
                </a:solidFill>
                <a:latin typeface="Comic Sans MS"/>
                <a:cs typeface="Comic Sans MS"/>
              </a:rPr>
              <a:t>anche</a:t>
            </a:r>
            <a:r>
              <a:rPr lang="it-IT" sz="2100" dirty="0" smtClean="0">
                <a:solidFill>
                  <a:srgbClr val="372ED1"/>
                </a:solidFill>
                <a:latin typeface="Comic Sans MS"/>
                <a:cs typeface="Comic Sans MS"/>
              </a:rPr>
              <a:t> </a:t>
            </a:r>
            <a:r>
              <a:rPr lang="it-IT" sz="2100" dirty="0" smtClean="0">
                <a:solidFill>
                  <a:srgbClr val="FF0000"/>
                </a:solidFill>
                <a:latin typeface="Comic Sans MS"/>
                <a:cs typeface="Comic Sans MS"/>
              </a:rPr>
              <a:t>tramite esodo orizzontale </a:t>
            </a:r>
            <a:r>
              <a:rPr lang="it-IT" sz="2100" dirty="0" smtClean="0">
                <a:solidFill>
                  <a:srgbClr val="372ED1"/>
                </a:solidFill>
                <a:latin typeface="Comic Sans MS"/>
                <a:cs typeface="Comic Sans MS"/>
              </a:rPr>
              <a:t>progressivo verso distinti compartimenti adiacenti.</a:t>
            </a:r>
          </a:p>
          <a:p>
            <a:pPr marL="358775" indent="-358775" algn="just" fontAlgn="base"/>
            <a:endParaRPr lang="it-IT" sz="24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marL="358775" indent="-358775" algn="just" fontAlgn="base"/>
            <a:endParaRPr lang="it-IT" sz="24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algn="ctr" fontAlgn="base"/>
            <a:endParaRPr lang="it-IT" sz="2800" b="1" spc="-5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algn="ctr" fontAlgn="base"/>
            <a:endParaRPr lang="it-IT" sz="2800" b="1" spc="-5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algn="ctr" fontAlgn="base"/>
            <a:endParaRPr lang="it-IT" sz="2800" b="1" spc="-5" dirty="0" smtClean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1" name="object 8"/>
          <p:cNvSpPr txBox="1"/>
          <p:nvPr/>
        </p:nvSpPr>
        <p:spPr>
          <a:xfrm>
            <a:off x="2741929" y="6371590"/>
            <a:ext cx="3660140" cy="406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algn="ctr">
              <a:lnSpc>
                <a:spcPct val="100000"/>
              </a:lnSpc>
            </a:pPr>
            <a:r>
              <a:rPr sz="800" spc="-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ro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l</a:t>
            </a:r>
            <a:r>
              <a:rPr sz="800" spc="10" dirty="0" smtClean="0">
                <a:latin typeface="Arial"/>
                <a:cs typeface="Arial"/>
              </a:rPr>
              <a:t>l</a:t>
            </a:r>
            <a:r>
              <a:rPr sz="800" spc="-10" dirty="0" smtClean="0">
                <a:latin typeface="Arial"/>
                <a:cs typeface="Arial"/>
              </a:rPr>
              <a:t>’</a:t>
            </a:r>
            <a:r>
              <a:rPr sz="800" spc="0" dirty="0" smtClean="0">
                <a:latin typeface="Arial"/>
                <a:cs typeface="Arial"/>
              </a:rPr>
              <a:t>Int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no</a:t>
            </a:r>
            <a:endParaRPr sz="800">
              <a:latin typeface="Arial"/>
              <a:cs typeface="Arial"/>
            </a:endParaRPr>
          </a:p>
          <a:p>
            <a:pPr marR="3810" algn="ctr">
              <a:lnSpc>
                <a:spcPct val="100000"/>
              </a:lnSpc>
            </a:pPr>
            <a:r>
              <a:rPr sz="800" smtClean="0">
                <a:latin typeface="Arial"/>
                <a:cs typeface="Arial"/>
              </a:rPr>
              <a:t>Di</a:t>
            </a:r>
            <a:r>
              <a:rPr sz="800" spc="-5" smtClean="0">
                <a:latin typeface="Arial"/>
                <a:cs typeface="Arial"/>
              </a:rPr>
              <a:t>p</a:t>
            </a:r>
            <a:r>
              <a:rPr sz="800" spc="0" smtClean="0">
                <a:latin typeface="Arial"/>
                <a:cs typeface="Arial"/>
              </a:rPr>
              <a:t>a</a:t>
            </a:r>
            <a:r>
              <a:rPr sz="800" spc="-10" smtClean="0">
                <a:latin typeface="Arial"/>
                <a:cs typeface="Arial"/>
              </a:rPr>
              <a:t>r</a:t>
            </a:r>
            <a:r>
              <a:rPr sz="800" spc="0" smtClean="0">
                <a:latin typeface="Arial"/>
                <a:cs typeface="Arial"/>
              </a:rPr>
              <a:t>ti</a:t>
            </a:r>
            <a:r>
              <a:rPr sz="800" spc="10" smtClean="0">
                <a:latin typeface="Arial"/>
                <a:cs typeface="Arial"/>
              </a:rPr>
              <a:t>m</a:t>
            </a:r>
            <a:r>
              <a:rPr sz="800" spc="0" smtClean="0">
                <a:latin typeface="Arial"/>
                <a:cs typeface="Arial"/>
              </a:rPr>
              <a:t>e</a:t>
            </a:r>
            <a:r>
              <a:rPr sz="800" spc="-5" smtClean="0">
                <a:latin typeface="Arial"/>
                <a:cs typeface="Arial"/>
              </a:rPr>
              <a:t>n</a:t>
            </a:r>
            <a:r>
              <a:rPr sz="800" spc="0" smtClean="0">
                <a:latin typeface="Arial"/>
                <a:cs typeface="Arial"/>
              </a:rPr>
              <a:t>to d</a:t>
            </a:r>
            <a:r>
              <a:rPr sz="800" spc="-5" smtClean="0">
                <a:latin typeface="Arial"/>
                <a:cs typeface="Arial"/>
              </a:rPr>
              <a:t>e</a:t>
            </a:r>
            <a:r>
              <a:rPr sz="800" spc="0" smtClean="0">
                <a:latin typeface="Arial"/>
                <a:cs typeface="Arial"/>
              </a:rPr>
              <a:t>i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-5" smtClean="0">
                <a:latin typeface="Arial"/>
                <a:cs typeface="Arial"/>
              </a:rPr>
              <a:t>V</a:t>
            </a:r>
            <a:r>
              <a:rPr sz="800" spc="0" smtClean="0">
                <a:latin typeface="Arial"/>
                <a:cs typeface="Arial"/>
              </a:rPr>
              <a:t>i</a:t>
            </a:r>
            <a:r>
              <a:rPr sz="800" spc="-5" smtClean="0">
                <a:latin typeface="Arial"/>
                <a:cs typeface="Arial"/>
              </a:rPr>
              <a:t>g</a:t>
            </a:r>
            <a:r>
              <a:rPr sz="800" spc="0" smtClean="0">
                <a:latin typeface="Arial"/>
                <a:cs typeface="Arial"/>
              </a:rPr>
              <a:t>ili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0" smtClean="0">
                <a:latin typeface="Arial"/>
                <a:cs typeface="Arial"/>
              </a:rPr>
              <a:t>d</a:t>
            </a:r>
            <a:r>
              <a:rPr sz="800" spc="-5" smtClean="0">
                <a:latin typeface="Arial"/>
                <a:cs typeface="Arial"/>
              </a:rPr>
              <a:t>e</a:t>
            </a:r>
            <a:r>
              <a:rPr sz="800" spc="0" smtClean="0">
                <a:latin typeface="Arial"/>
                <a:cs typeface="Arial"/>
              </a:rPr>
              <a:t>l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-5" smtClean="0">
                <a:latin typeface="Arial"/>
                <a:cs typeface="Arial"/>
              </a:rPr>
              <a:t>Fu</a:t>
            </a:r>
            <a:r>
              <a:rPr sz="800" spc="0" smtClean="0">
                <a:latin typeface="Arial"/>
                <a:cs typeface="Arial"/>
              </a:rPr>
              <a:t>oco</a:t>
            </a:r>
            <a:r>
              <a:rPr sz="800" spc="-5" smtClean="0">
                <a:latin typeface="Arial"/>
                <a:cs typeface="Arial"/>
              </a:rPr>
              <a:t>,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0" smtClean="0">
                <a:latin typeface="Arial"/>
                <a:cs typeface="Arial"/>
              </a:rPr>
              <a:t>d</a:t>
            </a:r>
            <a:r>
              <a:rPr sz="800" spc="-5" smtClean="0">
                <a:latin typeface="Arial"/>
                <a:cs typeface="Arial"/>
              </a:rPr>
              <a:t>e</a:t>
            </a:r>
            <a:r>
              <a:rPr sz="800" spc="0" smtClean="0">
                <a:latin typeface="Arial"/>
                <a:cs typeface="Arial"/>
              </a:rPr>
              <a:t>l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-5" smtClean="0">
                <a:latin typeface="Arial"/>
                <a:cs typeface="Arial"/>
              </a:rPr>
              <a:t>So</a:t>
            </a:r>
            <a:r>
              <a:rPr sz="800" spc="5" smtClean="0">
                <a:latin typeface="Arial"/>
                <a:cs typeface="Arial"/>
              </a:rPr>
              <a:t>cc</a:t>
            </a:r>
            <a:r>
              <a:rPr sz="800" spc="-5" smtClean="0">
                <a:latin typeface="Arial"/>
                <a:cs typeface="Arial"/>
              </a:rPr>
              <a:t>o</a:t>
            </a:r>
            <a:r>
              <a:rPr sz="800" spc="0" smtClean="0">
                <a:latin typeface="Arial"/>
                <a:cs typeface="Arial"/>
              </a:rPr>
              <a:t>r</a:t>
            </a:r>
            <a:r>
              <a:rPr sz="800" spc="5" smtClean="0">
                <a:latin typeface="Arial"/>
                <a:cs typeface="Arial"/>
              </a:rPr>
              <a:t>s</a:t>
            </a:r>
            <a:r>
              <a:rPr sz="800" spc="0" smtClean="0">
                <a:latin typeface="Arial"/>
                <a:cs typeface="Arial"/>
              </a:rPr>
              <a:t>o </a:t>
            </a:r>
            <a:r>
              <a:rPr sz="800" spc="-5" smtClean="0">
                <a:latin typeface="Arial"/>
                <a:cs typeface="Arial"/>
              </a:rPr>
              <a:t>Pu</a:t>
            </a:r>
            <a:r>
              <a:rPr sz="800" spc="0" smtClean="0">
                <a:latin typeface="Arial"/>
                <a:cs typeface="Arial"/>
              </a:rPr>
              <a:t>b</a:t>
            </a:r>
            <a:r>
              <a:rPr sz="800" spc="-5" smtClean="0">
                <a:latin typeface="Arial"/>
                <a:cs typeface="Arial"/>
              </a:rPr>
              <a:t>b</a:t>
            </a:r>
            <a:r>
              <a:rPr sz="800" spc="0" smtClean="0">
                <a:latin typeface="Arial"/>
                <a:cs typeface="Arial"/>
              </a:rPr>
              <a:t>li</a:t>
            </a:r>
            <a:r>
              <a:rPr sz="800" spc="5" smtClean="0">
                <a:latin typeface="Arial"/>
                <a:cs typeface="Arial"/>
              </a:rPr>
              <a:t>c</a:t>
            </a:r>
            <a:r>
              <a:rPr sz="800" spc="0" smtClean="0">
                <a:latin typeface="Arial"/>
                <a:cs typeface="Arial"/>
              </a:rPr>
              <a:t>o e </a:t>
            </a:r>
            <a:r>
              <a:rPr sz="800" spc="-5" smtClean="0">
                <a:latin typeface="Arial"/>
                <a:cs typeface="Arial"/>
              </a:rPr>
              <a:t>d</a:t>
            </a:r>
            <a:r>
              <a:rPr sz="800" spc="0" smtClean="0">
                <a:latin typeface="Arial"/>
                <a:cs typeface="Arial"/>
              </a:rPr>
              <a:t>ella Dif</a:t>
            </a:r>
            <a:r>
              <a:rPr sz="800" spc="-5" smtClean="0">
                <a:latin typeface="Arial"/>
                <a:cs typeface="Arial"/>
              </a:rPr>
              <a:t>e</a:t>
            </a:r>
            <a:r>
              <a:rPr sz="800" spc="5" smtClean="0">
                <a:latin typeface="Arial"/>
                <a:cs typeface="Arial"/>
              </a:rPr>
              <a:t>s</a:t>
            </a:r>
            <a:r>
              <a:rPr sz="800" spc="0" smtClean="0">
                <a:latin typeface="Arial"/>
                <a:cs typeface="Arial"/>
              </a:rPr>
              <a:t>a Ci</a:t>
            </a:r>
            <a:r>
              <a:rPr sz="800" spc="-15" smtClean="0">
                <a:latin typeface="Arial"/>
                <a:cs typeface="Arial"/>
              </a:rPr>
              <a:t>v</a:t>
            </a:r>
            <a:r>
              <a:rPr sz="800" spc="0" smtClean="0">
                <a:latin typeface="Arial"/>
                <a:cs typeface="Arial"/>
              </a:rPr>
              <a:t>ile</a:t>
            </a:r>
            <a:endParaRPr sz="800" smtClean="0">
              <a:latin typeface="Arial"/>
              <a:cs typeface="Arial"/>
            </a:endParaRPr>
          </a:p>
          <a:p>
            <a:pPr algn="ctr">
              <a:lnSpc>
                <a:spcPts val="1190"/>
              </a:lnSpc>
            </a:pPr>
            <a:r>
              <a:rPr lang="it-IT" sz="1000" b="1" spc="-5" dirty="0" smtClean="0">
                <a:solidFill>
                  <a:srgbClr val="FF0000"/>
                </a:solidFill>
                <a:latin typeface="Arial"/>
                <a:cs typeface="Arial"/>
              </a:rPr>
              <a:t>Comando Provinciale  Vigili del Fuoco di Caserta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4786322"/>
            <a:ext cx="6438914" cy="1341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187696" y="624230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27164" y="6409944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86144" y="657758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18540" y="357166"/>
            <a:ext cx="8025426" cy="514353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 fontAlgn="base"/>
            <a:r>
              <a:rPr lang="it-IT" sz="2800" b="1" spc="-5" dirty="0" smtClean="0">
                <a:solidFill>
                  <a:srgbClr val="FF0000"/>
                </a:solidFill>
                <a:latin typeface="Arial"/>
                <a:cs typeface="Arial"/>
              </a:rPr>
              <a:t>MISURE ANTINCENDIO AGGIUNTIVE</a:t>
            </a:r>
          </a:p>
          <a:p>
            <a:pPr algn="just" fontAlgn="base"/>
            <a:r>
              <a:rPr lang="it-IT" sz="2100" dirty="0" smtClean="0">
                <a:solidFill>
                  <a:srgbClr val="372ED1"/>
                </a:solidFill>
                <a:latin typeface="Comic Sans MS"/>
                <a:cs typeface="Comic Sans MS"/>
              </a:rPr>
              <a:t>È possibile incrementare la massima lunghezza d'esodo di riferimento L</a:t>
            </a:r>
            <a:r>
              <a:rPr lang="it-IT" sz="2100" baseline="-25000" dirty="0" smtClean="0">
                <a:solidFill>
                  <a:srgbClr val="372ED1"/>
                </a:solidFill>
                <a:latin typeface="Comic Sans MS"/>
                <a:cs typeface="Comic Sans MS"/>
              </a:rPr>
              <a:t>es</a:t>
            </a:r>
            <a:r>
              <a:rPr lang="it-IT" sz="2100" dirty="0" smtClean="0">
                <a:solidFill>
                  <a:srgbClr val="372ED1"/>
                </a:solidFill>
                <a:latin typeface="Comic Sans MS"/>
                <a:cs typeface="Comic Sans MS"/>
              </a:rPr>
              <a:t> </a:t>
            </a:r>
            <a:r>
              <a:rPr lang="it-IT" sz="2100" dirty="0" smtClean="0">
                <a:solidFill>
                  <a:srgbClr val="372ED1"/>
                </a:solidFill>
                <a:latin typeface="Comic Sans MS"/>
                <a:cs typeface="Comic Sans MS"/>
              </a:rPr>
              <a:t>come </a:t>
            </a:r>
            <a:r>
              <a:rPr lang="it-IT" sz="2100" dirty="0" smtClean="0">
                <a:solidFill>
                  <a:srgbClr val="372ED1"/>
                </a:solidFill>
                <a:latin typeface="Comic Sans MS"/>
                <a:cs typeface="Comic Sans MS"/>
              </a:rPr>
              <a:t>segue</a:t>
            </a:r>
            <a:r>
              <a:rPr lang="it-IT" sz="2100" dirty="0" smtClean="0">
                <a:solidFill>
                  <a:srgbClr val="372ED1"/>
                </a:solidFill>
                <a:latin typeface="Comic Sans MS"/>
                <a:cs typeface="Comic Sans MS"/>
              </a:rPr>
              <a:t>:</a:t>
            </a:r>
          </a:p>
          <a:p>
            <a:pPr algn="ctr" fontAlgn="base"/>
            <a:r>
              <a:rPr lang="it-IT" sz="21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L</a:t>
            </a:r>
            <a:r>
              <a:rPr lang="it-IT" sz="2100" b="1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es,</a:t>
            </a:r>
            <a:r>
              <a:rPr lang="it-IT" sz="2100" b="1" baseline="-250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d</a:t>
            </a:r>
            <a:r>
              <a:rPr lang="it-IT" sz="2100" b="1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=</a:t>
            </a:r>
            <a:r>
              <a:rPr lang="it-IT" sz="21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(1+δ</a:t>
            </a:r>
            <a:r>
              <a:rPr lang="it-IT" sz="2100" b="1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m</a:t>
            </a:r>
            <a:r>
              <a:rPr lang="it-IT" sz="21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)•</a:t>
            </a:r>
            <a:r>
              <a:rPr lang="it-IT" sz="21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it-IT" sz="21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L</a:t>
            </a:r>
            <a:r>
              <a:rPr lang="it-IT" sz="2100" b="1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es</a:t>
            </a:r>
            <a:endParaRPr lang="it-IT" sz="21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marL="898525" indent="-898525" algn="just" fontAlgn="base"/>
            <a:r>
              <a:rPr lang="it-IT" sz="21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L</a:t>
            </a:r>
            <a:r>
              <a:rPr lang="it-IT" sz="2100" b="1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es,d </a:t>
            </a:r>
            <a:r>
              <a:rPr lang="it-IT" sz="2100" dirty="0" smtClean="0">
                <a:solidFill>
                  <a:srgbClr val="372ED1"/>
                </a:solidFill>
                <a:latin typeface="Comic Sans MS"/>
                <a:cs typeface="Comic Sans MS"/>
              </a:rPr>
              <a:t> </a:t>
            </a:r>
            <a:r>
              <a:rPr lang="it-IT" sz="2100" dirty="0" smtClean="0">
                <a:solidFill>
                  <a:srgbClr val="372ED1"/>
                </a:solidFill>
                <a:latin typeface="Comic Sans MS"/>
                <a:cs typeface="Comic Sans MS"/>
              </a:rPr>
              <a:t>	</a:t>
            </a:r>
            <a:r>
              <a:rPr lang="it-IT" sz="2100" dirty="0" err="1" smtClean="0">
                <a:solidFill>
                  <a:srgbClr val="372ED1"/>
                </a:solidFill>
                <a:latin typeface="Comic Sans MS"/>
                <a:cs typeface="Comic Sans MS"/>
              </a:rPr>
              <a:t>max</a:t>
            </a:r>
            <a:r>
              <a:rPr lang="it-IT" sz="2100" dirty="0" smtClean="0">
                <a:solidFill>
                  <a:srgbClr val="372ED1"/>
                </a:solidFill>
                <a:latin typeface="Comic Sans MS"/>
                <a:cs typeface="Comic Sans MS"/>
              </a:rPr>
              <a:t> </a:t>
            </a:r>
            <a:r>
              <a:rPr lang="it-IT" sz="2100" dirty="0" smtClean="0">
                <a:solidFill>
                  <a:srgbClr val="372ED1"/>
                </a:solidFill>
                <a:latin typeface="Comic Sans MS"/>
                <a:cs typeface="Comic Sans MS"/>
              </a:rPr>
              <a:t>lunghezza d'esodo[m</a:t>
            </a:r>
            <a:r>
              <a:rPr lang="it-IT" sz="2100" dirty="0" smtClean="0">
                <a:solidFill>
                  <a:srgbClr val="372ED1"/>
                </a:solidFill>
                <a:latin typeface="Comic Sans MS"/>
                <a:cs typeface="Comic Sans MS"/>
              </a:rPr>
              <a:t>];</a:t>
            </a:r>
          </a:p>
          <a:p>
            <a:pPr marL="898525" indent="-898525" algn="just" fontAlgn="base"/>
            <a:r>
              <a:rPr lang="it-IT" sz="21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δ</a:t>
            </a:r>
            <a:r>
              <a:rPr lang="it-IT" sz="2100" b="1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m</a:t>
            </a:r>
            <a:r>
              <a:rPr lang="it-IT" sz="2100" dirty="0" smtClean="0">
                <a:solidFill>
                  <a:srgbClr val="372ED1"/>
                </a:solidFill>
                <a:latin typeface="Comic Sans MS"/>
                <a:cs typeface="Comic Sans MS"/>
              </a:rPr>
              <a:t> </a:t>
            </a:r>
            <a:r>
              <a:rPr lang="it-IT" sz="2100" dirty="0" smtClean="0">
                <a:solidFill>
                  <a:srgbClr val="372ED1"/>
                </a:solidFill>
                <a:latin typeface="Comic Sans MS"/>
                <a:cs typeface="Comic Sans MS"/>
              </a:rPr>
              <a:t>	calcolato con la seguente espressione</a:t>
            </a:r>
            <a:endParaRPr lang="it-IT" sz="21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algn="just" fontAlgn="base"/>
            <a:r>
              <a:rPr lang="it-IT" sz="2100" dirty="0" smtClean="0">
                <a:solidFill>
                  <a:srgbClr val="372ED1"/>
                </a:solidFill>
                <a:latin typeface="Comic Sans MS"/>
                <a:cs typeface="Comic Sans MS"/>
              </a:rPr>
              <a:t>In modo analogo può essere incrementato Lcc: </a:t>
            </a:r>
            <a:r>
              <a:rPr lang="it-IT" sz="2100" dirty="0" smtClean="0">
                <a:solidFill>
                  <a:srgbClr val="FF0000"/>
                </a:solidFill>
                <a:latin typeface="Comic Sans MS"/>
                <a:cs typeface="Comic Sans MS"/>
              </a:rPr>
              <a:t>L</a:t>
            </a:r>
            <a:r>
              <a:rPr lang="it-IT" sz="21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cc</a:t>
            </a:r>
            <a:r>
              <a:rPr lang="it-IT" sz="21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,</a:t>
            </a:r>
            <a:r>
              <a:rPr lang="it-IT" sz="2100" baseline="-250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d</a:t>
            </a:r>
            <a:r>
              <a:rPr lang="it-IT" sz="21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=</a:t>
            </a:r>
            <a:r>
              <a:rPr lang="it-IT" sz="2100" dirty="0" smtClean="0">
                <a:solidFill>
                  <a:srgbClr val="FF0000"/>
                </a:solidFill>
                <a:latin typeface="Comic Sans MS"/>
                <a:cs typeface="Comic Sans MS"/>
              </a:rPr>
              <a:t>(1+δ</a:t>
            </a:r>
            <a:r>
              <a:rPr lang="it-IT" sz="21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m</a:t>
            </a:r>
            <a:r>
              <a:rPr lang="it-IT" sz="2100" dirty="0" smtClean="0">
                <a:solidFill>
                  <a:srgbClr val="FF0000"/>
                </a:solidFill>
                <a:latin typeface="Comic Sans MS"/>
                <a:cs typeface="Comic Sans MS"/>
              </a:rPr>
              <a:t>)•L</a:t>
            </a:r>
            <a:r>
              <a:rPr lang="it-IT" sz="21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cc</a:t>
            </a:r>
            <a:r>
              <a:rPr lang="it-IT" sz="2100" dirty="0" smtClean="0">
                <a:solidFill>
                  <a:srgbClr val="FF0000"/>
                </a:solidFill>
                <a:latin typeface="Comic Sans MS"/>
                <a:cs typeface="Comic Sans MS"/>
              </a:rPr>
              <a:t> + 30%•L</a:t>
            </a:r>
            <a:r>
              <a:rPr lang="it-IT" sz="21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cc,pr</a:t>
            </a:r>
            <a:r>
              <a:rPr lang="it-IT" sz="2100" dirty="0" smtClean="0">
                <a:solidFill>
                  <a:srgbClr val="FF0000"/>
                </a:solidFill>
                <a:latin typeface="Comic Sans MS"/>
                <a:cs typeface="Comic Sans MS"/>
              </a:rPr>
              <a:t>+60%•</a:t>
            </a:r>
            <a:r>
              <a:rPr lang="it-IT" sz="2100" dirty="0" smtClean="0">
                <a:solidFill>
                  <a:srgbClr val="FF0000"/>
                </a:solidFill>
                <a:latin typeface="Comic Sans MS"/>
                <a:cs typeface="Comic Sans MS"/>
              </a:rPr>
              <a:t>L</a:t>
            </a:r>
            <a:r>
              <a:rPr lang="it-IT" sz="21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cc,fu </a:t>
            </a:r>
          </a:p>
          <a:p>
            <a:pPr algn="just" fontAlgn="base"/>
            <a:r>
              <a:rPr lang="it-IT" sz="2100" dirty="0" smtClean="0">
                <a:solidFill>
                  <a:srgbClr val="FF0000"/>
                </a:solidFill>
                <a:latin typeface="Comic Sans MS"/>
                <a:cs typeface="Comic Sans MS"/>
              </a:rPr>
              <a:t>L</a:t>
            </a:r>
            <a:r>
              <a:rPr lang="it-IT" sz="21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cc,d </a:t>
            </a:r>
            <a:r>
              <a:rPr lang="it-IT" sz="2100" dirty="0" smtClean="0">
                <a:solidFill>
                  <a:srgbClr val="372ED1"/>
                </a:solidFill>
                <a:latin typeface="Comic Sans MS"/>
                <a:cs typeface="Comic Sans MS"/>
              </a:rPr>
              <a:t> </a:t>
            </a:r>
            <a:r>
              <a:rPr lang="it-IT" sz="2100" dirty="0" err="1" smtClean="0">
                <a:solidFill>
                  <a:srgbClr val="372ED1"/>
                </a:solidFill>
                <a:latin typeface="Comic Sans MS"/>
                <a:cs typeface="Comic Sans MS"/>
              </a:rPr>
              <a:t>max</a:t>
            </a:r>
            <a:r>
              <a:rPr lang="it-IT" sz="2100" dirty="0" smtClean="0">
                <a:solidFill>
                  <a:srgbClr val="372ED1"/>
                </a:solidFill>
                <a:latin typeface="Comic Sans MS"/>
                <a:cs typeface="Comic Sans MS"/>
              </a:rPr>
              <a:t> lunghezza corridoio cieco[m</a:t>
            </a:r>
            <a:r>
              <a:rPr lang="it-IT" sz="2100" dirty="0" smtClean="0">
                <a:solidFill>
                  <a:srgbClr val="372ED1"/>
                </a:solidFill>
                <a:latin typeface="Comic Sans MS"/>
                <a:cs typeface="Comic Sans MS"/>
              </a:rPr>
              <a:t>]</a:t>
            </a:r>
          </a:p>
          <a:p>
            <a:pPr algn="just" fontAlgn="base"/>
            <a:r>
              <a:rPr lang="it-IT" sz="2100" dirty="0" smtClean="0">
                <a:solidFill>
                  <a:srgbClr val="FF0000"/>
                </a:solidFill>
                <a:latin typeface="Comic Sans MS"/>
                <a:cs typeface="Comic Sans MS"/>
              </a:rPr>
              <a:t>δ</a:t>
            </a:r>
            <a:r>
              <a:rPr lang="it-IT" sz="21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m</a:t>
            </a:r>
            <a:r>
              <a:rPr lang="it-IT" sz="2100" dirty="0" smtClean="0">
                <a:solidFill>
                  <a:srgbClr val="FF0000"/>
                </a:solidFill>
                <a:latin typeface="Comic Sans MS"/>
                <a:cs typeface="Comic Sans MS"/>
              </a:rPr>
              <a:t> </a:t>
            </a:r>
            <a:r>
              <a:rPr lang="it-IT" sz="2100" dirty="0" smtClean="0">
                <a:solidFill>
                  <a:srgbClr val="372ED1"/>
                </a:solidFill>
                <a:latin typeface="Comic Sans MS"/>
                <a:cs typeface="Comic Sans MS"/>
              </a:rPr>
              <a:t>	fattore </a:t>
            </a:r>
            <a:r>
              <a:rPr lang="it-IT" sz="2100" dirty="0" smtClean="0">
                <a:solidFill>
                  <a:srgbClr val="372ED1"/>
                </a:solidFill>
                <a:latin typeface="Comic Sans MS"/>
                <a:cs typeface="Comic Sans MS"/>
              </a:rPr>
              <a:t>calcolato </a:t>
            </a:r>
            <a:r>
              <a:rPr lang="it-IT" sz="2100" dirty="0" smtClean="0">
                <a:solidFill>
                  <a:srgbClr val="372ED1"/>
                </a:solidFill>
                <a:latin typeface="Comic Sans MS"/>
                <a:cs typeface="Comic Sans MS"/>
              </a:rPr>
              <a:t>come sopra</a:t>
            </a:r>
          </a:p>
          <a:p>
            <a:pPr algn="just" fontAlgn="base"/>
            <a:r>
              <a:rPr lang="it-IT" sz="2100" dirty="0" smtClean="0">
                <a:solidFill>
                  <a:srgbClr val="FF0000"/>
                </a:solidFill>
                <a:latin typeface="Comic Sans MS"/>
                <a:cs typeface="Comic Sans MS"/>
              </a:rPr>
              <a:t>L</a:t>
            </a:r>
            <a:r>
              <a:rPr lang="it-IT" sz="21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cc,</a:t>
            </a:r>
            <a:r>
              <a:rPr lang="it-IT" sz="2100" baseline="-250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pr</a:t>
            </a:r>
            <a:r>
              <a:rPr lang="it-IT" sz="2100" dirty="0" smtClean="0">
                <a:solidFill>
                  <a:srgbClr val="372ED1"/>
                </a:solidFill>
                <a:latin typeface="Comic Sans MS"/>
                <a:cs typeface="Comic Sans MS"/>
              </a:rPr>
              <a:t> lunghezza porzione di corridoio cieco in via d'esodo protetta[m</a:t>
            </a:r>
            <a:r>
              <a:rPr lang="it-IT" sz="2100" dirty="0" smtClean="0">
                <a:solidFill>
                  <a:srgbClr val="372ED1"/>
                </a:solidFill>
                <a:latin typeface="Comic Sans MS"/>
                <a:cs typeface="Comic Sans MS"/>
              </a:rPr>
              <a:t>]</a:t>
            </a:r>
          </a:p>
          <a:p>
            <a:pPr algn="just" fontAlgn="base"/>
            <a:r>
              <a:rPr lang="it-IT" sz="2100" dirty="0" smtClean="0">
                <a:solidFill>
                  <a:srgbClr val="FF0000"/>
                </a:solidFill>
                <a:latin typeface="Comic Sans MS"/>
                <a:cs typeface="Comic Sans MS"/>
              </a:rPr>
              <a:t>L</a:t>
            </a:r>
            <a:r>
              <a:rPr lang="it-IT" sz="21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cc,fu</a:t>
            </a:r>
            <a:r>
              <a:rPr lang="it-IT" sz="2100" dirty="0" smtClean="0">
                <a:solidFill>
                  <a:srgbClr val="372ED1"/>
                </a:solidFill>
                <a:latin typeface="Comic Sans MS"/>
                <a:cs typeface="Comic Sans MS"/>
              </a:rPr>
              <a:t> lunghezza porzione di corridoio cieco in via d'esodo a prova di fumo o esterna[m</a:t>
            </a:r>
            <a:r>
              <a:rPr lang="it-IT" sz="2100" dirty="0" smtClean="0">
                <a:solidFill>
                  <a:srgbClr val="372ED1"/>
                </a:solidFill>
                <a:latin typeface="Comic Sans MS"/>
                <a:cs typeface="Comic Sans MS"/>
              </a:rPr>
              <a:t>]</a:t>
            </a:r>
            <a:endParaRPr lang="it-IT" sz="21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algn="just" fontAlgn="base"/>
            <a:r>
              <a:rPr lang="it-IT" sz="2100" dirty="0" smtClean="0">
                <a:solidFill>
                  <a:srgbClr val="372ED1"/>
                </a:solidFill>
                <a:latin typeface="Comic Sans MS"/>
                <a:cs typeface="Comic Sans MS"/>
              </a:rPr>
              <a:t>La porzione di </a:t>
            </a:r>
            <a:r>
              <a:rPr lang="it-IT" sz="2100" dirty="0" smtClean="0">
                <a:solidFill>
                  <a:srgbClr val="FF0000"/>
                </a:solidFill>
                <a:latin typeface="Comic Sans MS"/>
                <a:cs typeface="Comic Sans MS"/>
              </a:rPr>
              <a:t>corridoio cieco impiegata </a:t>
            </a:r>
            <a:r>
              <a:rPr lang="it-IT" sz="2100" dirty="0" smtClean="0">
                <a:solidFill>
                  <a:srgbClr val="372ED1"/>
                </a:solidFill>
                <a:latin typeface="Comic Sans MS"/>
                <a:cs typeface="Comic Sans MS"/>
              </a:rPr>
              <a:t>per il calcolo deve essere continua e </a:t>
            </a:r>
            <a:r>
              <a:rPr lang="it-IT" sz="2100" dirty="0" smtClean="0">
                <a:solidFill>
                  <a:srgbClr val="FF0000"/>
                </a:solidFill>
                <a:latin typeface="Comic Sans MS"/>
                <a:cs typeface="Comic Sans MS"/>
              </a:rPr>
              <a:t>terminare direttamente in luogo sicuro o nel punto da cui è possibile l'esodo verso più vie d'esodo </a:t>
            </a:r>
            <a:r>
              <a:rPr lang="it-IT" sz="2100" dirty="0" smtClean="0">
                <a:solidFill>
                  <a:srgbClr val="FF0000"/>
                </a:solidFill>
                <a:latin typeface="Comic Sans MS"/>
                <a:cs typeface="Comic Sans MS"/>
              </a:rPr>
              <a:t>indipendenti</a:t>
            </a:r>
            <a:r>
              <a:rPr lang="it-IT" sz="2100" dirty="0" smtClean="0">
                <a:solidFill>
                  <a:srgbClr val="FF0000"/>
                </a:solidFill>
                <a:latin typeface="Comic Sans MS"/>
                <a:cs typeface="Comic Sans MS"/>
              </a:rPr>
              <a:t>.</a:t>
            </a:r>
            <a:endParaRPr lang="it-IT" sz="2800" b="1" spc="-5" dirty="0" smtClean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1" name="object 8"/>
          <p:cNvSpPr txBox="1"/>
          <p:nvPr/>
        </p:nvSpPr>
        <p:spPr>
          <a:xfrm>
            <a:off x="2741929" y="6371590"/>
            <a:ext cx="3660140" cy="406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algn="ctr">
              <a:lnSpc>
                <a:spcPct val="100000"/>
              </a:lnSpc>
            </a:pPr>
            <a:r>
              <a:rPr sz="800" spc="-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ro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l</a:t>
            </a:r>
            <a:r>
              <a:rPr sz="800" spc="10" dirty="0" smtClean="0">
                <a:latin typeface="Arial"/>
                <a:cs typeface="Arial"/>
              </a:rPr>
              <a:t>l</a:t>
            </a:r>
            <a:r>
              <a:rPr sz="800" spc="-10" dirty="0" smtClean="0">
                <a:latin typeface="Arial"/>
                <a:cs typeface="Arial"/>
              </a:rPr>
              <a:t>’</a:t>
            </a:r>
            <a:r>
              <a:rPr sz="800" spc="0" dirty="0" smtClean="0">
                <a:latin typeface="Arial"/>
                <a:cs typeface="Arial"/>
              </a:rPr>
              <a:t>Int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no</a:t>
            </a:r>
            <a:endParaRPr sz="800">
              <a:latin typeface="Arial"/>
              <a:cs typeface="Arial"/>
            </a:endParaRPr>
          </a:p>
          <a:p>
            <a:pPr marR="3810" algn="ctr">
              <a:lnSpc>
                <a:spcPct val="100000"/>
              </a:lnSpc>
            </a:pPr>
            <a:r>
              <a:rPr sz="800" smtClean="0">
                <a:latin typeface="Arial"/>
                <a:cs typeface="Arial"/>
              </a:rPr>
              <a:t>Di</a:t>
            </a:r>
            <a:r>
              <a:rPr sz="800" spc="-5" smtClean="0">
                <a:latin typeface="Arial"/>
                <a:cs typeface="Arial"/>
              </a:rPr>
              <a:t>p</a:t>
            </a:r>
            <a:r>
              <a:rPr sz="800" spc="0" smtClean="0">
                <a:latin typeface="Arial"/>
                <a:cs typeface="Arial"/>
              </a:rPr>
              <a:t>a</a:t>
            </a:r>
            <a:r>
              <a:rPr sz="800" spc="-10" smtClean="0">
                <a:latin typeface="Arial"/>
                <a:cs typeface="Arial"/>
              </a:rPr>
              <a:t>r</a:t>
            </a:r>
            <a:r>
              <a:rPr sz="800" spc="0" smtClean="0">
                <a:latin typeface="Arial"/>
                <a:cs typeface="Arial"/>
              </a:rPr>
              <a:t>ti</a:t>
            </a:r>
            <a:r>
              <a:rPr sz="800" spc="10" smtClean="0">
                <a:latin typeface="Arial"/>
                <a:cs typeface="Arial"/>
              </a:rPr>
              <a:t>m</a:t>
            </a:r>
            <a:r>
              <a:rPr sz="800" spc="0" smtClean="0">
                <a:latin typeface="Arial"/>
                <a:cs typeface="Arial"/>
              </a:rPr>
              <a:t>e</a:t>
            </a:r>
            <a:r>
              <a:rPr sz="800" spc="-5" smtClean="0">
                <a:latin typeface="Arial"/>
                <a:cs typeface="Arial"/>
              </a:rPr>
              <a:t>n</a:t>
            </a:r>
            <a:r>
              <a:rPr sz="800" spc="0" smtClean="0">
                <a:latin typeface="Arial"/>
                <a:cs typeface="Arial"/>
              </a:rPr>
              <a:t>to d</a:t>
            </a:r>
            <a:r>
              <a:rPr sz="800" spc="-5" smtClean="0">
                <a:latin typeface="Arial"/>
                <a:cs typeface="Arial"/>
              </a:rPr>
              <a:t>e</a:t>
            </a:r>
            <a:r>
              <a:rPr sz="800" spc="0" smtClean="0">
                <a:latin typeface="Arial"/>
                <a:cs typeface="Arial"/>
              </a:rPr>
              <a:t>i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-5" smtClean="0">
                <a:latin typeface="Arial"/>
                <a:cs typeface="Arial"/>
              </a:rPr>
              <a:t>V</a:t>
            </a:r>
            <a:r>
              <a:rPr sz="800" spc="0" smtClean="0">
                <a:latin typeface="Arial"/>
                <a:cs typeface="Arial"/>
              </a:rPr>
              <a:t>i</a:t>
            </a:r>
            <a:r>
              <a:rPr sz="800" spc="-5" smtClean="0">
                <a:latin typeface="Arial"/>
                <a:cs typeface="Arial"/>
              </a:rPr>
              <a:t>g</a:t>
            </a:r>
            <a:r>
              <a:rPr sz="800" spc="0" smtClean="0">
                <a:latin typeface="Arial"/>
                <a:cs typeface="Arial"/>
              </a:rPr>
              <a:t>ili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0" smtClean="0">
                <a:latin typeface="Arial"/>
                <a:cs typeface="Arial"/>
              </a:rPr>
              <a:t>d</a:t>
            </a:r>
            <a:r>
              <a:rPr sz="800" spc="-5" smtClean="0">
                <a:latin typeface="Arial"/>
                <a:cs typeface="Arial"/>
              </a:rPr>
              <a:t>e</a:t>
            </a:r>
            <a:r>
              <a:rPr sz="800" spc="0" smtClean="0">
                <a:latin typeface="Arial"/>
                <a:cs typeface="Arial"/>
              </a:rPr>
              <a:t>l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-5" smtClean="0">
                <a:latin typeface="Arial"/>
                <a:cs typeface="Arial"/>
              </a:rPr>
              <a:t>Fu</a:t>
            </a:r>
            <a:r>
              <a:rPr sz="800" spc="0" smtClean="0">
                <a:latin typeface="Arial"/>
                <a:cs typeface="Arial"/>
              </a:rPr>
              <a:t>oco</a:t>
            </a:r>
            <a:r>
              <a:rPr sz="800" spc="-5" smtClean="0">
                <a:latin typeface="Arial"/>
                <a:cs typeface="Arial"/>
              </a:rPr>
              <a:t>,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0" smtClean="0">
                <a:latin typeface="Arial"/>
                <a:cs typeface="Arial"/>
              </a:rPr>
              <a:t>d</a:t>
            </a:r>
            <a:r>
              <a:rPr sz="800" spc="-5" smtClean="0">
                <a:latin typeface="Arial"/>
                <a:cs typeface="Arial"/>
              </a:rPr>
              <a:t>e</a:t>
            </a:r>
            <a:r>
              <a:rPr sz="800" spc="0" smtClean="0">
                <a:latin typeface="Arial"/>
                <a:cs typeface="Arial"/>
              </a:rPr>
              <a:t>l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-5" smtClean="0">
                <a:latin typeface="Arial"/>
                <a:cs typeface="Arial"/>
              </a:rPr>
              <a:t>So</a:t>
            </a:r>
            <a:r>
              <a:rPr sz="800" spc="5" smtClean="0">
                <a:latin typeface="Arial"/>
                <a:cs typeface="Arial"/>
              </a:rPr>
              <a:t>cc</a:t>
            </a:r>
            <a:r>
              <a:rPr sz="800" spc="-5" smtClean="0">
                <a:latin typeface="Arial"/>
                <a:cs typeface="Arial"/>
              </a:rPr>
              <a:t>o</a:t>
            </a:r>
            <a:r>
              <a:rPr sz="800" spc="0" smtClean="0">
                <a:latin typeface="Arial"/>
                <a:cs typeface="Arial"/>
              </a:rPr>
              <a:t>r</a:t>
            </a:r>
            <a:r>
              <a:rPr sz="800" spc="5" smtClean="0">
                <a:latin typeface="Arial"/>
                <a:cs typeface="Arial"/>
              </a:rPr>
              <a:t>s</a:t>
            </a:r>
            <a:r>
              <a:rPr sz="800" spc="0" smtClean="0">
                <a:latin typeface="Arial"/>
                <a:cs typeface="Arial"/>
              </a:rPr>
              <a:t>o </a:t>
            </a:r>
            <a:r>
              <a:rPr sz="800" spc="-5" smtClean="0">
                <a:latin typeface="Arial"/>
                <a:cs typeface="Arial"/>
              </a:rPr>
              <a:t>Pu</a:t>
            </a:r>
            <a:r>
              <a:rPr sz="800" spc="0" smtClean="0">
                <a:latin typeface="Arial"/>
                <a:cs typeface="Arial"/>
              </a:rPr>
              <a:t>b</a:t>
            </a:r>
            <a:r>
              <a:rPr sz="800" spc="-5" smtClean="0">
                <a:latin typeface="Arial"/>
                <a:cs typeface="Arial"/>
              </a:rPr>
              <a:t>b</a:t>
            </a:r>
            <a:r>
              <a:rPr sz="800" spc="0" smtClean="0">
                <a:latin typeface="Arial"/>
                <a:cs typeface="Arial"/>
              </a:rPr>
              <a:t>li</a:t>
            </a:r>
            <a:r>
              <a:rPr sz="800" spc="5" smtClean="0">
                <a:latin typeface="Arial"/>
                <a:cs typeface="Arial"/>
              </a:rPr>
              <a:t>c</a:t>
            </a:r>
            <a:r>
              <a:rPr sz="800" spc="0" smtClean="0">
                <a:latin typeface="Arial"/>
                <a:cs typeface="Arial"/>
              </a:rPr>
              <a:t>o e </a:t>
            </a:r>
            <a:r>
              <a:rPr sz="800" spc="-5" smtClean="0">
                <a:latin typeface="Arial"/>
                <a:cs typeface="Arial"/>
              </a:rPr>
              <a:t>d</a:t>
            </a:r>
            <a:r>
              <a:rPr sz="800" spc="0" smtClean="0">
                <a:latin typeface="Arial"/>
                <a:cs typeface="Arial"/>
              </a:rPr>
              <a:t>ella Dif</a:t>
            </a:r>
            <a:r>
              <a:rPr sz="800" spc="-5" smtClean="0">
                <a:latin typeface="Arial"/>
                <a:cs typeface="Arial"/>
              </a:rPr>
              <a:t>e</a:t>
            </a:r>
            <a:r>
              <a:rPr sz="800" spc="5" smtClean="0">
                <a:latin typeface="Arial"/>
                <a:cs typeface="Arial"/>
              </a:rPr>
              <a:t>s</a:t>
            </a:r>
            <a:r>
              <a:rPr sz="800" spc="0" smtClean="0">
                <a:latin typeface="Arial"/>
                <a:cs typeface="Arial"/>
              </a:rPr>
              <a:t>a Ci</a:t>
            </a:r>
            <a:r>
              <a:rPr sz="800" spc="-15" smtClean="0">
                <a:latin typeface="Arial"/>
                <a:cs typeface="Arial"/>
              </a:rPr>
              <a:t>v</a:t>
            </a:r>
            <a:r>
              <a:rPr sz="800" spc="0" smtClean="0">
                <a:latin typeface="Arial"/>
                <a:cs typeface="Arial"/>
              </a:rPr>
              <a:t>ile</a:t>
            </a:r>
            <a:endParaRPr sz="800" smtClean="0">
              <a:latin typeface="Arial"/>
              <a:cs typeface="Arial"/>
            </a:endParaRPr>
          </a:p>
          <a:p>
            <a:pPr algn="ctr">
              <a:lnSpc>
                <a:spcPts val="1190"/>
              </a:lnSpc>
            </a:pPr>
            <a:r>
              <a:rPr lang="it-IT" sz="1000" b="1" spc="-5" dirty="0" smtClean="0">
                <a:solidFill>
                  <a:srgbClr val="FF0000"/>
                </a:solidFill>
                <a:latin typeface="Arial"/>
                <a:cs typeface="Arial"/>
              </a:rPr>
              <a:t>Comando Provinciale  Vigili del Fuoco di Caserta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187696" y="624230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27164" y="6409944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86144" y="657758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18540" y="428604"/>
            <a:ext cx="8025426" cy="507209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 fontAlgn="base"/>
            <a:r>
              <a:rPr lang="it-IT" sz="2800" b="1" spc="-5" dirty="0" smtClean="0">
                <a:solidFill>
                  <a:srgbClr val="FF0000"/>
                </a:solidFill>
                <a:latin typeface="Arial"/>
                <a:cs typeface="Arial"/>
              </a:rPr>
              <a:t>MISURE ANTINCENDIO AGGIUNTIVE</a:t>
            </a:r>
          </a:p>
          <a:p>
            <a:pPr algn="just" fontAlgn="base"/>
            <a:r>
              <a:rPr lang="it-IT" sz="2100" dirty="0" smtClean="0">
                <a:solidFill>
                  <a:srgbClr val="372ED1"/>
                </a:solidFill>
                <a:latin typeface="Comic Sans MS"/>
                <a:cs typeface="Comic Sans MS"/>
              </a:rPr>
              <a:t>In </a:t>
            </a:r>
            <a:r>
              <a:rPr lang="it-IT" sz="2100" dirty="0" smtClean="0">
                <a:solidFill>
                  <a:srgbClr val="372ED1"/>
                </a:solidFill>
                <a:latin typeface="Comic Sans MS"/>
                <a:cs typeface="Comic Sans MS"/>
              </a:rPr>
              <a:t>nessun caso la somma delle lunghezze considerate nel calcolo </a:t>
            </a:r>
            <a:r>
              <a:rPr lang="it-IT" sz="2100" dirty="0" smtClean="0">
                <a:solidFill>
                  <a:srgbClr val="FF0000"/>
                </a:solidFill>
                <a:latin typeface="Comic Sans MS"/>
                <a:cs typeface="Comic Sans MS"/>
              </a:rPr>
              <a:t>L</a:t>
            </a:r>
            <a:r>
              <a:rPr lang="it-IT" sz="21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cc,</a:t>
            </a:r>
            <a:r>
              <a:rPr lang="it-IT" sz="2100" baseline="-250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pr</a:t>
            </a:r>
            <a:r>
              <a:rPr lang="it-IT" sz="2100" dirty="0" smtClean="0">
                <a:solidFill>
                  <a:srgbClr val="FF0000"/>
                </a:solidFill>
                <a:latin typeface="Comic Sans MS"/>
                <a:cs typeface="Comic Sans MS"/>
              </a:rPr>
              <a:t> + L</a:t>
            </a:r>
            <a:r>
              <a:rPr lang="it-IT" sz="21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cc,fu</a:t>
            </a:r>
            <a:r>
              <a:rPr lang="it-IT" sz="2100" dirty="0" smtClean="0">
                <a:solidFill>
                  <a:srgbClr val="372ED1"/>
                </a:solidFill>
                <a:latin typeface="Comic Sans MS"/>
                <a:cs typeface="Comic Sans MS"/>
              </a:rPr>
              <a:t> può superare i 25 m</a:t>
            </a:r>
            <a:r>
              <a:rPr lang="it-IT" sz="2100" dirty="0" smtClean="0">
                <a:solidFill>
                  <a:srgbClr val="372ED1"/>
                </a:solidFill>
                <a:latin typeface="Comic Sans MS"/>
                <a:cs typeface="Comic Sans MS"/>
              </a:rPr>
              <a:t>.</a:t>
            </a:r>
          </a:p>
          <a:p>
            <a:pPr algn="just" fontAlgn="base"/>
            <a:r>
              <a:rPr lang="it-IT" sz="2100" dirty="0" smtClean="0">
                <a:solidFill>
                  <a:srgbClr val="372ED1"/>
                </a:solidFill>
                <a:latin typeface="Comic Sans MS"/>
                <a:cs typeface="Comic Sans MS"/>
              </a:rPr>
              <a:t> </a:t>
            </a:r>
            <a:br>
              <a:rPr lang="it-IT" sz="2100" dirty="0" smtClean="0">
                <a:solidFill>
                  <a:srgbClr val="372ED1"/>
                </a:solidFill>
                <a:latin typeface="Comic Sans MS"/>
                <a:cs typeface="Comic Sans MS"/>
              </a:rPr>
            </a:br>
            <a:r>
              <a:rPr lang="it-IT" sz="2100" dirty="0" smtClean="0">
                <a:solidFill>
                  <a:srgbClr val="372ED1"/>
                </a:solidFill>
                <a:latin typeface="Comic Sans MS"/>
                <a:cs typeface="Comic Sans MS"/>
              </a:rPr>
              <a:t>In nessun caso </a:t>
            </a:r>
            <a:r>
              <a:rPr lang="it-IT" sz="2100" dirty="0" smtClean="0">
                <a:solidFill>
                  <a:srgbClr val="FF0000"/>
                </a:solidFill>
                <a:latin typeface="Comic Sans MS"/>
                <a:cs typeface="Comic Sans MS"/>
              </a:rPr>
              <a:t>δ</a:t>
            </a:r>
            <a:r>
              <a:rPr lang="it-IT" sz="21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m</a:t>
            </a:r>
            <a:r>
              <a:rPr lang="it-IT" sz="2100" dirty="0" smtClean="0">
                <a:solidFill>
                  <a:srgbClr val="FF0000"/>
                </a:solidFill>
                <a:latin typeface="Comic Sans MS"/>
                <a:cs typeface="Comic Sans MS"/>
              </a:rPr>
              <a:t> può superare la massima variazione ammessa pari al 36</a:t>
            </a:r>
            <a:r>
              <a:rPr lang="it-IT" sz="2100" dirty="0" smtClean="0">
                <a:solidFill>
                  <a:srgbClr val="FF0000"/>
                </a:solidFill>
                <a:latin typeface="Comic Sans MS"/>
                <a:cs typeface="Comic Sans MS"/>
              </a:rPr>
              <a:t>%.</a:t>
            </a:r>
          </a:p>
          <a:p>
            <a:pPr algn="just" fontAlgn="base"/>
            <a:r>
              <a:rPr lang="it-IT" sz="2100" dirty="0" smtClean="0">
                <a:solidFill>
                  <a:srgbClr val="372ED1"/>
                </a:solidFill>
                <a:latin typeface="Comic Sans MS"/>
                <a:cs typeface="Comic Sans MS"/>
              </a:rPr>
              <a:t>per </a:t>
            </a:r>
            <a:r>
              <a:rPr lang="it-IT" sz="2100" dirty="0" smtClean="0">
                <a:solidFill>
                  <a:srgbClr val="372ED1"/>
                </a:solidFill>
                <a:latin typeface="Comic Sans MS"/>
                <a:cs typeface="Comic Sans MS"/>
              </a:rPr>
              <a:t>i </a:t>
            </a:r>
            <a:endParaRPr lang="it-IT" sz="21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algn="just" fontAlgn="base"/>
            <a:r>
              <a:rPr lang="it-IT" sz="2100" dirty="0" smtClean="0">
                <a:solidFill>
                  <a:srgbClr val="372ED1"/>
                </a:solidFill>
                <a:latin typeface="Comic Sans MS"/>
                <a:cs typeface="Comic Sans MS"/>
              </a:rPr>
              <a:t>compartimenti </a:t>
            </a:r>
          </a:p>
          <a:p>
            <a:pPr algn="just" fontAlgn="base"/>
            <a:r>
              <a:rPr lang="it-IT" sz="2100" dirty="0" smtClean="0">
                <a:solidFill>
                  <a:srgbClr val="372ED1"/>
                </a:solidFill>
                <a:latin typeface="Comic Sans MS"/>
                <a:cs typeface="Comic Sans MS"/>
              </a:rPr>
              <a:t>con </a:t>
            </a:r>
            <a:r>
              <a:rPr lang="it-IT" sz="2100" dirty="0" smtClean="0">
                <a:solidFill>
                  <a:srgbClr val="372ED1"/>
                </a:solidFill>
                <a:latin typeface="Comic Sans MS"/>
                <a:cs typeface="Comic Sans MS"/>
              </a:rPr>
              <a:t>profilo </a:t>
            </a:r>
            <a:endParaRPr lang="it-IT" sz="21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algn="just" fontAlgn="base"/>
            <a:r>
              <a:rPr lang="it-IT" sz="2100" dirty="0" smtClean="0">
                <a:solidFill>
                  <a:srgbClr val="372ED1"/>
                </a:solidFill>
                <a:latin typeface="Comic Sans MS"/>
                <a:cs typeface="Comic Sans MS"/>
              </a:rPr>
              <a:t>di </a:t>
            </a:r>
            <a:r>
              <a:rPr lang="it-IT" sz="2100" dirty="0" smtClean="0">
                <a:solidFill>
                  <a:srgbClr val="372ED1"/>
                </a:solidFill>
                <a:latin typeface="Comic Sans MS"/>
                <a:cs typeface="Comic Sans MS"/>
              </a:rPr>
              <a:t>rischio R</a:t>
            </a:r>
            <a:r>
              <a:rPr lang="it-IT" sz="2100" baseline="-25000" dirty="0" smtClean="0">
                <a:solidFill>
                  <a:srgbClr val="372ED1"/>
                </a:solidFill>
                <a:latin typeface="Comic Sans MS"/>
                <a:cs typeface="Comic Sans MS"/>
              </a:rPr>
              <a:t>vita</a:t>
            </a:r>
            <a:r>
              <a:rPr lang="it-IT" sz="2100" dirty="0" smtClean="0">
                <a:solidFill>
                  <a:srgbClr val="FF0000"/>
                </a:solidFill>
                <a:latin typeface="Comic Sans MS"/>
                <a:cs typeface="Comic Sans MS"/>
              </a:rPr>
              <a:t> </a:t>
            </a:r>
            <a:endParaRPr lang="it-IT" sz="2100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algn="just" fontAlgn="base"/>
            <a:r>
              <a:rPr lang="it-IT" sz="2100" dirty="0" smtClean="0">
                <a:solidFill>
                  <a:srgbClr val="FF0000"/>
                </a:solidFill>
                <a:latin typeface="Comic Sans MS"/>
                <a:cs typeface="Comic Sans MS"/>
              </a:rPr>
              <a:t>pari </a:t>
            </a:r>
            <a:r>
              <a:rPr lang="it-IT" sz="2100" dirty="0" smtClean="0">
                <a:solidFill>
                  <a:srgbClr val="FF0000"/>
                </a:solidFill>
                <a:latin typeface="Comic Sans MS"/>
                <a:cs typeface="Comic Sans MS"/>
              </a:rPr>
              <a:t>ad A4 </a:t>
            </a:r>
            <a:r>
              <a:rPr lang="it-IT" sz="2100" dirty="0" smtClean="0">
                <a:solidFill>
                  <a:srgbClr val="FF0000"/>
                </a:solidFill>
                <a:latin typeface="Comic Sans MS"/>
                <a:cs typeface="Comic Sans MS"/>
              </a:rPr>
              <a:t>non </a:t>
            </a:r>
          </a:p>
          <a:p>
            <a:pPr algn="just" fontAlgn="base"/>
            <a:r>
              <a:rPr lang="it-IT" sz="2100" dirty="0" smtClean="0">
                <a:solidFill>
                  <a:srgbClr val="FF0000"/>
                </a:solidFill>
                <a:latin typeface="Comic Sans MS"/>
                <a:cs typeface="Comic Sans MS"/>
              </a:rPr>
              <a:t>sono ammessi </a:t>
            </a:r>
          </a:p>
          <a:p>
            <a:pPr algn="just" fontAlgn="base"/>
            <a:r>
              <a:rPr lang="it-IT" sz="2100" dirty="0" smtClean="0">
                <a:solidFill>
                  <a:srgbClr val="FF0000"/>
                </a:solidFill>
                <a:latin typeface="Comic Sans MS"/>
                <a:cs typeface="Comic Sans MS"/>
              </a:rPr>
              <a:t>incrementi</a:t>
            </a:r>
            <a:endParaRPr lang="it-IT" sz="2100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algn="just" fontAlgn="base"/>
            <a:endParaRPr lang="it-IT" sz="21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algn="just" fontAlgn="base"/>
            <a:endParaRPr lang="it-IT" sz="24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algn="just" fontAlgn="base"/>
            <a:endParaRPr lang="it-IT" sz="24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marL="541338" indent="-541338" algn="ctr" fontAlgn="base"/>
            <a:endParaRPr lang="it-IT" sz="2800" b="1" spc="-5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algn="ctr" fontAlgn="base"/>
            <a:endParaRPr lang="it-IT" sz="2800" b="1" spc="-5" dirty="0" smtClean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1" name="object 8"/>
          <p:cNvSpPr txBox="1"/>
          <p:nvPr/>
        </p:nvSpPr>
        <p:spPr>
          <a:xfrm>
            <a:off x="2741929" y="6371590"/>
            <a:ext cx="3660140" cy="406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algn="ctr">
              <a:lnSpc>
                <a:spcPct val="100000"/>
              </a:lnSpc>
            </a:pPr>
            <a:r>
              <a:rPr sz="800" spc="-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ro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l</a:t>
            </a:r>
            <a:r>
              <a:rPr sz="800" spc="10" dirty="0" smtClean="0">
                <a:latin typeface="Arial"/>
                <a:cs typeface="Arial"/>
              </a:rPr>
              <a:t>l</a:t>
            </a:r>
            <a:r>
              <a:rPr sz="800" spc="-10" dirty="0" smtClean="0">
                <a:latin typeface="Arial"/>
                <a:cs typeface="Arial"/>
              </a:rPr>
              <a:t>’</a:t>
            </a:r>
            <a:r>
              <a:rPr sz="800" spc="0" dirty="0" smtClean="0">
                <a:latin typeface="Arial"/>
                <a:cs typeface="Arial"/>
              </a:rPr>
              <a:t>Int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no</a:t>
            </a:r>
            <a:endParaRPr sz="800">
              <a:latin typeface="Arial"/>
              <a:cs typeface="Arial"/>
            </a:endParaRPr>
          </a:p>
          <a:p>
            <a:pPr marR="3810" algn="ctr">
              <a:lnSpc>
                <a:spcPct val="100000"/>
              </a:lnSpc>
            </a:pPr>
            <a:r>
              <a:rPr sz="800" smtClean="0">
                <a:latin typeface="Arial"/>
                <a:cs typeface="Arial"/>
              </a:rPr>
              <a:t>Di</a:t>
            </a:r>
            <a:r>
              <a:rPr sz="800" spc="-5" smtClean="0">
                <a:latin typeface="Arial"/>
                <a:cs typeface="Arial"/>
              </a:rPr>
              <a:t>p</a:t>
            </a:r>
            <a:r>
              <a:rPr sz="800" spc="0" smtClean="0">
                <a:latin typeface="Arial"/>
                <a:cs typeface="Arial"/>
              </a:rPr>
              <a:t>a</a:t>
            </a:r>
            <a:r>
              <a:rPr sz="800" spc="-10" smtClean="0">
                <a:latin typeface="Arial"/>
                <a:cs typeface="Arial"/>
              </a:rPr>
              <a:t>r</a:t>
            </a:r>
            <a:r>
              <a:rPr sz="800" spc="0" smtClean="0">
                <a:latin typeface="Arial"/>
                <a:cs typeface="Arial"/>
              </a:rPr>
              <a:t>ti</a:t>
            </a:r>
            <a:r>
              <a:rPr sz="800" spc="10" smtClean="0">
                <a:latin typeface="Arial"/>
                <a:cs typeface="Arial"/>
              </a:rPr>
              <a:t>m</a:t>
            </a:r>
            <a:r>
              <a:rPr sz="800" spc="0" smtClean="0">
                <a:latin typeface="Arial"/>
                <a:cs typeface="Arial"/>
              </a:rPr>
              <a:t>e</a:t>
            </a:r>
            <a:r>
              <a:rPr sz="800" spc="-5" smtClean="0">
                <a:latin typeface="Arial"/>
                <a:cs typeface="Arial"/>
              </a:rPr>
              <a:t>n</a:t>
            </a:r>
            <a:r>
              <a:rPr sz="800" spc="0" smtClean="0">
                <a:latin typeface="Arial"/>
                <a:cs typeface="Arial"/>
              </a:rPr>
              <a:t>to d</a:t>
            </a:r>
            <a:r>
              <a:rPr sz="800" spc="-5" smtClean="0">
                <a:latin typeface="Arial"/>
                <a:cs typeface="Arial"/>
              </a:rPr>
              <a:t>e</a:t>
            </a:r>
            <a:r>
              <a:rPr sz="800" spc="0" smtClean="0">
                <a:latin typeface="Arial"/>
                <a:cs typeface="Arial"/>
              </a:rPr>
              <a:t>i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-5" smtClean="0">
                <a:latin typeface="Arial"/>
                <a:cs typeface="Arial"/>
              </a:rPr>
              <a:t>V</a:t>
            </a:r>
            <a:r>
              <a:rPr sz="800" spc="0" smtClean="0">
                <a:latin typeface="Arial"/>
                <a:cs typeface="Arial"/>
              </a:rPr>
              <a:t>i</a:t>
            </a:r>
            <a:r>
              <a:rPr sz="800" spc="-5" smtClean="0">
                <a:latin typeface="Arial"/>
                <a:cs typeface="Arial"/>
              </a:rPr>
              <a:t>g</a:t>
            </a:r>
            <a:r>
              <a:rPr sz="800" spc="0" smtClean="0">
                <a:latin typeface="Arial"/>
                <a:cs typeface="Arial"/>
              </a:rPr>
              <a:t>ili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0" smtClean="0">
                <a:latin typeface="Arial"/>
                <a:cs typeface="Arial"/>
              </a:rPr>
              <a:t>d</a:t>
            </a:r>
            <a:r>
              <a:rPr sz="800" spc="-5" smtClean="0">
                <a:latin typeface="Arial"/>
                <a:cs typeface="Arial"/>
              </a:rPr>
              <a:t>e</a:t>
            </a:r>
            <a:r>
              <a:rPr sz="800" spc="0" smtClean="0">
                <a:latin typeface="Arial"/>
                <a:cs typeface="Arial"/>
              </a:rPr>
              <a:t>l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-5" smtClean="0">
                <a:latin typeface="Arial"/>
                <a:cs typeface="Arial"/>
              </a:rPr>
              <a:t>Fu</a:t>
            </a:r>
            <a:r>
              <a:rPr sz="800" spc="0" smtClean="0">
                <a:latin typeface="Arial"/>
                <a:cs typeface="Arial"/>
              </a:rPr>
              <a:t>oco</a:t>
            </a:r>
            <a:r>
              <a:rPr sz="800" spc="-5" smtClean="0">
                <a:latin typeface="Arial"/>
                <a:cs typeface="Arial"/>
              </a:rPr>
              <a:t>,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0" smtClean="0">
                <a:latin typeface="Arial"/>
                <a:cs typeface="Arial"/>
              </a:rPr>
              <a:t>d</a:t>
            </a:r>
            <a:r>
              <a:rPr sz="800" spc="-5" smtClean="0">
                <a:latin typeface="Arial"/>
                <a:cs typeface="Arial"/>
              </a:rPr>
              <a:t>e</a:t>
            </a:r>
            <a:r>
              <a:rPr sz="800" spc="0" smtClean="0">
                <a:latin typeface="Arial"/>
                <a:cs typeface="Arial"/>
              </a:rPr>
              <a:t>l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-5" smtClean="0">
                <a:latin typeface="Arial"/>
                <a:cs typeface="Arial"/>
              </a:rPr>
              <a:t>So</a:t>
            </a:r>
            <a:r>
              <a:rPr sz="800" spc="5" smtClean="0">
                <a:latin typeface="Arial"/>
                <a:cs typeface="Arial"/>
              </a:rPr>
              <a:t>cc</a:t>
            </a:r>
            <a:r>
              <a:rPr sz="800" spc="-5" smtClean="0">
                <a:latin typeface="Arial"/>
                <a:cs typeface="Arial"/>
              </a:rPr>
              <a:t>o</a:t>
            </a:r>
            <a:r>
              <a:rPr sz="800" spc="0" smtClean="0">
                <a:latin typeface="Arial"/>
                <a:cs typeface="Arial"/>
              </a:rPr>
              <a:t>r</a:t>
            </a:r>
            <a:r>
              <a:rPr sz="800" spc="5" smtClean="0">
                <a:latin typeface="Arial"/>
                <a:cs typeface="Arial"/>
              </a:rPr>
              <a:t>s</a:t>
            </a:r>
            <a:r>
              <a:rPr sz="800" spc="0" smtClean="0">
                <a:latin typeface="Arial"/>
                <a:cs typeface="Arial"/>
              </a:rPr>
              <a:t>o </a:t>
            </a:r>
            <a:r>
              <a:rPr sz="800" spc="-5" smtClean="0">
                <a:latin typeface="Arial"/>
                <a:cs typeface="Arial"/>
              </a:rPr>
              <a:t>Pu</a:t>
            </a:r>
            <a:r>
              <a:rPr sz="800" spc="0" smtClean="0">
                <a:latin typeface="Arial"/>
                <a:cs typeface="Arial"/>
              </a:rPr>
              <a:t>b</a:t>
            </a:r>
            <a:r>
              <a:rPr sz="800" spc="-5" smtClean="0">
                <a:latin typeface="Arial"/>
                <a:cs typeface="Arial"/>
              </a:rPr>
              <a:t>b</a:t>
            </a:r>
            <a:r>
              <a:rPr sz="800" spc="0" smtClean="0">
                <a:latin typeface="Arial"/>
                <a:cs typeface="Arial"/>
              </a:rPr>
              <a:t>li</a:t>
            </a:r>
            <a:r>
              <a:rPr sz="800" spc="5" smtClean="0">
                <a:latin typeface="Arial"/>
                <a:cs typeface="Arial"/>
              </a:rPr>
              <a:t>c</a:t>
            </a:r>
            <a:r>
              <a:rPr sz="800" spc="0" smtClean="0">
                <a:latin typeface="Arial"/>
                <a:cs typeface="Arial"/>
              </a:rPr>
              <a:t>o e </a:t>
            </a:r>
            <a:r>
              <a:rPr sz="800" spc="-5" smtClean="0">
                <a:latin typeface="Arial"/>
                <a:cs typeface="Arial"/>
              </a:rPr>
              <a:t>d</a:t>
            </a:r>
            <a:r>
              <a:rPr sz="800" spc="0" smtClean="0">
                <a:latin typeface="Arial"/>
                <a:cs typeface="Arial"/>
              </a:rPr>
              <a:t>ella Dif</a:t>
            </a:r>
            <a:r>
              <a:rPr sz="800" spc="-5" smtClean="0">
                <a:latin typeface="Arial"/>
                <a:cs typeface="Arial"/>
              </a:rPr>
              <a:t>e</a:t>
            </a:r>
            <a:r>
              <a:rPr sz="800" spc="5" smtClean="0">
                <a:latin typeface="Arial"/>
                <a:cs typeface="Arial"/>
              </a:rPr>
              <a:t>s</a:t>
            </a:r>
            <a:r>
              <a:rPr sz="800" spc="0" smtClean="0">
                <a:latin typeface="Arial"/>
                <a:cs typeface="Arial"/>
              </a:rPr>
              <a:t>a Ci</a:t>
            </a:r>
            <a:r>
              <a:rPr sz="800" spc="-15" smtClean="0">
                <a:latin typeface="Arial"/>
                <a:cs typeface="Arial"/>
              </a:rPr>
              <a:t>v</a:t>
            </a:r>
            <a:r>
              <a:rPr sz="800" spc="0" smtClean="0">
                <a:latin typeface="Arial"/>
                <a:cs typeface="Arial"/>
              </a:rPr>
              <a:t>ile</a:t>
            </a:r>
            <a:endParaRPr sz="800" smtClean="0">
              <a:latin typeface="Arial"/>
              <a:cs typeface="Arial"/>
            </a:endParaRPr>
          </a:p>
          <a:p>
            <a:pPr algn="ctr">
              <a:lnSpc>
                <a:spcPts val="1190"/>
              </a:lnSpc>
            </a:pPr>
            <a:r>
              <a:rPr lang="it-IT" sz="1000" b="1" spc="-5" dirty="0" smtClean="0">
                <a:solidFill>
                  <a:srgbClr val="FF0000"/>
                </a:solidFill>
                <a:latin typeface="Arial"/>
                <a:cs typeface="Arial"/>
              </a:rPr>
              <a:t>Comando Provinciale  Vigili del Fuoco di Caserta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2571744"/>
            <a:ext cx="6443677" cy="3544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187696" y="624230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27164" y="6409944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86144" y="657758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18540" y="357166"/>
            <a:ext cx="8025426" cy="514353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 fontAlgn="base"/>
            <a:r>
              <a:rPr lang="it-IT" sz="2800" b="1" spc="-5" dirty="0" smtClean="0">
                <a:solidFill>
                  <a:srgbClr val="FF0000"/>
                </a:solidFill>
                <a:latin typeface="Arial"/>
                <a:cs typeface="Arial"/>
              </a:rPr>
              <a:t>MISURE ANTINCENDIO AGGIUNTIVE</a:t>
            </a:r>
          </a:p>
        </p:txBody>
      </p:sp>
      <p:sp>
        <p:nvSpPr>
          <p:cNvPr id="11" name="object 8"/>
          <p:cNvSpPr txBox="1"/>
          <p:nvPr/>
        </p:nvSpPr>
        <p:spPr>
          <a:xfrm>
            <a:off x="2741929" y="6371590"/>
            <a:ext cx="3660140" cy="406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algn="ctr">
              <a:lnSpc>
                <a:spcPct val="100000"/>
              </a:lnSpc>
            </a:pPr>
            <a:r>
              <a:rPr sz="800" spc="-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ro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l</a:t>
            </a:r>
            <a:r>
              <a:rPr sz="800" spc="10" dirty="0" smtClean="0">
                <a:latin typeface="Arial"/>
                <a:cs typeface="Arial"/>
              </a:rPr>
              <a:t>l</a:t>
            </a:r>
            <a:r>
              <a:rPr sz="800" spc="-10" dirty="0" smtClean="0">
                <a:latin typeface="Arial"/>
                <a:cs typeface="Arial"/>
              </a:rPr>
              <a:t>’</a:t>
            </a:r>
            <a:r>
              <a:rPr sz="800" spc="0" dirty="0" smtClean="0">
                <a:latin typeface="Arial"/>
                <a:cs typeface="Arial"/>
              </a:rPr>
              <a:t>Int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no</a:t>
            </a:r>
            <a:endParaRPr sz="800">
              <a:latin typeface="Arial"/>
              <a:cs typeface="Arial"/>
            </a:endParaRPr>
          </a:p>
          <a:p>
            <a:pPr marR="3810" algn="ctr">
              <a:lnSpc>
                <a:spcPct val="100000"/>
              </a:lnSpc>
            </a:pPr>
            <a:r>
              <a:rPr sz="800" smtClean="0">
                <a:latin typeface="Arial"/>
                <a:cs typeface="Arial"/>
              </a:rPr>
              <a:t>Di</a:t>
            </a:r>
            <a:r>
              <a:rPr sz="800" spc="-5" smtClean="0">
                <a:latin typeface="Arial"/>
                <a:cs typeface="Arial"/>
              </a:rPr>
              <a:t>p</a:t>
            </a:r>
            <a:r>
              <a:rPr sz="800" spc="0" smtClean="0">
                <a:latin typeface="Arial"/>
                <a:cs typeface="Arial"/>
              </a:rPr>
              <a:t>a</a:t>
            </a:r>
            <a:r>
              <a:rPr sz="800" spc="-10" smtClean="0">
                <a:latin typeface="Arial"/>
                <a:cs typeface="Arial"/>
              </a:rPr>
              <a:t>r</a:t>
            </a:r>
            <a:r>
              <a:rPr sz="800" spc="0" smtClean="0">
                <a:latin typeface="Arial"/>
                <a:cs typeface="Arial"/>
              </a:rPr>
              <a:t>ti</a:t>
            </a:r>
            <a:r>
              <a:rPr sz="800" spc="10" smtClean="0">
                <a:latin typeface="Arial"/>
                <a:cs typeface="Arial"/>
              </a:rPr>
              <a:t>m</a:t>
            </a:r>
            <a:r>
              <a:rPr sz="800" spc="0" smtClean="0">
                <a:latin typeface="Arial"/>
                <a:cs typeface="Arial"/>
              </a:rPr>
              <a:t>e</a:t>
            </a:r>
            <a:r>
              <a:rPr sz="800" spc="-5" smtClean="0">
                <a:latin typeface="Arial"/>
                <a:cs typeface="Arial"/>
              </a:rPr>
              <a:t>n</a:t>
            </a:r>
            <a:r>
              <a:rPr sz="800" spc="0" smtClean="0">
                <a:latin typeface="Arial"/>
                <a:cs typeface="Arial"/>
              </a:rPr>
              <a:t>to d</a:t>
            </a:r>
            <a:r>
              <a:rPr sz="800" spc="-5" smtClean="0">
                <a:latin typeface="Arial"/>
                <a:cs typeface="Arial"/>
              </a:rPr>
              <a:t>e</a:t>
            </a:r>
            <a:r>
              <a:rPr sz="800" spc="0" smtClean="0">
                <a:latin typeface="Arial"/>
                <a:cs typeface="Arial"/>
              </a:rPr>
              <a:t>i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-5" smtClean="0">
                <a:latin typeface="Arial"/>
                <a:cs typeface="Arial"/>
              </a:rPr>
              <a:t>V</a:t>
            </a:r>
            <a:r>
              <a:rPr sz="800" spc="0" smtClean="0">
                <a:latin typeface="Arial"/>
                <a:cs typeface="Arial"/>
              </a:rPr>
              <a:t>i</a:t>
            </a:r>
            <a:r>
              <a:rPr sz="800" spc="-5" smtClean="0">
                <a:latin typeface="Arial"/>
                <a:cs typeface="Arial"/>
              </a:rPr>
              <a:t>g</a:t>
            </a:r>
            <a:r>
              <a:rPr sz="800" spc="0" smtClean="0">
                <a:latin typeface="Arial"/>
                <a:cs typeface="Arial"/>
              </a:rPr>
              <a:t>ili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0" smtClean="0">
                <a:latin typeface="Arial"/>
                <a:cs typeface="Arial"/>
              </a:rPr>
              <a:t>d</a:t>
            </a:r>
            <a:r>
              <a:rPr sz="800" spc="-5" smtClean="0">
                <a:latin typeface="Arial"/>
                <a:cs typeface="Arial"/>
              </a:rPr>
              <a:t>e</a:t>
            </a:r>
            <a:r>
              <a:rPr sz="800" spc="0" smtClean="0">
                <a:latin typeface="Arial"/>
                <a:cs typeface="Arial"/>
              </a:rPr>
              <a:t>l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-5" smtClean="0">
                <a:latin typeface="Arial"/>
                <a:cs typeface="Arial"/>
              </a:rPr>
              <a:t>Fu</a:t>
            </a:r>
            <a:r>
              <a:rPr sz="800" spc="0" smtClean="0">
                <a:latin typeface="Arial"/>
                <a:cs typeface="Arial"/>
              </a:rPr>
              <a:t>oco</a:t>
            </a:r>
            <a:r>
              <a:rPr sz="800" spc="-5" smtClean="0">
                <a:latin typeface="Arial"/>
                <a:cs typeface="Arial"/>
              </a:rPr>
              <a:t>,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0" smtClean="0">
                <a:latin typeface="Arial"/>
                <a:cs typeface="Arial"/>
              </a:rPr>
              <a:t>d</a:t>
            </a:r>
            <a:r>
              <a:rPr sz="800" spc="-5" smtClean="0">
                <a:latin typeface="Arial"/>
                <a:cs typeface="Arial"/>
              </a:rPr>
              <a:t>e</a:t>
            </a:r>
            <a:r>
              <a:rPr sz="800" spc="0" smtClean="0">
                <a:latin typeface="Arial"/>
                <a:cs typeface="Arial"/>
              </a:rPr>
              <a:t>l</a:t>
            </a:r>
            <a:r>
              <a:rPr sz="800" spc="5" smtClean="0">
                <a:latin typeface="Arial"/>
                <a:cs typeface="Arial"/>
              </a:rPr>
              <a:t> </a:t>
            </a:r>
            <a:r>
              <a:rPr sz="800" spc="-5" smtClean="0">
                <a:latin typeface="Arial"/>
                <a:cs typeface="Arial"/>
              </a:rPr>
              <a:t>So</a:t>
            </a:r>
            <a:r>
              <a:rPr sz="800" spc="5" smtClean="0">
                <a:latin typeface="Arial"/>
                <a:cs typeface="Arial"/>
              </a:rPr>
              <a:t>cc</a:t>
            </a:r>
            <a:r>
              <a:rPr sz="800" spc="-5" smtClean="0">
                <a:latin typeface="Arial"/>
                <a:cs typeface="Arial"/>
              </a:rPr>
              <a:t>o</a:t>
            </a:r>
            <a:r>
              <a:rPr sz="800" spc="0" smtClean="0">
                <a:latin typeface="Arial"/>
                <a:cs typeface="Arial"/>
              </a:rPr>
              <a:t>r</a:t>
            </a:r>
            <a:r>
              <a:rPr sz="800" spc="5" smtClean="0">
                <a:latin typeface="Arial"/>
                <a:cs typeface="Arial"/>
              </a:rPr>
              <a:t>s</a:t>
            </a:r>
            <a:r>
              <a:rPr sz="800" spc="0" smtClean="0">
                <a:latin typeface="Arial"/>
                <a:cs typeface="Arial"/>
              </a:rPr>
              <a:t>o </a:t>
            </a:r>
            <a:r>
              <a:rPr sz="800" spc="-5" smtClean="0">
                <a:latin typeface="Arial"/>
                <a:cs typeface="Arial"/>
              </a:rPr>
              <a:t>Pu</a:t>
            </a:r>
            <a:r>
              <a:rPr sz="800" spc="0" smtClean="0">
                <a:latin typeface="Arial"/>
                <a:cs typeface="Arial"/>
              </a:rPr>
              <a:t>b</a:t>
            </a:r>
            <a:r>
              <a:rPr sz="800" spc="-5" smtClean="0">
                <a:latin typeface="Arial"/>
                <a:cs typeface="Arial"/>
              </a:rPr>
              <a:t>b</a:t>
            </a:r>
            <a:r>
              <a:rPr sz="800" spc="0" smtClean="0">
                <a:latin typeface="Arial"/>
                <a:cs typeface="Arial"/>
              </a:rPr>
              <a:t>li</a:t>
            </a:r>
            <a:r>
              <a:rPr sz="800" spc="5" smtClean="0">
                <a:latin typeface="Arial"/>
                <a:cs typeface="Arial"/>
              </a:rPr>
              <a:t>c</a:t>
            </a:r>
            <a:r>
              <a:rPr sz="800" spc="0" smtClean="0">
                <a:latin typeface="Arial"/>
                <a:cs typeface="Arial"/>
              </a:rPr>
              <a:t>o e </a:t>
            </a:r>
            <a:r>
              <a:rPr sz="800" spc="-5" smtClean="0">
                <a:latin typeface="Arial"/>
                <a:cs typeface="Arial"/>
              </a:rPr>
              <a:t>d</a:t>
            </a:r>
            <a:r>
              <a:rPr sz="800" spc="0" smtClean="0">
                <a:latin typeface="Arial"/>
                <a:cs typeface="Arial"/>
              </a:rPr>
              <a:t>ella Dif</a:t>
            </a:r>
            <a:r>
              <a:rPr sz="800" spc="-5" smtClean="0">
                <a:latin typeface="Arial"/>
                <a:cs typeface="Arial"/>
              </a:rPr>
              <a:t>e</a:t>
            </a:r>
            <a:r>
              <a:rPr sz="800" spc="5" smtClean="0">
                <a:latin typeface="Arial"/>
                <a:cs typeface="Arial"/>
              </a:rPr>
              <a:t>s</a:t>
            </a:r>
            <a:r>
              <a:rPr sz="800" spc="0" smtClean="0">
                <a:latin typeface="Arial"/>
                <a:cs typeface="Arial"/>
              </a:rPr>
              <a:t>a Ci</a:t>
            </a:r>
            <a:r>
              <a:rPr sz="800" spc="-15" smtClean="0">
                <a:latin typeface="Arial"/>
                <a:cs typeface="Arial"/>
              </a:rPr>
              <a:t>v</a:t>
            </a:r>
            <a:r>
              <a:rPr sz="800" spc="0" smtClean="0">
                <a:latin typeface="Arial"/>
                <a:cs typeface="Arial"/>
              </a:rPr>
              <a:t>ile</a:t>
            </a:r>
            <a:endParaRPr sz="800" smtClean="0">
              <a:latin typeface="Arial"/>
              <a:cs typeface="Arial"/>
            </a:endParaRPr>
          </a:p>
          <a:p>
            <a:pPr algn="ctr">
              <a:lnSpc>
                <a:spcPts val="1190"/>
              </a:lnSpc>
            </a:pPr>
            <a:r>
              <a:rPr lang="it-IT" sz="1000" b="1" spc="-5" dirty="0" smtClean="0">
                <a:solidFill>
                  <a:srgbClr val="FF0000"/>
                </a:solidFill>
                <a:latin typeface="Arial"/>
                <a:cs typeface="Arial"/>
              </a:rPr>
              <a:t>Comando Provinciale  Vigili del Fuoco di Caserta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0988" y="1857364"/>
            <a:ext cx="8582025" cy="2714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187696" y="624230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27164" y="6409944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86144" y="657758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18540" y="428604"/>
            <a:ext cx="8025426" cy="507209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 fontAlgn="base"/>
            <a:r>
              <a:rPr lang="it-IT" sz="3200" b="1" spc="-5" dirty="0" smtClean="0">
                <a:solidFill>
                  <a:srgbClr val="FF0000"/>
                </a:solidFill>
                <a:latin typeface="Arial"/>
                <a:cs typeface="Arial"/>
              </a:rPr>
              <a:t>LUOGO SICURO</a:t>
            </a:r>
          </a:p>
          <a:p>
            <a:pPr algn="just" fontAlgn="base"/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La distanza di separazione che limita l'irraggiamento sugli occupanti è calcolata con i metodi previsti al capitolo S.3.</a:t>
            </a:r>
          </a:p>
          <a:p>
            <a:pPr algn="just" fontAlgn="base"/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 </a:t>
            </a:r>
            <a:b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</a:br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A meno di valutazioni più approfondite da parte del progettista, </a:t>
            </a:r>
            <a:r>
              <a:rPr lang="it-IT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la distanza minima per evitare il pericolo di crollo dell'opera da costruzione è pari alla sua massima altezza.</a:t>
            </a:r>
          </a:p>
          <a:p>
            <a:pPr algn="just" fontAlgn="base"/>
            <a:endParaRPr lang="it-IT" sz="2400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algn="just" fontAlgn="base"/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Il luogo sicuro deve essere </a:t>
            </a:r>
            <a:r>
              <a:rPr lang="it-IT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contrassegnato</a:t>
            </a:r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 con cartello UNI EN ISO 7010-E007 o equivalente.</a:t>
            </a:r>
          </a:p>
          <a:p>
            <a:pPr algn="just" fontAlgn="base"/>
            <a:endParaRPr lang="it-IT" sz="24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algn="just" fontAlgn="base"/>
            <a:endParaRPr lang="it-IT" sz="24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marL="806450" lvl="1" indent="-349250" algn="just" fontAlgn="base">
              <a:tabLst>
                <a:tab pos="806450" algn="l"/>
              </a:tabLst>
            </a:pPr>
            <a:endParaRPr lang="it-IT" sz="24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fontAlgn="base"/>
            <a:endParaRPr lang="it-IT" sz="3200" dirty="0" smtClean="0"/>
          </a:p>
          <a:p>
            <a:pPr marR="1270" algn="ctr"/>
            <a:endParaRPr lang="it-IT" sz="32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marR="1270" algn="just"/>
            <a:endParaRPr lang="it-IT" sz="28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marR="1270" algn="ctr">
              <a:lnSpc>
                <a:spcPct val="100000"/>
              </a:lnSpc>
            </a:pPr>
            <a:endParaRPr lang="it-IT" sz="3200" dirty="0" smtClean="0">
              <a:latin typeface="Arial"/>
              <a:cs typeface="Arial"/>
            </a:endParaRPr>
          </a:p>
          <a:p>
            <a:pPr marL="1905" algn="ctr">
              <a:lnSpc>
                <a:spcPct val="100000"/>
              </a:lnSpc>
            </a:pPr>
            <a:endParaRPr lang="it-IT" sz="2400" b="1" spc="-15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algn="just" fontAlgn="base">
              <a:tabLst>
                <a:tab pos="7985125" algn="l"/>
              </a:tabLst>
            </a:pPr>
            <a:endParaRPr lang="it-IT" sz="2400" b="1" spc="-15" dirty="0" smtClean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1" name="object 8"/>
          <p:cNvSpPr txBox="1"/>
          <p:nvPr/>
        </p:nvSpPr>
        <p:spPr>
          <a:xfrm>
            <a:off x="2741929" y="6371590"/>
            <a:ext cx="3660140" cy="406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algn="ctr">
              <a:lnSpc>
                <a:spcPct val="100000"/>
              </a:lnSpc>
            </a:pPr>
            <a:r>
              <a:rPr sz="800" spc="-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ro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l</a:t>
            </a:r>
            <a:r>
              <a:rPr sz="800" spc="10" dirty="0" smtClean="0">
                <a:latin typeface="Arial"/>
                <a:cs typeface="Arial"/>
              </a:rPr>
              <a:t>l</a:t>
            </a:r>
            <a:r>
              <a:rPr sz="800" spc="-10" dirty="0" smtClean="0">
                <a:latin typeface="Arial"/>
                <a:cs typeface="Arial"/>
              </a:rPr>
              <a:t>’</a:t>
            </a:r>
            <a:r>
              <a:rPr sz="800" spc="0" dirty="0" smtClean="0">
                <a:latin typeface="Arial"/>
                <a:cs typeface="Arial"/>
              </a:rPr>
              <a:t>Int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no</a:t>
            </a:r>
            <a:endParaRPr sz="800">
              <a:latin typeface="Arial"/>
              <a:cs typeface="Arial"/>
            </a:endParaRPr>
          </a:p>
          <a:p>
            <a:pPr marR="3810" algn="ctr">
              <a:lnSpc>
                <a:spcPct val="100000"/>
              </a:lnSpc>
            </a:pPr>
            <a:r>
              <a:rPr sz="800" dirty="0" smtClean="0">
                <a:latin typeface="Arial"/>
                <a:cs typeface="Arial"/>
              </a:rPr>
              <a:t>Di</a:t>
            </a:r>
            <a:r>
              <a:rPr sz="800" spc="-5" dirty="0" smtClean="0">
                <a:latin typeface="Arial"/>
                <a:cs typeface="Arial"/>
              </a:rPr>
              <a:t>p</a:t>
            </a:r>
            <a:r>
              <a:rPr sz="800" spc="0" dirty="0" smtClean="0">
                <a:latin typeface="Arial"/>
                <a:cs typeface="Arial"/>
              </a:rPr>
              <a:t>a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ti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to 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g</a:t>
            </a:r>
            <a:r>
              <a:rPr sz="800" spc="0" dirty="0" smtClean="0">
                <a:latin typeface="Arial"/>
                <a:cs typeface="Arial"/>
              </a:rPr>
              <a:t>ili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Fu</a:t>
            </a:r>
            <a:r>
              <a:rPr sz="800" spc="0" dirty="0" smtClean="0">
                <a:latin typeface="Arial"/>
                <a:cs typeface="Arial"/>
              </a:rPr>
              <a:t>oco</a:t>
            </a:r>
            <a:r>
              <a:rPr sz="800" spc="-5" dirty="0" smtClean="0">
                <a:latin typeface="Arial"/>
                <a:cs typeface="Arial"/>
              </a:rPr>
              <a:t>,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So</a:t>
            </a:r>
            <a:r>
              <a:rPr sz="800" spc="5" dirty="0" smtClean="0">
                <a:latin typeface="Arial"/>
                <a:cs typeface="Arial"/>
              </a:rPr>
              <a:t>cc</a:t>
            </a:r>
            <a:r>
              <a:rPr sz="800" spc="-5" dirty="0" smtClean="0">
                <a:latin typeface="Arial"/>
                <a:cs typeface="Arial"/>
              </a:rPr>
              <a:t>o</a:t>
            </a:r>
            <a:r>
              <a:rPr sz="800" spc="0" dirty="0" smtClean="0">
                <a:latin typeface="Arial"/>
                <a:cs typeface="Arial"/>
              </a:rPr>
              <a:t>r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o </a:t>
            </a:r>
            <a:r>
              <a:rPr sz="800" spc="-5" dirty="0" smtClean="0">
                <a:latin typeface="Arial"/>
                <a:cs typeface="Arial"/>
              </a:rPr>
              <a:t>Pu</a:t>
            </a:r>
            <a:r>
              <a:rPr sz="800" spc="0" dirty="0" smtClean="0">
                <a:latin typeface="Arial"/>
                <a:cs typeface="Arial"/>
              </a:rPr>
              <a:t>b</a:t>
            </a:r>
            <a:r>
              <a:rPr sz="800" spc="-5" dirty="0" smtClean="0">
                <a:latin typeface="Arial"/>
                <a:cs typeface="Arial"/>
              </a:rPr>
              <a:t>b</a:t>
            </a:r>
            <a:r>
              <a:rPr sz="800" spc="0" dirty="0" smtClean="0">
                <a:latin typeface="Arial"/>
                <a:cs typeface="Arial"/>
              </a:rPr>
              <a:t>li</a:t>
            </a:r>
            <a:r>
              <a:rPr sz="800" spc="5" dirty="0" smtClean="0">
                <a:latin typeface="Arial"/>
                <a:cs typeface="Arial"/>
              </a:rPr>
              <a:t>c</a:t>
            </a:r>
            <a:r>
              <a:rPr sz="800" spc="0" dirty="0" smtClean="0">
                <a:latin typeface="Arial"/>
                <a:cs typeface="Arial"/>
              </a:rPr>
              <a:t>o e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ella Dif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a Ci</a:t>
            </a:r>
            <a:r>
              <a:rPr sz="800" spc="-1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ile</a:t>
            </a:r>
            <a:endParaRPr sz="800">
              <a:latin typeface="Arial"/>
              <a:cs typeface="Arial"/>
            </a:endParaRPr>
          </a:p>
          <a:p>
            <a:pPr algn="ctr">
              <a:lnSpc>
                <a:spcPts val="1190"/>
              </a:lnSpc>
            </a:pPr>
            <a:r>
              <a:rPr lang="it-IT" sz="1000" b="1" spc="-5" dirty="0" smtClean="0">
                <a:solidFill>
                  <a:srgbClr val="FF0000"/>
                </a:solidFill>
                <a:latin typeface="Arial"/>
                <a:cs typeface="Arial"/>
              </a:rPr>
              <a:t>Comando Provinciale  Vigili del Fuoco di Caserta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187696" y="624230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27164" y="6409944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86144" y="657758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18540" y="428604"/>
            <a:ext cx="8025426" cy="507209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 fontAlgn="base"/>
            <a:r>
              <a:rPr lang="it-IT" sz="3200" b="1" spc="-5" dirty="0" smtClean="0">
                <a:solidFill>
                  <a:srgbClr val="FF0000"/>
                </a:solidFill>
                <a:latin typeface="Arial"/>
                <a:cs typeface="Arial"/>
              </a:rPr>
              <a:t>LUOGO SICURO TEMPORANEO</a:t>
            </a:r>
          </a:p>
          <a:p>
            <a:pPr algn="just" fontAlgn="base"/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Ogni luogo sicuro temporaneo deve essere idoneo a contenere gli occupanti che lo impiegano durante l'esodo. La superficie lorda del luogo sicuro temporaneo è calcolata tenendo in considerazione </a:t>
            </a:r>
            <a:r>
              <a:rPr lang="it-IT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le superfici minime </a:t>
            </a:r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per occupante di tabella S.4-14.</a:t>
            </a:r>
          </a:p>
          <a:p>
            <a:pPr algn="just" fontAlgn="base"/>
            <a:endParaRPr lang="it-IT" sz="24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algn="just" fontAlgn="base"/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Si considera luogo </a:t>
            </a:r>
            <a:r>
              <a:rPr lang="it-IT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sicuro temporaneo</a:t>
            </a:r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 per un'attività </a:t>
            </a:r>
            <a:r>
              <a:rPr lang="it-IT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almeno un compartimento adiacente a quelli da cui avviene l'esodo o uno spazio scoperto</a:t>
            </a:r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.</a:t>
            </a:r>
          </a:p>
          <a:p>
            <a:pPr algn="just" fontAlgn="base"/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Dal luogo sicuro temporaneo gli occupanti devono poter raggiungere in ogni condizione d'incendio un luogo sicuro.</a:t>
            </a:r>
          </a:p>
          <a:p>
            <a:pPr algn="just" fontAlgn="base"/>
            <a:endParaRPr lang="it-IT" sz="24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algn="just" fontAlgn="base"/>
            <a:endParaRPr lang="it-IT" sz="24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marL="806450" lvl="1" indent="-349250" algn="just" fontAlgn="base">
              <a:tabLst>
                <a:tab pos="806450" algn="l"/>
              </a:tabLst>
            </a:pPr>
            <a:endParaRPr lang="it-IT" sz="24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fontAlgn="base"/>
            <a:endParaRPr lang="it-IT" sz="3200" dirty="0" smtClean="0"/>
          </a:p>
          <a:p>
            <a:pPr marR="1270" algn="ctr"/>
            <a:endParaRPr lang="it-IT" sz="32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marR="1270" algn="just"/>
            <a:endParaRPr lang="it-IT" sz="28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marR="1270" algn="ctr">
              <a:lnSpc>
                <a:spcPct val="100000"/>
              </a:lnSpc>
            </a:pPr>
            <a:endParaRPr lang="it-IT" sz="3200" dirty="0" smtClean="0">
              <a:latin typeface="Arial"/>
              <a:cs typeface="Arial"/>
            </a:endParaRPr>
          </a:p>
          <a:p>
            <a:pPr marL="1905" algn="ctr">
              <a:lnSpc>
                <a:spcPct val="100000"/>
              </a:lnSpc>
            </a:pPr>
            <a:endParaRPr lang="it-IT" sz="2400" b="1" spc="-15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algn="just" fontAlgn="base">
              <a:tabLst>
                <a:tab pos="7985125" algn="l"/>
              </a:tabLst>
            </a:pPr>
            <a:endParaRPr lang="it-IT" sz="2400" b="1" spc="-15" dirty="0" smtClean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1" name="object 8"/>
          <p:cNvSpPr txBox="1"/>
          <p:nvPr/>
        </p:nvSpPr>
        <p:spPr>
          <a:xfrm>
            <a:off x="2741929" y="6371590"/>
            <a:ext cx="3660140" cy="406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algn="ctr">
              <a:lnSpc>
                <a:spcPct val="100000"/>
              </a:lnSpc>
            </a:pPr>
            <a:r>
              <a:rPr sz="800" spc="-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ro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l</a:t>
            </a:r>
            <a:r>
              <a:rPr sz="800" spc="10" dirty="0" smtClean="0">
                <a:latin typeface="Arial"/>
                <a:cs typeface="Arial"/>
              </a:rPr>
              <a:t>l</a:t>
            </a:r>
            <a:r>
              <a:rPr sz="800" spc="-10" dirty="0" smtClean="0">
                <a:latin typeface="Arial"/>
                <a:cs typeface="Arial"/>
              </a:rPr>
              <a:t>’</a:t>
            </a:r>
            <a:r>
              <a:rPr sz="800" spc="0" dirty="0" smtClean="0">
                <a:latin typeface="Arial"/>
                <a:cs typeface="Arial"/>
              </a:rPr>
              <a:t>Int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no</a:t>
            </a:r>
            <a:endParaRPr sz="800">
              <a:latin typeface="Arial"/>
              <a:cs typeface="Arial"/>
            </a:endParaRPr>
          </a:p>
          <a:p>
            <a:pPr marR="3810" algn="ctr">
              <a:lnSpc>
                <a:spcPct val="100000"/>
              </a:lnSpc>
            </a:pPr>
            <a:r>
              <a:rPr sz="800" dirty="0" smtClean="0">
                <a:latin typeface="Arial"/>
                <a:cs typeface="Arial"/>
              </a:rPr>
              <a:t>Di</a:t>
            </a:r>
            <a:r>
              <a:rPr sz="800" spc="-5" dirty="0" smtClean="0">
                <a:latin typeface="Arial"/>
                <a:cs typeface="Arial"/>
              </a:rPr>
              <a:t>p</a:t>
            </a:r>
            <a:r>
              <a:rPr sz="800" spc="0" dirty="0" smtClean="0">
                <a:latin typeface="Arial"/>
                <a:cs typeface="Arial"/>
              </a:rPr>
              <a:t>a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ti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to 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g</a:t>
            </a:r>
            <a:r>
              <a:rPr sz="800" spc="0" dirty="0" smtClean="0">
                <a:latin typeface="Arial"/>
                <a:cs typeface="Arial"/>
              </a:rPr>
              <a:t>ili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Fu</a:t>
            </a:r>
            <a:r>
              <a:rPr sz="800" spc="0" dirty="0" smtClean="0">
                <a:latin typeface="Arial"/>
                <a:cs typeface="Arial"/>
              </a:rPr>
              <a:t>oco</a:t>
            </a:r>
            <a:r>
              <a:rPr sz="800" spc="-5" dirty="0" smtClean="0">
                <a:latin typeface="Arial"/>
                <a:cs typeface="Arial"/>
              </a:rPr>
              <a:t>,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So</a:t>
            </a:r>
            <a:r>
              <a:rPr sz="800" spc="5" dirty="0" smtClean="0">
                <a:latin typeface="Arial"/>
                <a:cs typeface="Arial"/>
              </a:rPr>
              <a:t>cc</a:t>
            </a:r>
            <a:r>
              <a:rPr sz="800" spc="-5" dirty="0" smtClean="0">
                <a:latin typeface="Arial"/>
                <a:cs typeface="Arial"/>
              </a:rPr>
              <a:t>o</a:t>
            </a:r>
            <a:r>
              <a:rPr sz="800" spc="0" dirty="0" smtClean="0">
                <a:latin typeface="Arial"/>
                <a:cs typeface="Arial"/>
              </a:rPr>
              <a:t>r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o </a:t>
            </a:r>
            <a:r>
              <a:rPr sz="800" spc="-5" dirty="0" smtClean="0">
                <a:latin typeface="Arial"/>
                <a:cs typeface="Arial"/>
              </a:rPr>
              <a:t>Pu</a:t>
            </a:r>
            <a:r>
              <a:rPr sz="800" spc="0" dirty="0" smtClean="0">
                <a:latin typeface="Arial"/>
                <a:cs typeface="Arial"/>
              </a:rPr>
              <a:t>b</a:t>
            </a:r>
            <a:r>
              <a:rPr sz="800" spc="-5" dirty="0" smtClean="0">
                <a:latin typeface="Arial"/>
                <a:cs typeface="Arial"/>
              </a:rPr>
              <a:t>b</a:t>
            </a:r>
            <a:r>
              <a:rPr sz="800" spc="0" dirty="0" smtClean="0">
                <a:latin typeface="Arial"/>
                <a:cs typeface="Arial"/>
              </a:rPr>
              <a:t>li</a:t>
            </a:r>
            <a:r>
              <a:rPr sz="800" spc="5" dirty="0" smtClean="0">
                <a:latin typeface="Arial"/>
                <a:cs typeface="Arial"/>
              </a:rPr>
              <a:t>c</a:t>
            </a:r>
            <a:r>
              <a:rPr sz="800" spc="0" dirty="0" smtClean="0">
                <a:latin typeface="Arial"/>
                <a:cs typeface="Arial"/>
              </a:rPr>
              <a:t>o e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ella Dif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a Ci</a:t>
            </a:r>
            <a:r>
              <a:rPr sz="800" spc="-1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ile</a:t>
            </a:r>
            <a:endParaRPr sz="800">
              <a:latin typeface="Arial"/>
              <a:cs typeface="Arial"/>
            </a:endParaRPr>
          </a:p>
          <a:p>
            <a:pPr algn="ctr">
              <a:lnSpc>
                <a:spcPts val="1190"/>
              </a:lnSpc>
            </a:pPr>
            <a:r>
              <a:rPr lang="it-IT" sz="1000" b="1" spc="-5" dirty="0" smtClean="0">
                <a:solidFill>
                  <a:srgbClr val="FF0000"/>
                </a:solidFill>
                <a:latin typeface="Arial"/>
                <a:cs typeface="Arial"/>
              </a:rPr>
              <a:t>Comando Provinciale  Vigili del Fuoco di Caserta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187696" y="624230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27164" y="6409944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86144" y="657758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18540" y="428604"/>
            <a:ext cx="8025426" cy="507209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 fontAlgn="base"/>
            <a:r>
              <a:rPr lang="it-IT" sz="3200" b="1" spc="-5" dirty="0" smtClean="0">
                <a:solidFill>
                  <a:srgbClr val="FF0000"/>
                </a:solidFill>
                <a:latin typeface="Arial"/>
                <a:cs typeface="Arial"/>
              </a:rPr>
              <a:t>VIE </a:t>
            </a:r>
            <a:r>
              <a:rPr lang="it-IT" sz="3200" b="1" spc="-5" dirty="0" err="1" smtClean="0">
                <a:solidFill>
                  <a:srgbClr val="FF0000"/>
                </a:solidFill>
                <a:latin typeface="Arial"/>
                <a:cs typeface="Arial"/>
              </a:rPr>
              <a:t>D'ESODO</a:t>
            </a:r>
            <a:endParaRPr lang="it-IT" sz="3200" b="1" spc="-5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algn="just" fontAlgn="base"/>
            <a:r>
              <a:rPr lang="it-IT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L'altezza minima </a:t>
            </a:r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delle vie di esodo è pari a </a:t>
            </a:r>
            <a:r>
              <a:rPr lang="it-IT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2 m</a:t>
            </a:r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. </a:t>
            </a:r>
            <a:r>
              <a:rPr lang="it-IT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Sono ammesse altezze inferiori per brevi tratti segnalati </a:t>
            </a:r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lungo le vie d'esodo da locali ove vi sia </a:t>
            </a:r>
            <a:r>
              <a:rPr lang="it-IT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esclusiva presenza occasionale</a:t>
            </a:r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 e di breve durata di personale addetto (es. </a:t>
            </a:r>
            <a:r>
              <a:rPr lang="it-IT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locali impianti</a:t>
            </a:r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, ...).</a:t>
            </a:r>
          </a:p>
          <a:p>
            <a:pPr algn="just" fontAlgn="base"/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Non </a:t>
            </a:r>
            <a:r>
              <a:rPr lang="it-IT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devono essere considerati </a:t>
            </a:r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ai fini del calcolo delle vie d'esodo i seguenti percorsi:</a:t>
            </a:r>
          </a:p>
          <a:p>
            <a:pPr marL="808038" lvl="1" indent="-350838" algn="just" fontAlgn="base">
              <a:buFont typeface="Wingdings" pitchFamily="2" charset="2"/>
              <a:buChar char="ü"/>
            </a:pPr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scale portatili ed alla marinara;</a:t>
            </a:r>
          </a:p>
          <a:p>
            <a:pPr marL="808038" lvl="1" indent="-350838" algn="just" fontAlgn="base">
              <a:buFont typeface="Wingdings" pitchFamily="2" charset="2"/>
              <a:buChar char="ü"/>
            </a:pPr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ascensori;</a:t>
            </a:r>
          </a:p>
          <a:p>
            <a:pPr marL="808038" lvl="1" indent="-350838" algn="just" fontAlgn="base">
              <a:buFont typeface="Wingdings" pitchFamily="2" charset="2"/>
              <a:buChar char="ü"/>
            </a:pPr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rampe con pendenza superiore all'8%;</a:t>
            </a:r>
          </a:p>
          <a:p>
            <a:pPr marL="808038" lvl="1" indent="-350838" algn="just" fontAlgn="base">
              <a:buFont typeface="Wingdings" pitchFamily="2" charset="2"/>
              <a:buChar char="ü"/>
            </a:pPr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scale e marciapiedi mobili non progettati secondo le indicazioni del paragrafo S.4.5.4.</a:t>
            </a:r>
          </a:p>
          <a:p>
            <a:pPr marR="1270" algn="ctr"/>
            <a:endParaRPr lang="it-IT" sz="32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marR="1270" algn="just"/>
            <a:endParaRPr lang="it-IT" sz="28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marR="1270" algn="ctr">
              <a:lnSpc>
                <a:spcPct val="100000"/>
              </a:lnSpc>
            </a:pPr>
            <a:endParaRPr lang="it-IT" sz="3200" dirty="0" smtClean="0">
              <a:latin typeface="Arial"/>
              <a:cs typeface="Arial"/>
            </a:endParaRPr>
          </a:p>
          <a:p>
            <a:pPr marL="1905" algn="ctr">
              <a:lnSpc>
                <a:spcPct val="100000"/>
              </a:lnSpc>
            </a:pPr>
            <a:endParaRPr lang="it-IT" sz="2400" b="1" spc="-15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algn="just" fontAlgn="base">
              <a:tabLst>
                <a:tab pos="7985125" algn="l"/>
              </a:tabLst>
            </a:pPr>
            <a:endParaRPr lang="it-IT" sz="2400" b="1" spc="-15" dirty="0" smtClean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1" name="object 8"/>
          <p:cNvSpPr txBox="1"/>
          <p:nvPr/>
        </p:nvSpPr>
        <p:spPr>
          <a:xfrm>
            <a:off x="2741929" y="6371590"/>
            <a:ext cx="3660140" cy="406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algn="ctr">
              <a:lnSpc>
                <a:spcPct val="100000"/>
              </a:lnSpc>
            </a:pPr>
            <a:r>
              <a:rPr sz="800" spc="-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ro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l</a:t>
            </a:r>
            <a:r>
              <a:rPr sz="800" spc="10" dirty="0" smtClean="0">
                <a:latin typeface="Arial"/>
                <a:cs typeface="Arial"/>
              </a:rPr>
              <a:t>l</a:t>
            </a:r>
            <a:r>
              <a:rPr sz="800" spc="-10" dirty="0" smtClean="0">
                <a:latin typeface="Arial"/>
                <a:cs typeface="Arial"/>
              </a:rPr>
              <a:t>’</a:t>
            </a:r>
            <a:r>
              <a:rPr sz="800" spc="0" dirty="0" smtClean="0">
                <a:latin typeface="Arial"/>
                <a:cs typeface="Arial"/>
              </a:rPr>
              <a:t>Int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no</a:t>
            </a:r>
            <a:endParaRPr sz="800">
              <a:latin typeface="Arial"/>
              <a:cs typeface="Arial"/>
            </a:endParaRPr>
          </a:p>
          <a:p>
            <a:pPr marR="3810" algn="ctr">
              <a:lnSpc>
                <a:spcPct val="100000"/>
              </a:lnSpc>
            </a:pPr>
            <a:r>
              <a:rPr sz="800" dirty="0" smtClean="0">
                <a:latin typeface="Arial"/>
                <a:cs typeface="Arial"/>
              </a:rPr>
              <a:t>Di</a:t>
            </a:r>
            <a:r>
              <a:rPr sz="800" spc="-5" dirty="0" smtClean="0">
                <a:latin typeface="Arial"/>
                <a:cs typeface="Arial"/>
              </a:rPr>
              <a:t>p</a:t>
            </a:r>
            <a:r>
              <a:rPr sz="800" spc="0" dirty="0" smtClean="0">
                <a:latin typeface="Arial"/>
                <a:cs typeface="Arial"/>
              </a:rPr>
              <a:t>a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ti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to 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g</a:t>
            </a:r>
            <a:r>
              <a:rPr sz="800" spc="0" dirty="0" smtClean="0">
                <a:latin typeface="Arial"/>
                <a:cs typeface="Arial"/>
              </a:rPr>
              <a:t>ili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Fu</a:t>
            </a:r>
            <a:r>
              <a:rPr sz="800" spc="0" dirty="0" smtClean="0">
                <a:latin typeface="Arial"/>
                <a:cs typeface="Arial"/>
              </a:rPr>
              <a:t>oco</a:t>
            </a:r>
            <a:r>
              <a:rPr sz="800" spc="-5" dirty="0" smtClean="0">
                <a:latin typeface="Arial"/>
                <a:cs typeface="Arial"/>
              </a:rPr>
              <a:t>,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So</a:t>
            </a:r>
            <a:r>
              <a:rPr sz="800" spc="5" dirty="0" smtClean="0">
                <a:latin typeface="Arial"/>
                <a:cs typeface="Arial"/>
              </a:rPr>
              <a:t>cc</a:t>
            </a:r>
            <a:r>
              <a:rPr sz="800" spc="-5" dirty="0" smtClean="0">
                <a:latin typeface="Arial"/>
                <a:cs typeface="Arial"/>
              </a:rPr>
              <a:t>o</a:t>
            </a:r>
            <a:r>
              <a:rPr sz="800" spc="0" dirty="0" smtClean="0">
                <a:latin typeface="Arial"/>
                <a:cs typeface="Arial"/>
              </a:rPr>
              <a:t>r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o </a:t>
            </a:r>
            <a:r>
              <a:rPr sz="800" spc="-5" dirty="0" smtClean="0">
                <a:latin typeface="Arial"/>
                <a:cs typeface="Arial"/>
              </a:rPr>
              <a:t>Pu</a:t>
            </a:r>
            <a:r>
              <a:rPr sz="800" spc="0" dirty="0" smtClean="0">
                <a:latin typeface="Arial"/>
                <a:cs typeface="Arial"/>
              </a:rPr>
              <a:t>b</a:t>
            </a:r>
            <a:r>
              <a:rPr sz="800" spc="-5" dirty="0" smtClean="0">
                <a:latin typeface="Arial"/>
                <a:cs typeface="Arial"/>
              </a:rPr>
              <a:t>b</a:t>
            </a:r>
            <a:r>
              <a:rPr sz="800" spc="0" dirty="0" smtClean="0">
                <a:latin typeface="Arial"/>
                <a:cs typeface="Arial"/>
              </a:rPr>
              <a:t>li</a:t>
            </a:r>
            <a:r>
              <a:rPr sz="800" spc="5" dirty="0" smtClean="0">
                <a:latin typeface="Arial"/>
                <a:cs typeface="Arial"/>
              </a:rPr>
              <a:t>c</a:t>
            </a:r>
            <a:r>
              <a:rPr sz="800" spc="0" dirty="0" smtClean="0">
                <a:latin typeface="Arial"/>
                <a:cs typeface="Arial"/>
              </a:rPr>
              <a:t>o e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ella Dif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a Ci</a:t>
            </a:r>
            <a:r>
              <a:rPr sz="800" spc="-1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ile</a:t>
            </a:r>
            <a:endParaRPr sz="800">
              <a:latin typeface="Arial"/>
              <a:cs typeface="Arial"/>
            </a:endParaRPr>
          </a:p>
          <a:p>
            <a:pPr algn="ctr">
              <a:lnSpc>
                <a:spcPts val="1190"/>
              </a:lnSpc>
            </a:pPr>
            <a:r>
              <a:rPr lang="it-IT" sz="1000" b="1" spc="-5" dirty="0" smtClean="0">
                <a:solidFill>
                  <a:srgbClr val="FF0000"/>
                </a:solidFill>
                <a:latin typeface="Arial"/>
                <a:cs typeface="Arial"/>
              </a:rPr>
              <a:t>Comando Provinciale  Vigili del Fuoco di Caserta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187696" y="624230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27164" y="6409944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86144" y="6577583"/>
            <a:ext cx="237744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18540" y="428604"/>
            <a:ext cx="8025426" cy="507209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 fontAlgn="base"/>
            <a:r>
              <a:rPr lang="it-IT" sz="3200" b="1" spc="-5" dirty="0" smtClean="0">
                <a:solidFill>
                  <a:srgbClr val="FF0000"/>
                </a:solidFill>
                <a:latin typeface="Arial"/>
                <a:cs typeface="Arial"/>
              </a:rPr>
              <a:t>VIE </a:t>
            </a:r>
            <a:r>
              <a:rPr lang="it-IT" sz="3200" b="1" spc="-5" dirty="0" err="1" smtClean="0">
                <a:solidFill>
                  <a:srgbClr val="FF0000"/>
                </a:solidFill>
                <a:latin typeface="Arial"/>
                <a:cs typeface="Arial"/>
              </a:rPr>
              <a:t>D'ESODO</a:t>
            </a:r>
            <a:endParaRPr lang="it-IT" sz="3200" b="1" spc="-5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algn="just" fontAlgn="base"/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È ammesso l'uso di </a:t>
            </a:r>
            <a:r>
              <a:rPr lang="it-IT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scale alla marinara </a:t>
            </a:r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a servizio di locali ove vi sia esclusiva presenza occasionale e di breve durata di personale addetto (</a:t>
            </a:r>
            <a:r>
              <a:rPr lang="it-IT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es. locali impianti</a:t>
            </a:r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, ...).</a:t>
            </a:r>
          </a:p>
          <a:p>
            <a:pPr algn="just" fontAlgn="base"/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Per quanto possibile, il sistema d'esodo deve essere concepito tenendo conto che, in caso di emergenza, gli occupanti che non hanno familiarità con l'attività tendono solitamente ad </a:t>
            </a:r>
            <a:r>
              <a:rPr lang="it-IT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uscire percorrendo in senso inverso la via che hanno impiegato per entrare</a:t>
            </a:r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.</a:t>
            </a:r>
          </a:p>
          <a:p>
            <a:pPr algn="just" fontAlgn="base"/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Tutte le superfici di calpestio delle vie d'esodo devono essere </a:t>
            </a:r>
            <a:r>
              <a:rPr lang="it-IT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non sdrucciolevoli</a:t>
            </a:r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.</a:t>
            </a:r>
          </a:p>
          <a:p>
            <a:pPr algn="just" fontAlgn="base"/>
            <a:r>
              <a:rPr lang="it-IT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Il fumo ed il calore dell'incendio smaltiti</a:t>
            </a:r>
            <a:r>
              <a:rPr lang="it-IT" sz="2400" dirty="0" smtClean="0">
                <a:solidFill>
                  <a:srgbClr val="372ED1"/>
                </a:solidFill>
                <a:latin typeface="Comic Sans MS"/>
                <a:cs typeface="Comic Sans MS"/>
              </a:rPr>
              <a:t> o evacuati dall'attività </a:t>
            </a:r>
            <a:r>
              <a:rPr lang="it-IT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non devono interferire con il sistema delle vie d'esodo.</a:t>
            </a:r>
          </a:p>
          <a:p>
            <a:pPr algn="just" fontAlgn="base"/>
            <a:endParaRPr lang="it-IT" sz="24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algn="just" fontAlgn="base"/>
            <a:endParaRPr lang="it-IT" sz="24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marL="806450" lvl="1" indent="-349250" algn="just" fontAlgn="base">
              <a:tabLst>
                <a:tab pos="806450" algn="l"/>
              </a:tabLst>
            </a:pPr>
            <a:endParaRPr lang="it-IT" sz="24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fontAlgn="base"/>
            <a:endParaRPr lang="it-IT" sz="3200" dirty="0" smtClean="0"/>
          </a:p>
          <a:p>
            <a:pPr marR="1270" algn="ctr"/>
            <a:endParaRPr lang="it-IT" sz="32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marR="1270" algn="just"/>
            <a:endParaRPr lang="it-IT" sz="2800" dirty="0" smtClean="0">
              <a:solidFill>
                <a:srgbClr val="372ED1"/>
              </a:solidFill>
              <a:latin typeface="Comic Sans MS"/>
              <a:cs typeface="Comic Sans MS"/>
            </a:endParaRPr>
          </a:p>
          <a:p>
            <a:pPr marR="1270" algn="ctr">
              <a:lnSpc>
                <a:spcPct val="100000"/>
              </a:lnSpc>
            </a:pPr>
            <a:endParaRPr lang="it-IT" sz="3200" dirty="0" smtClean="0">
              <a:latin typeface="Arial"/>
              <a:cs typeface="Arial"/>
            </a:endParaRPr>
          </a:p>
          <a:p>
            <a:pPr marL="1905" algn="ctr">
              <a:lnSpc>
                <a:spcPct val="100000"/>
              </a:lnSpc>
            </a:pPr>
            <a:endParaRPr lang="it-IT" sz="2400" b="1" spc="-15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algn="just" fontAlgn="base">
              <a:tabLst>
                <a:tab pos="7985125" algn="l"/>
              </a:tabLst>
            </a:pPr>
            <a:endParaRPr lang="it-IT" sz="2400" b="1" spc="-15" dirty="0" smtClean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1" name="object 8"/>
          <p:cNvSpPr txBox="1"/>
          <p:nvPr/>
        </p:nvSpPr>
        <p:spPr>
          <a:xfrm>
            <a:off x="2741929" y="6371590"/>
            <a:ext cx="3660140" cy="406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algn="ctr">
              <a:lnSpc>
                <a:spcPct val="100000"/>
              </a:lnSpc>
            </a:pPr>
            <a:r>
              <a:rPr sz="800" spc="-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ro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l</a:t>
            </a:r>
            <a:r>
              <a:rPr sz="800" spc="10" dirty="0" smtClean="0">
                <a:latin typeface="Arial"/>
                <a:cs typeface="Arial"/>
              </a:rPr>
              <a:t>l</a:t>
            </a:r>
            <a:r>
              <a:rPr sz="800" spc="-10" dirty="0" smtClean="0">
                <a:latin typeface="Arial"/>
                <a:cs typeface="Arial"/>
              </a:rPr>
              <a:t>’</a:t>
            </a:r>
            <a:r>
              <a:rPr sz="800" spc="0" dirty="0" smtClean="0">
                <a:latin typeface="Arial"/>
                <a:cs typeface="Arial"/>
              </a:rPr>
              <a:t>Int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no</a:t>
            </a:r>
            <a:endParaRPr sz="800">
              <a:latin typeface="Arial"/>
              <a:cs typeface="Arial"/>
            </a:endParaRPr>
          </a:p>
          <a:p>
            <a:pPr marR="3810" algn="ctr">
              <a:lnSpc>
                <a:spcPct val="100000"/>
              </a:lnSpc>
            </a:pPr>
            <a:r>
              <a:rPr sz="800" dirty="0" smtClean="0">
                <a:latin typeface="Arial"/>
                <a:cs typeface="Arial"/>
              </a:rPr>
              <a:t>Di</a:t>
            </a:r>
            <a:r>
              <a:rPr sz="800" spc="-5" dirty="0" smtClean="0">
                <a:latin typeface="Arial"/>
                <a:cs typeface="Arial"/>
              </a:rPr>
              <a:t>p</a:t>
            </a:r>
            <a:r>
              <a:rPr sz="800" spc="0" dirty="0" smtClean="0">
                <a:latin typeface="Arial"/>
                <a:cs typeface="Arial"/>
              </a:rPr>
              <a:t>a</a:t>
            </a:r>
            <a:r>
              <a:rPr sz="800" spc="-10" dirty="0" smtClean="0">
                <a:latin typeface="Arial"/>
                <a:cs typeface="Arial"/>
              </a:rPr>
              <a:t>r</a:t>
            </a:r>
            <a:r>
              <a:rPr sz="800" spc="0" dirty="0" smtClean="0">
                <a:latin typeface="Arial"/>
                <a:cs typeface="Arial"/>
              </a:rPr>
              <a:t>ti</a:t>
            </a:r>
            <a:r>
              <a:rPr sz="800" spc="10" dirty="0" smtClean="0">
                <a:latin typeface="Arial"/>
                <a:cs typeface="Arial"/>
              </a:rPr>
              <a:t>m</a:t>
            </a:r>
            <a:r>
              <a:rPr sz="800" spc="0" dirty="0" smtClean="0">
                <a:latin typeface="Arial"/>
                <a:cs typeface="Arial"/>
              </a:rPr>
              <a:t>e</a:t>
            </a:r>
            <a:r>
              <a:rPr sz="800" spc="-5" dirty="0" smtClean="0">
                <a:latin typeface="Arial"/>
                <a:cs typeface="Arial"/>
              </a:rPr>
              <a:t>n</a:t>
            </a:r>
            <a:r>
              <a:rPr sz="800" spc="0" dirty="0" smtClean="0">
                <a:latin typeface="Arial"/>
                <a:cs typeface="Arial"/>
              </a:rPr>
              <a:t>to 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</a:t>
            </a:r>
            <a:r>
              <a:rPr sz="800" spc="-5" dirty="0" smtClean="0">
                <a:latin typeface="Arial"/>
                <a:cs typeface="Arial"/>
              </a:rPr>
              <a:t>g</a:t>
            </a:r>
            <a:r>
              <a:rPr sz="800" spc="0" dirty="0" smtClean="0">
                <a:latin typeface="Arial"/>
                <a:cs typeface="Arial"/>
              </a:rPr>
              <a:t>ili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Fu</a:t>
            </a:r>
            <a:r>
              <a:rPr sz="800" spc="0" dirty="0" smtClean="0">
                <a:latin typeface="Arial"/>
                <a:cs typeface="Arial"/>
              </a:rPr>
              <a:t>oco</a:t>
            </a:r>
            <a:r>
              <a:rPr sz="800" spc="-5" dirty="0" smtClean="0">
                <a:latin typeface="Arial"/>
                <a:cs typeface="Arial"/>
              </a:rPr>
              <a:t>,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0" dirty="0" smtClean="0">
                <a:latin typeface="Arial"/>
                <a:cs typeface="Arial"/>
              </a:rPr>
              <a:t>d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0" dirty="0" smtClean="0">
                <a:latin typeface="Arial"/>
                <a:cs typeface="Arial"/>
              </a:rPr>
              <a:t>l</a:t>
            </a:r>
            <a:r>
              <a:rPr sz="800" spc="5" dirty="0" smtClean="0">
                <a:latin typeface="Arial"/>
                <a:cs typeface="Arial"/>
              </a:rPr>
              <a:t> </a:t>
            </a:r>
            <a:r>
              <a:rPr sz="800" spc="-5" dirty="0" smtClean="0">
                <a:latin typeface="Arial"/>
                <a:cs typeface="Arial"/>
              </a:rPr>
              <a:t>So</a:t>
            </a:r>
            <a:r>
              <a:rPr sz="800" spc="5" dirty="0" smtClean="0">
                <a:latin typeface="Arial"/>
                <a:cs typeface="Arial"/>
              </a:rPr>
              <a:t>cc</a:t>
            </a:r>
            <a:r>
              <a:rPr sz="800" spc="-5" dirty="0" smtClean="0">
                <a:latin typeface="Arial"/>
                <a:cs typeface="Arial"/>
              </a:rPr>
              <a:t>o</a:t>
            </a:r>
            <a:r>
              <a:rPr sz="800" spc="0" dirty="0" smtClean="0">
                <a:latin typeface="Arial"/>
                <a:cs typeface="Arial"/>
              </a:rPr>
              <a:t>r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o </a:t>
            </a:r>
            <a:r>
              <a:rPr sz="800" spc="-5" dirty="0" smtClean="0">
                <a:latin typeface="Arial"/>
                <a:cs typeface="Arial"/>
              </a:rPr>
              <a:t>Pu</a:t>
            </a:r>
            <a:r>
              <a:rPr sz="800" spc="0" dirty="0" smtClean="0">
                <a:latin typeface="Arial"/>
                <a:cs typeface="Arial"/>
              </a:rPr>
              <a:t>b</a:t>
            </a:r>
            <a:r>
              <a:rPr sz="800" spc="-5" dirty="0" smtClean="0">
                <a:latin typeface="Arial"/>
                <a:cs typeface="Arial"/>
              </a:rPr>
              <a:t>b</a:t>
            </a:r>
            <a:r>
              <a:rPr sz="800" spc="0" dirty="0" smtClean="0">
                <a:latin typeface="Arial"/>
                <a:cs typeface="Arial"/>
              </a:rPr>
              <a:t>li</a:t>
            </a:r>
            <a:r>
              <a:rPr sz="800" spc="5" dirty="0" smtClean="0">
                <a:latin typeface="Arial"/>
                <a:cs typeface="Arial"/>
              </a:rPr>
              <a:t>c</a:t>
            </a:r>
            <a:r>
              <a:rPr sz="800" spc="0" dirty="0" smtClean="0">
                <a:latin typeface="Arial"/>
                <a:cs typeface="Arial"/>
              </a:rPr>
              <a:t>o e </a:t>
            </a:r>
            <a:r>
              <a:rPr sz="800" spc="-5" dirty="0" smtClean="0">
                <a:latin typeface="Arial"/>
                <a:cs typeface="Arial"/>
              </a:rPr>
              <a:t>d</a:t>
            </a:r>
            <a:r>
              <a:rPr sz="800" spc="0" dirty="0" smtClean="0">
                <a:latin typeface="Arial"/>
                <a:cs typeface="Arial"/>
              </a:rPr>
              <a:t>ella Dif</a:t>
            </a:r>
            <a:r>
              <a:rPr sz="800" spc="-5" dirty="0" smtClean="0">
                <a:latin typeface="Arial"/>
                <a:cs typeface="Arial"/>
              </a:rPr>
              <a:t>e</a:t>
            </a:r>
            <a:r>
              <a:rPr sz="800" spc="5" dirty="0" smtClean="0">
                <a:latin typeface="Arial"/>
                <a:cs typeface="Arial"/>
              </a:rPr>
              <a:t>s</a:t>
            </a:r>
            <a:r>
              <a:rPr sz="800" spc="0" dirty="0" smtClean="0">
                <a:latin typeface="Arial"/>
                <a:cs typeface="Arial"/>
              </a:rPr>
              <a:t>a Ci</a:t>
            </a:r>
            <a:r>
              <a:rPr sz="800" spc="-15" dirty="0" smtClean="0">
                <a:latin typeface="Arial"/>
                <a:cs typeface="Arial"/>
              </a:rPr>
              <a:t>v</a:t>
            </a:r>
            <a:r>
              <a:rPr sz="800" spc="0" dirty="0" smtClean="0">
                <a:latin typeface="Arial"/>
                <a:cs typeface="Arial"/>
              </a:rPr>
              <a:t>ile</a:t>
            </a:r>
            <a:endParaRPr sz="800">
              <a:latin typeface="Arial"/>
              <a:cs typeface="Arial"/>
            </a:endParaRPr>
          </a:p>
          <a:p>
            <a:pPr algn="ctr">
              <a:lnSpc>
                <a:spcPts val="1190"/>
              </a:lnSpc>
            </a:pPr>
            <a:r>
              <a:rPr lang="it-IT" sz="1000" b="1" spc="-5" dirty="0" smtClean="0">
                <a:solidFill>
                  <a:srgbClr val="FF0000"/>
                </a:solidFill>
                <a:latin typeface="Arial"/>
                <a:cs typeface="Arial"/>
              </a:rPr>
              <a:t>Comando Provinciale  Vigili del Fuoco di Caserta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4667</TotalTime>
  <Words>3077</Words>
  <Application>Microsoft Office PowerPoint</Application>
  <PresentationFormat>Presentazione su schermo (4:3)</PresentationFormat>
  <Paragraphs>656</Paragraphs>
  <Slides>55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55</vt:i4>
      </vt:variant>
    </vt:vector>
  </HeadingPairs>
  <TitlesOfParts>
    <vt:vector size="56" baseType="lpstr">
      <vt:lpstr>Office Theme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Diapositiva 52</vt:lpstr>
      <vt:lpstr>Diapositiva 53</vt:lpstr>
      <vt:lpstr>Diapositiva 54</vt:lpstr>
      <vt:lpstr>Diapositiva 55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procedimenti di prevenzione incendi alla luce dei recenti interventi legislativi</dc:title>
  <dc:creator>Utente</dc:creator>
  <cp:lastModifiedBy>Giovanni De Dona</cp:lastModifiedBy>
  <cp:revision>430</cp:revision>
  <dcterms:created xsi:type="dcterms:W3CDTF">2016-05-02T07:34:30Z</dcterms:created>
  <dcterms:modified xsi:type="dcterms:W3CDTF">2017-02-13T08:11:30Z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2015-03-03T00:00:00Z</vt:filetime>
  </property>
  <property fmtid="{D5CDD505-2E9C-101B-9397-08002B2CF9AE}" pid="3" name="LastSaved">
    <vt:filetime>2016-05-02T00:00:00Z</vt:filetime>
  </property>
</Properties>
</file>