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76" r:id="rId2"/>
    <p:sldId id="277" r:id="rId3"/>
    <p:sldId id="278" r:id="rId4"/>
    <p:sldId id="280" r:id="rId5"/>
    <p:sldId id="281" r:id="rId6"/>
    <p:sldId id="282" r:id="rId7"/>
    <p:sldId id="283" r:id="rId8"/>
    <p:sldId id="286" r:id="rId9"/>
    <p:sldId id="287" r:id="rId10"/>
    <p:sldId id="288" r:id="rId11"/>
    <p:sldId id="289" r:id="rId12"/>
    <p:sldId id="372" r:id="rId13"/>
    <p:sldId id="373" r:id="rId14"/>
    <p:sldId id="331" r:id="rId15"/>
    <p:sldId id="290" r:id="rId16"/>
    <p:sldId id="291" r:id="rId17"/>
    <p:sldId id="374" r:id="rId18"/>
    <p:sldId id="293" r:id="rId19"/>
    <p:sldId id="294" r:id="rId20"/>
    <p:sldId id="295" r:id="rId21"/>
    <p:sldId id="375" r:id="rId22"/>
    <p:sldId id="376" r:id="rId23"/>
    <p:sldId id="377" r:id="rId24"/>
    <p:sldId id="378" r:id="rId25"/>
    <p:sldId id="379" r:id="rId26"/>
    <p:sldId id="381" r:id="rId27"/>
    <p:sldId id="380"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8" r:id="rId44"/>
    <p:sldId id="397" r:id="rId45"/>
    <p:sldId id="399" r:id="rId46"/>
    <p:sldId id="400" r:id="rId47"/>
    <p:sldId id="401" r:id="rId48"/>
    <p:sldId id="402" r:id="rId49"/>
    <p:sldId id="403" r:id="rId50"/>
    <p:sldId id="405" r:id="rId51"/>
    <p:sldId id="406" r:id="rId52"/>
    <p:sldId id="404" r:id="rId53"/>
    <p:sldId id="407" r:id="rId54"/>
    <p:sldId id="408" r:id="rId55"/>
    <p:sldId id="409" r:id="rId56"/>
    <p:sldId id="410" r:id="rId57"/>
    <p:sldId id="411" r:id="rId58"/>
    <p:sldId id="413" r:id="rId59"/>
    <p:sldId id="412" r:id="rId60"/>
    <p:sldId id="414" r:id="rId61"/>
    <p:sldId id="415" r:id="rId62"/>
    <p:sldId id="367" r:id="rId63"/>
  </p:sldIdLst>
  <p:sldSz cx="9145588" cy="6859588"/>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68" y="-96"/>
      </p:cViewPr>
      <p:guideLst>
        <p:guide orient="horz" pos="2160"/>
        <p:guide pos="28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C348312-BAC7-406C-888A-F5377B86055D}" type="datetimeFigureOut">
              <a:rPr lang="it-IT" smtClean="0"/>
              <a:pPr/>
              <a:t>03/05/2018</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CEB1D6D-540D-4132-BE0B-54454C6629B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49</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58</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59</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60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61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55</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56</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EB1D6D-540D-4132-BE0B-54454C6629BA}" type="slidenum">
              <a:rPr lang="it-IT" smtClean="0"/>
              <a:pPr/>
              <a:t>57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919" y="2130920"/>
            <a:ext cx="7773750" cy="147036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838" y="3887100"/>
            <a:ext cx="6401912"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636604" y="274703"/>
            <a:ext cx="1748141" cy="585288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9006" y="274703"/>
            <a:ext cx="5095172" cy="585288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38" y="4407922"/>
            <a:ext cx="7773750" cy="136239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438" y="2907387"/>
            <a:ext cx="7773750"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89006" y="1600572"/>
            <a:ext cx="3421656"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963088" y="1600572"/>
            <a:ext cx="3421658"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80" y="274702"/>
            <a:ext cx="8231029" cy="114326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79" y="1535469"/>
            <a:ext cx="4040890"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79" y="2175379"/>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834" y="1535469"/>
            <a:ext cx="4042477"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834" y="2175379"/>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80" y="273113"/>
            <a:ext cx="3008835" cy="1162319"/>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670" y="273115"/>
            <a:ext cx="5112638"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80" y="1435434"/>
            <a:ext cx="3008835"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599" y="4801712"/>
            <a:ext cx="5487353" cy="56686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599" y="612917"/>
            <a:ext cx="5487353"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599" y="5368581"/>
            <a:ext cx="5487353"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3DD6C85-74EE-4625-984C-968B957F9DDA}" type="datetimeFigureOut">
              <a:rPr lang="it-IT" smtClean="0"/>
              <a:pPr/>
              <a:t>03/05/2018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21D69-87E5-4E97-903D-5E08E771833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80" y="274702"/>
            <a:ext cx="8231029" cy="1143265"/>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80" y="1600572"/>
            <a:ext cx="8231029" cy="452701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79" y="6357823"/>
            <a:ext cx="2133971"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63DD6C85-74EE-4625-984C-968B957F9DDA}" type="datetimeFigureOut">
              <a:rPr lang="it-IT" smtClean="0"/>
              <a:pPr/>
              <a:t>03/05/2018</a:t>
            </a:fld>
            <a:endParaRPr lang="it-IT"/>
          </a:p>
        </p:txBody>
      </p:sp>
      <p:sp>
        <p:nvSpPr>
          <p:cNvPr id="5" name="Segnaposto piè di pagina 4"/>
          <p:cNvSpPr>
            <a:spLocks noGrp="1"/>
          </p:cNvSpPr>
          <p:nvPr>
            <p:ph type="ftr" sz="quarter" idx="3"/>
          </p:nvPr>
        </p:nvSpPr>
        <p:spPr>
          <a:xfrm>
            <a:off x="3124743" y="6357823"/>
            <a:ext cx="289610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4338" y="6357823"/>
            <a:ext cx="2133971"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08321D69-87E5-4E97-903D-5E08E771833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iomedia.it/shop/images/EU07842.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iomedia.it/shop/images/EU07842.jpg"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928850" y="5149456"/>
            <a:ext cx="7002091" cy="646341"/>
          </a:xfrm>
          <a:prstGeom prst="rect">
            <a:avLst/>
          </a:prstGeom>
          <a:noFill/>
        </p:spPr>
        <p:txBody>
          <a:bodyPr lIns="91449" tIns="45725" rIns="91449" bIns="45725">
            <a:spAutoFit/>
          </a:bodyPr>
          <a:lstStyle/>
          <a:p>
            <a:pPr>
              <a:defRPr/>
            </a:pPr>
            <a:r>
              <a:rPr lang="it-IT" dirty="0">
                <a:solidFill>
                  <a:schemeClr val="accent2">
                    <a:lumMod val="75000"/>
                  </a:schemeClr>
                </a:solidFill>
              </a:rPr>
              <a:t>Relatore:</a:t>
            </a:r>
          </a:p>
          <a:p>
            <a:pPr>
              <a:defRPr/>
            </a:pPr>
            <a:r>
              <a:rPr lang="it-IT" dirty="0">
                <a:solidFill>
                  <a:schemeClr val="accent2">
                    <a:lumMod val="75000"/>
                  </a:schemeClr>
                </a:solidFill>
              </a:rPr>
              <a:t>Ing. Giovanni De </a:t>
            </a:r>
            <a:r>
              <a:rPr lang="it-IT" dirty="0" smtClean="0">
                <a:solidFill>
                  <a:schemeClr val="accent2">
                    <a:lumMod val="75000"/>
                  </a:schemeClr>
                </a:solidFill>
              </a:rPr>
              <a:t>Dona</a:t>
            </a:r>
            <a:endParaRPr lang="it-IT" dirty="0">
              <a:solidFill>
                <a:schemeClr val="accent2">
                  <a:lumMod val="75000"/>
                </a:schemeClr>
              </a:solidFill>
            </a:endParaRPr>
          </a:p>
        </p:txBody>
      </p:sp>
      <p:pic>
        <p:nvPicPr>
          <p:cNvPr id="2051"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354074" y="5359054"/>
            <a:ext cx="431875" cy="576395"/>
          </a:xfrm>
          <a:prstGeom prst="rect">
            <a:avLst/>
          </a:prstGeom>
          <a:noFill/>
          <a:ln w="9525">
            <a:noFill/>
            <a:miter lim="800000"/>
            <a:headEnd/>
            <a:tailEnd/>
          </a:ln>
        </p:spPr>
      </p:pic>
      <p:sp>
        <p:nvSpPr>
          <p:cNvPr id="2052" name="CasellaDiTesto 7"/>
          <p:cNvSpPr txBox="1">
            <a:spLocks noChangeArrowheads="1"/>
          </p:cNvSpPr>
          <p:nvPr/>
        </p:nvSpPr>
        <p:spPr bwMode="auto">
          <a:xfrm>
            <a:off x="500828" y="285817"/>
            <a:ext cx="8001711" cy="738674"/>
          </a:xfrm>
          <a:prstGeom prst="rect">
            <a:avLst/>
          </a:prstGeom>
          <a:noFill/>
          <a:ln w="9525">
            <a:noFill/>
            <a:miter lim="800000"/>
            <a:headEnd/>
            <a:tailEnd/>
          </a:ln>
        </p:spPr>
        <p:txBody>
          <a:bodyPr wrap="square" lIns="91449" tIns="45725" rIns="91449" bIns="45725">
            <a:spAutoFit/>
          </a:bodyPr>
          <a:lstStyle/>
          <a:p>
            <a:pPr algn="just"/>
            <a:r>
              <a:rPr lang="it-IT" sz="1400" b="1" dirty="0" smtClean="0"/>
              <a:t>DECRETO 5 agosto 2011</a:t>
            </a:r>
          </a:p>
          <a:p>
            <a:pPr algn="just"/>
            <a:r>
              <a:rPr lang="it-IT" sz="1400" b="1" dirty="0" smtClean="0"/>
              <a:t>Procedure e requisiti per l'autorizzazione e l'iscrizione dei professionisti negli elenchi del Ministero dell'interno di cui all'articolo 16 del decreto legislativo 8 marzo 2006, n. 139.</a:t>
            </a:r>
            <a:endParaRPr lang="it-IT" sz="1400" dirty="0">
              <a:solidFill>
                <a:srgbClr val="FF0000"/>
              </a:solidFill>
            </a:endParaRPr>
          </a:p>
        </p:txBody>
      </p:sp>
      <p:sp>
        <p:nvSpPr>
          <p:cNvPr id="2053" name="Rectangle 2"/>
          <p:cNvSpPr>
            <a:spLocks noChangeArrowheads="1"/>
          </p:cNvSpPr>
          <p:nvPr/>
        </p:nvSpPr>
        <p:spPr bwMode="auto">
          <a:xfrm>
            <a:off x="612354" y="4005858"/>
            <a:ext cx="7773142" cy="1077228"/>
          </a:xfrm>
          <a:prstGeom prst="rect">
            <a:avLst/>
          </a:prstGeom>
          <a:noFill/>
          <a:ln w="9525">
            <a:noFill/>
            <a:miter lim="800000"/>
            <a:headEnd/>
            <a:tailEnd/>
          </a:ln>
        </p:spPr>
        <p:txBody>
          <a:bodyPr wrap="square" lIns="91449" tIns="45725" rIns="91449" bIns="45725">
            <a:spAutoFit/>
          </a:bodyPr>
          <a:lstStyle/>
          <a:p>
            <a:pPr algn="ctr">
              <a:spcBef>
                <a:spcPct val="50000"/>
              </a:spcBef>
            </a:pPr>
            <a:r>
              <a:rPr lang="it-IT" sz="1600" b="1" i="1" dirty="0" smtClean="0">
                <a:solidFill>
                  <a:srgbClr val="0070C0"/>
                </a:solidFill>
              </a:rPr>
              <a:t>Decreto Ministero Interno 26 agosto 1992</a:t>
            </a:r>
          </a:p>
          <a:p>
            <a:pPr algn="ctr">
              <a:spcBef>
                <a:spcPct val="50000"/>
              </a:spcBef>
            </a:pPr>
            <a:r>
              <a:rPr lang="it-IT" sz="1600" b="1" i="1" dirty="0" smtClean="0">
                <a:solidFill>
                  <a:srgbClr val="0070C0"/>
                </a:solidFill>
              </a:rPr>
              <a:t>Norme di prevenzione incendi per l'edilizia scolastica </a:t>
            </a:r>
          </a:p>
          <a:p>
            <a:pPr algn="ctr">
              <a:spcBef>
                <a:spcPct val="50000"/>
              </a:spcBef>
            </a:pPr>
            <a:endParaRPr lang="it-IT" sz="1600" b="1" i="1" dirty="0" smtClean="0">
              <a:solidFill>
                <a:srgbClr val="0070C0"/>
              </a:solidFill>
            </a:endParaRPr>
          </a:p>
        </p:txBody>
      </p:sp>
      <p:pic>
        <p:nvPicPr>
          <p:cNvPr id="98306" name="Picture 2" descr="http://www.comune.luino.va.it/Portals/0/scuola_media.jpg"/>
          <p:cNvPicPr>
            <a:picLocks noChangeAspect="1" noChangeArrowheads="1"/>
          </p:cNvPicPr>
          <p:nvPr/>
        </p:nvPicPr>
        <p:blipFill>
          <a:blip r:embed="rId4" cstate="print"/>
          <a:srcRect/>
          <a:stretch>
            <a:fillRect/>
          </a:stretch>
        </p:blipFill>
        <p:spPr bwMode="auto">
          <a:xfrm>
            <a:off x="396330" y="1053530"/>
            <a:ext cx="4320480" cy="2873933"/>
          </a:xfrm>
          <a:prstGeom prst="rect">
            <a:avLst/>
          </a:prstGeom>
          <a:noFill/>
        </p:spPr>
      </p:pic>
      <p:pic>
        <p:nvPicPr>
          <p:cNvPr id="98308" name="Picture 4" descr="http://lnx.mediarocca.it/wp-content/uploads/2009/10/scuola100.gif"/>
          <p:cNvPicPr>
            <a:picLocks noChangeAspect="1" noChangeArrowheads="1"/>
          </p:cNvPicPr>
          <p:nvPr/>
        </p:nvPicPr>
        <p:blipFill>
          <a:blip r:embed="rId5" cstate="print"/>
          <a:srcRect/>
          <a:stretch>
            <a:fillRect/>
          </a:stretch>
        </p:blipFill>
        <p:spPr bwMode="auto">
          <a:xfrm>
            <a:off x="4500786" y="1197546"/>
            <a:ext cx="4320480" cy="26163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91850"/>
            <a:ext cx="8737529" cy="6093986"/>
          </a:xfrm>
          <a:prstGeom prst="rect">
            <a:avLst/>
          </a:prstGeom>
          <a:noFill/>
          <a:ln w="9525">
            <a:noFill/>
            <a:miter lim="800000"/>
            <a:headEnd/>
            <a:tailEnd/>
          </a:ln>
        </p:spPr>
        <p:txBody>
          <a:bodyPr lIns="91449" tIns="45725" rIns="91449" bIns="45725">
            <a:spAutoFit/>
          </a:bodyPr>
          <a:lstStyle/>
          <a:p>
            <a:pPr eaLnBrk="0" hangingPunct="0">
              <a:lnSpc>
                <a:spcPct val="150000"/>
              </a:lnSpc>
            </a:pPr>
            <a:r>
              <a:rPr lang="it-IT" b="1" i="1" dirty="0" smtClean="0">
                <a:solidFill>
                  <a:srgbClr val="0070C0"/>
                </a:solidFill>
              </a:rPr>
              <a:t>2.4 SEPARAZIONI</a:t>
            </a:r>
          </a:p>
          <a:p>
            <a:pPr algn="just" eaLnBrk="0" hangingPunct="0">
              <a:lnSpc>
                <a:spcPct val="150000"/>
              </a:lnSpc>
            </a:pPr>
            <a:r>
              <a:rPr lang="it-IT" dirty="0" smtClean="0">
                <a:cs typeface="Times New Roman" charset="0"/>
              </a:rPr>
              <a:t>Le attività scolastiche ubicate negli edifici e nei locali di cui alla lettera b) del punto 2.1 devono essere </a:t>
            </a:r>
            <a:r>
              <a:rPr lang="it-IT" dirty="0" smtClean="0">
                <a:solidFill>
                  <a:srgbClr val="FF6600"/>
                </a:solidFill>
                <a:cs typeface="Times New Roman" charset="0"/>
              </a:rPr>
              <a:t>separati dai locali a diversa destinazione, non pertinenti l'attività scolastica, mediante strutture di caratteristiche almeno REI 120 senza comunicazioni</a:t>
            </a:r>
            <a:r>
              <a:rPr lang="it-IT" dirty="0" smtClean="0">
                <a:cs typeface="Times New Roman" charset="0"/>
              </a:rPr>
              <a:t>. </a:t>
            </a:r>
          </a:p>
          <a:p>
            <a:pPr algn="just" eaLnBrk="0" hangingPunct="0">
              <a:lnSpc>
                <a:spcPct val="150000"/>
              </a:lnSpc>
            </a:pPr>
            <a:r>
              <a:rPr lang="it-IT" dirty="0" smtClean="0">
                <a:solidFill>
                  <a:srgbClr val="FF6600"/>
                </a:solidFill>
                <a:cs typeface="Times New Roman" charset="0"/>
              </a:rPr>
              <a:t>Fanno eccezione le scuole particolari</a:t>
            </a:r>
            <a:r>
              <a:rPr lang="it-IT" dirty="0" smtClean="0">
                <a:cs typeface="Times New Roman" charset="0"/>
              </a:rPr>
              <a:t> che per relazione diretta con altre attività necessitano della comunicazione con altri locali (esempio scuole infermieri, scuole convitto, ecc.) </a:t>
            </a:r>
            <a:r>
              <a:rPr lang="it-IT" dirty="0" smtClean="0">
                <a:solidFill>
                  <a:srgbClr val="FF6600"/>
                </a:solidFill>
                <a:cs typeface="Times New Roman" charset="0"/>
              </a:rPr>
              <a:t>per le quali è ammesso che la comunicazione avvenga mediante filtro a prova di fumo</a:t>
            </a:r>
            <a:r>
              <a:rPr lang="it-IT" dirty="0" smtClean="0">
                <a:cs typeface="Times New Roman" charset="0"/>
              </a:rPr>
              <a:t>. Tali attività devono, comunque, avere accessi ed uscite indipendenti. E’ consentito che </a:t>
            </a:r>
            <a:r>
              <a:rPr lang="it-IT" dirty="0" smtClean="0">
                <a:solidFill>
                  <a:srgbClr val="FF6600"/>
                </a:solidFill>
                <a:cs typeface="Times New Roman" charset="0"/>
              </a:rPr>
              <a:t>l'alloggio del custode</a:t>
            </a:r>
            <a:r>
              <a:rPr lang="it-IT" dirty="0" smtClean="0">
                <a:cs typeface="Times New Roman" charset="0"/>
              </a:rPr>
              <a:t>, dotato di proprio </a:t>
            </a:r>
            <a:r>
              <a:rPr lang="it-IT" dirty="0" smtClean="0">
                <a:solidFill>
                  <a:srgbClr val="FF6600"/>
                </a:solidFill>
                <a:cs typeface="Times New Roman" charset="0"/>
              </a:rPr>
              <a:t>accesso indipendente</a:t>
            </a:r>
            <a:r>
              <a:rPr lang="it-IT" dirty="0" smtClean="0">
                <a:cs typeface="Times New Roman" charset="0"/>
              </a:rPr>
              <a:t>, possa </a:t>
            </a:r>
            <a:r>
              <a:rPr lang="it-IT" dirty="0" smtClean="0">
                <a:solidFill>
                  <a:srgbClr val="FF6600"/>
                </a:solidFill>
                <a:cs typeface="Times New Roman" charset="0"/>
              </a:rPr>
              <a:t>comunicare con i locali pertinenti l'attività scolastica mediante porte di caratteristiche almeno REI 120</a:t>
            </a:r>
            <a:r>
              <a:rPr lang="it-IT" dirty="0" smtClean="0">
                <a:cs typeface="Times New Roman" charset="0"/>
              </a:rPr>
              <a:t>.   </a:t>
            </a:r>
          </a:p>
          <a:p>
            <a:pPr algn="just" eaLnBrk="0" hangingPunct="0">
              <a:lnSpc>
                <a:spcPct val="150000"/>
              </a:lnSpc>
            </a:pPr>
            <a:r>
              <a:rPr lang="it-IT" sz="1600" i="1" dirty="0" smtClean="0">
                <a:solidFill>
                  <a:srgbClr val="000066"/>
                </a:solidFill>
                <a:cs typeface="Times New Roman" charset="0"/>
              </a:rPr>
              <a:t>Chiarimento: le disposizioni relative all'alloggio del custode si possono estendere anche all'alloggio del personale religioso addetto anche alla gestione ed alla custodia delle strutture scolastiche.</a:t>
            </a:r>
          </a:p>
          <a:p>
            <a:pPr algn="just" eaLnBrk="0" hangingPunct="0">
              <a:lnSpc>
                <a:spcPct val="150000"/>
              </a:lnSpc>
            </a:pPr>
            <a:endParaRPr lang="it-IT" sz="1600" dirty="0" smtClean="0">
              <a:solidFill>
                <a:srgbClr val="000066"/>
              </a:solidFill>
              <a:cs typeface="Times New Roman" charset="0"/>
            </a:endParaRPr>
          </a:p>
          <a:p>
            <a:pPr algn="just" eaLnBrk="0" hangingPunct="0">
              <a:lnSpc>
                <a:spcPct val="150000"/>
              </a:lnSpc>
            </a:pPr>
            <a:r>
              <a:rPr lang="it-IT" sz="1600" i="1" dirty="0" smtClean="0">
                <a:solidFill>
                  <a:srgbClr val="000066"/>
                </a:solidFill>
                <a:cs typeface="Times New Roman" charset="0"/>
              </a:rPr>
              <a:t> Chiarimento: i luoghi destinati al culto, non aperti al pubblico, quali ad esempio una cappella inserita nell'edificio scolastico con finalità educative, si possono considerare pertinenti l'attività scolastica.</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707489"/>
            <a:ext cx="8737529" cy="5632321"/>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000" b="1" i="1" dirty="0" smtClean="0">
                <a:solidFill>
                  <a:srgbClr val="0070C0"/>
                </a:solidFill>
              </a:rPr>
              <a:t>3.0 RESISTENZA AL FUOCO DELLE STRUTTURE</a:t>
            </a:r>
            <a:r>
              <a:rPr lang="it-IT" sz="2000" dirty="0" smtClean="0">
                <a:cs typeface="Times New Roman" charset="0"/>
              </a:rPr>
              <a:t> </a:t>
            </a:r>
          </a:p>
          <a:p>
            <a:pPr algn="just" eaLnBrk="0" hangingPunct="0">
              <a:lnSpc>
                <a:spcPct val="150000"/>
              </a:lnSpc>
            </a:pPr>
            <a:r>
              <a:rPr lang="it-IT" sz="2000" dirty="0" smtClean="0">
                <a:cs typeface="Times New Roman" charset="0"/>
              </a:rPr>
              <a:t>I requisiti di resistenza al fuoco degli elementi strutturali vanno valutati secondo le prescrizioni e le modalità di prova stabilite dalla </a:t>
            </a:r>
            <a:r>
              <a:rPr lang="it-IT" sz="2000" dirty="0" smtClean="0">
                <a:solidFill>
                  <a:srgbClr val="FF6600"/>
                </a:solidFill>
                <a:cs typeface="Times New Roman" charset="0"/>
              </a:rPr>
              <a:t>circolare del Ministero dell'interno n. 91 del 14 settembre 1961</a:t>
            </a:r>
            <a:r>
              <a:rPr lang="it-IT" sz="2000" dirty="0" smtClean="0">
                <a:cs typeface="Times New Roman" charset="0"/>
              </a:rPr>
              <a:t>, prescindendo dal tipo di materiale impiegato nella realizzazione degli elementi medesimi (calcestruzzo, laterizi, acciaio, legno massiccio, legno lamellare, elementi compositi). Il dimensionamento degli spessori e delle protezioni da adottare, per i vari tipi di materiali suddetti, nonché la classificazione degli edifici in funzione del carico di incendio, vanno determinati con le tabelle e con le modalità specificate nella circolare n. 91 citata, tenendo conto delle disposizioni contenute nel </a:t>
            </a:r>
            <a:r>
              <a:rPr lang="it-IT" sz="2000" dirty="0" smtClean="0">
                <a:solidFill>
                  <a:srgbClr val="FF6600"/>
                </a:solidFill>
                <a:cs typeface="Times New Roman" charset="0"/>
              </a:rPr>
              <a:t>decreto ministeriale 6 marzo 1986</a:t>
            </a:r>
            <a:r>
              <a:rPr lang="it-IT" sz="2000" dirty="0" smtClean="0">
                <a:cs typeface="Times New Roman" charset="0"/>
              </a:rPr>
              <a:t> (Gazzetta Ufficiale n. 60 del 13 marzo 1986) per quanto attiene il calcolo del carico di incendio per locali aventi strutture portanti in legno.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707489"/>
            <a:ext cx="8737529" cy="4247327"/>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000" b="1" i="1" dirty="0" smtClean="0">
                <a:solidFill>
                  <a:srgbClr val="0070C0"/>
                </a:solidFill>
              </a:rPr>
              <a:t>3.0 RESISTENZA AL FUOCO DELLE STRUTTURE</a:t>
            </a:r>
            <a:r>
              <a:rPr lang="it-IT" sz="2000" dirty="0" smtClean="0">
                <a:cs typeface="Times New Roman" charset="0"/>
              </a:rPr>
              <a:t> </a:t>
            </a: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solidFill>
                  <a:srgbClr val="FF6600"/>
                </a:solidFill>
                <a:cs typeface="Times New Roman" charset="0"/>
              </a:rPr>
              <a:t>Le predette strutture dovranno comunque essere realizzate in modo da garantire una resistenza al fuoco di almeno R 60 (strutture portanti) e REI 60 (strutture separanti) per edifici con altezza antincendi fino a 24 m; per edifici di altezza superiore deve essere garantita una resistenza al fuoco almeno di R 90 (strutture portanti) e REI 90 (strutture separanti). </a:t>
            </a:r>
          </a:p>
          <a:p>
            <a:pPr algn="just" eaLnBrk="0" hangingPunct="0">
              <a:lnSpc>
                <a:spcPct val="150000"/>
              </a:lnSpc>
            </a:pPr>
            <a:r>
              <a:rPr lang="it-IT" sz="2000" dirty="0" smtClean="0">
                <a:cs typeface="Times New Roman" charset="0"/>
              </a:rPr>
              <a:t>Per le strutture di pertinenza delle aree a rischio specifico devono applicarsi le disposizioni emanate nelle relative normative.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707489"/>
            <a:ext cx="8737529" cy="5632321"/>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000" b="1" i="1" dirty="0" smtClean="0">
                <a:solidFill>
                  <a:srgbClr val="0070C0"/>
                </a:solidFill>
              </a:rPr>
              <a:t>3.0 REAZIONE AL FUOCO </a:t>
            </a:r>
          </a:p>
          <a:p>
            <a:pPr algn="just" eaLnBrk="0" hangingPunct="0">
              <a:lnSpc>
                <a:spcPct val="150000"/>
              </a:lnSpc>
            </a:pPr>
            <a:r>
              <a:rPr lang="it-IT" sz="2000" dirty="0" smtClean="0">
                <a:cs typeface="Times New Roman" charset="0"/>
              </a:rPr>
              <a:t>Negli atri, nei corridoi, nei disimpegni, nelle scale, nelle rampe, nei passaggi in genere, è consentito l'impiego dei materiali di </a:t>
            </a:r>
            <a:r>
              <a:rPr lang="it-IT" sz="2000" dirty="0" smtClean="0">
                <a:solidFill>
                  <a:srgbClr val="FF6600"/>
                </a:solidFill>
                <a:cs typeface="Times New Roman" charset="0"/>
              </a:rPr>
              <a:t>classe 1 in ragione del 50% massimo della loro superficie totale</a:t>
            </a:r>
            <a:r>
              <a:rPr lang="it-IT" sz="2000" dirty="0" smtClean="0">
                <a:cs typeface="Times New Roman" charset="0"/>
              </a:rPr>
              <a:t> (pavimento + pareti + soffitto + proiezioni orizzontali delle scale). </a:t>
            </a:r>
            <a:r>
              <a:rPr lang="it-IT" sz="2000" dirty="0" smtClean="0">
                <a:solidFill>
                  <a:srgbClr val="FF6600"/>
                </a:solidFill>
                <a:cs typeface="Times New Roman" charset="0"/>
              </a:rPr>
              <a:t>Per le restanti parti debbono essere impiegati materiali di classe 0</a:t>
            </a:r>
            <a:r>
              <a:rPr lang="it-IT" sz="2000" dirty="0" smtClean="0">
                <a:cs typeface="Times New Roman" charset="0"/>
              </a:rPr>
              <a:t>.</a:t>
            </a:r>
          </a:p>
          <a:p>
            <a:pPr algn="just" eaLnBrk="0" hangingPunct="0">
              <a:lnSpc>
                <a:spcPct val="150000"/>
              </a:lnSpc>
            </a:pPr>
            <a:r>
              <a:rPr lang="it-IT" sz="2000" dirty="0" smtClean="0">
                <a:cs typeface="Times New Roman" charset="0"/>
              </a:rPr>
              <a:t>Altri ambienti </a:t>
            </a:r>
            <a:r>
              <a:rPr lang="it-IT" sz="2000" dirty="0" smtClean="0">
                <a:solidFill>
                  <a:srgbClr val="FF6600"/>
                </a:solidFill>
                <a:cs typeface="Times New Roman" charset="0"/>
              </a:rPr>
              <a:t>pavimentazioni classe</a:t>
            </a:r>
            <a:r>
              <a:rPr lang="it-IT" sz="2000" dirty="0" smtClean="0">
                <a:cs typeface="Times New Roman" charset="0"/>
              </a:rPr>
              <a:t> </a:t>
            </a:r>
            <a:r>
              <a:rPr lang="it-IT" sz="2000" dirty="0" smtClean="0">
                <a:solidFill>
                  <a:srgbClr val="FF6600"/>
                </a:solidFill>
                <a:cs typeface="Times New Roman" charset="0"/>
              </a:rPr>
              <a:t>2</a:t>
            </a:r>
            <a:r>
              <a:rPr lang="it-IT" sz="2000" dirty="0" smtClean="0">
                <a:cs typeface="Times New Roman" charset="0"/>
              </a:rPr>
              <a:t> e altri </a:t>
            </a:r>
            <a:r>
              <a:rPr lang="it-IT" sz="2000" dirty="0" smtClean="0">
                <a:solidFill>
                  <a:srgbClr val="FF6600"/>
                </a:solidFill>
                <a:cs typeface="Times New Roman" charset="0"/>
              </a:rPr>
              <a:t>materiali di rivestimento classe 1</a:t>
            </a:r>
            <a:r>
              <a:rPr lang="it-IT" sz="2000" dirty="0" smtClean="0">
                <a:cs typeface="Times New Roman" charset="0"/>
              </a:rPr>
              <a:t>; oppure di classe 2 se in presenza di impianti di spegnimento automatico asserviti ad impianti di rivelazione incendi. </a:t>
            </a:r>
          </a:p>
          <a:p>
            <a:pPr algn="just" eaLnBrk="0" hangingPunct="0">
              <a:lnSpc>
                <a:spcPct val="150000"/>
              </a:lnSpc>
            </a:pPr>
            <a:r>
              <a:rPr lang="it-IT" sz="2000" dirty="0" smtClean="0">
                <a:cs typeface="Times New Roman" charset="0"/>
              </a:rPr>
              <a:t>I rivestimenti lignei possono essere mantenuti in opera, tranne che nelle vie di esodo e nei laboratori, a condizione che vengano opportunamente trattati con prodotti vernicianti omologati di classe 1 di reazione al fuoco secondo le modalità e le indicazioni contenute nel decreto ministeriale 6 marzo 1992.</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707489"/>
            <a:ext cx="8737529" cy="3323997"/>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000" b="1" i="1" dirty="0" smtClean="0">
                <a:solidFill>
                  <a:srgbClr val="0070C0"/>
                </a:solidFill>
              </a:rPr>
              <a:t>3.0 REAZIONE AL FUOCO </a:t>
            </a: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cs typeface="Times New Roman" charset="0"/>
              </a:rPr>
              <a:t>I </a:t>
            </a:r>
            <a:r>
              <a:rPr lang="it-IT" sz="2000" dirty="0" smtClean="0">
                <a:solidFill>
                  <a:srgbClr val="FF6600"/>
                </a:solidFill>
                <a:cs typeface="Times New Roman" charset="0"/>
              </a:rPr>
              <a:t>materiali di rivestimento combustibili</a:t>
            </a:r>
            <a:r>
              <a:rPr lang="it-IT" sz="2000" dirty="0" smtClean="0">
                <a:cs typeface="Times New Roman" charset="0"/>
              </a:rPr>
              <a:t>, ammessi nelle varie classi di reazione al fuoco debbono essere </a:t>
            </a:r>
            <a:r>
              <a:rPr lang="it-IT" sz="2000" dirty="0" smtClean="0">
                <a:solidFill>
                  <a:srgbClr val="FF6600"/>
                </a:solidFill>
                <a:cs typeface="Times New Roman" charset="0"/>
              </a:rPr>
              <a:t>posti in opera in aderenza agli elementi costruttivi, di classe 0 escludendo spazi vuoti o intercapedini. </a:t>
            </a:r>
          </a:p>
          <a:p>
            <a:pPr algn="just" eaLnBrk="0" hangingPunct="0">
              <a:lnSpc>
                <a:spcPct val="150000"/>
              </a:lnSpc>
            </a:pPr>
            <a:r>
              <a:rPr lang="it-IT" sz="2000" dirty="0" smtClean="0">
                <a:cs typeface="Times New Roman" charset="0"/>
              </a:rPr>
              <a:t>I materiali suscettibili di prendere fuoco su entrambe le facce (tendaggi, ecc.) devono essere di classe di reazione al fuoco non superiore a 1.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40346" y="405458"/>
            <a:ext cx="8208912" cy="2400667"/>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4.0 COMPARTIMENTAZIONE </a:t>
            </a:r>
          </a:p>
          <a:p>
            <a:pPr algn="just" eaLnBrk="0" hangingPunct="0">
              <a:lnSpc>
                <a:spcPct val="150000"/>
              </a:lnSpc>
            </a:pPr>
            <a:r>
              <a:rPr lang="it-IT" sz="2000" dirty="0" smtClean="0">
                <a:cs typeface="Times New Roman" charset="0"/>
              </a:rPr>
              <a:t>Gli edifici devono essere suddivisi in compartimenti anche costituiti da più piani, di superficie non eccedente quella indicata nella tabella A. Gli elementi costruttivi di suddivisione tra i compartimenti devono soddisfare i requisiti di resistenza al fuoco indicati al punto 3.0.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graphicFrame>
        <p:nvGraphicFramePr>
          <p:cNvPr id="7" name="Group 44"/>
          <p:cNvGraphicFramePr>
            <a:graphicFrameLocks noGrp="1"/>
          </p:cNvGraphicFramePr>
          <p:nvPr/>
        </p:nvGraphicFramePr>
        <p:xfrm>
          <a:off x="1764482" y="3573810"/>
          <a:ext cx="6096000" cy="1920240"/>
        </p:xfrm>
        <a:graphic>
          <a:graphicData uri="http://schemas.openxmlformats.org/drawingml/2006/table">
            <a:tbl>
              <a:tblPr/>
              <a:tblGrid>
                <a:gridCol w="3048000"/>
                <a:gridCol w="3048000"/>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charset="0"/>
                        </a:rPr>
                        <a:t>Altezza antincendi</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Massima superficie del compartimento (m</a:t>
                      </a:r>
                      <a:r>
                        <a:rPr kumimoji="0" lang="it-IT" sz="1600" b="1" i="0" u="none" strike="noStrike" cap="none" normalizeH="0" baseline="30000" smtClean="0">
                          <a:ln>
                            <a:noFill/>
                          </a:ln>
                          <a:solidFill>
                            <a:schemeClr val="tx1"/>
                          </a:solidFill>
                          <a:effectLst/>
                          <a:latin typeface="Arial" charset="0"/>
                        </a:rPr>
                        <a:t>2</a:t>
                      </a:r>
                      <a:r>
                        <a:rPr kumimoji="0" lang="it-IT" sz="1600" b="1" i="0" u="none" strike="noStrike" cap="none" normalizeH="0" baseline="0" smtClean="0">
                          <a:ln>
                            <a:noFill/>
                          </a:ln>
                          <a:solidFill>
                            <a:schemeClr val="tx1"/>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Fino a 12 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6.000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Da 12 m a 24 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6.000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Da oltre 24 a 32 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Da oltre 32 m a 54 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15076" y="477466"/>
            <a:ext cx="8737529" cy="4524326"/>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400" b="1" i="1" dirty="0" smtClean="0">
                <a:solidFill>
                  <a:srgbClr val="0070C0"/>
                </a:solidFill>
              </a:rPr>
              <a:t>4.1 SCALE </a:t>
            </a:r>
          </a:p>
          <a:p>
            <a:pPr algn="just" eaLnBrk="0" hangingPunct="0">
              <a:lnSpc>
                <a:spcPct val="150000"/>
              </a:lnSpc>
            </a:pPr>
            <a:r>
              <a:rPr lang="it-IT" sz="2400" dirty="0" smtClean="0">
                <a:cs typeface="Times New Roman" charset="0"/>
              </a:rPr>
              <a:t>Le caratteristiche di resistenza al fuoco dei vani scala devono essere congrue con quanto previsto al punto 3.0. La </a:t>
            </a:r>
            <a:r>
              <a:rPr lang="it-IT" sz="2400" dirty="0" smtClean="0">
                <a:solidFill>
                  <a:srgbClr val="FF6600"/>
                </a:solidFill>
                <a:cs typeface="Times New Roman" charset="0"/>
              </a:rPr>
              <a:t>larghezza minima delle scale deve essere di m 1,20</a:t>
            </a:r>
            <a:r>
              <a:rPr lang="it-IT" sz="2400" dirty="0" smtClean="0">
                <a:cs typeface="Times New Roman" charset="0"/>
              </a:rPr>
              <a:t>. Le rampe devono essere </a:t>
            </a:r>
            <a:r>
              <a:rPr lang="it-IT" sz="2400" dirty="0" smtClean="0">
                <a:solidFill>
                  <a:srgbClr val="FF6600"/>
                </a:solidFill>
                <a:cs typeface="Times New Roman" charset="0"/>
              </a:rPr>
              <a:t>rettilinee</a:t>
            </a:r>
            <a:r>
              <a:rPr lang="it-IT" sz="2400" dirty="0" smtClean="0">
                <a:cs typeface="Times New Roman" charset="0"/>
              </a:rPr>
              <a:t>, </a:t>
            </a:r>
            <a:r>
              <a:rPr lang="it-IT" sz="2400" dirty="0" smtClean="0">
                <a:solidFill>
                  <a:srgbClr val="FF6600"/>
                </a:solidFill>
                <a:cs typeface="Times New Roman" charset="0"/>
              </a:rPr>
              <a:t>non devono presentare restringimenti</a:t>
            </a:r>
            <a:r>
              <a:rPr lang="it-IT" sz="2400" dirty="0" smtClean="0">
                <a:cs typeface="Times New Roman" charset="0"/>
              </a:rPr>
              <a:t>, devono avere </a:t>
            </a:r>
            <a:r>
              <a:rPr lang="it-IT" sz="2400" dirty="0" smtClean="0">
                <a:solidFill>
                  <a:srgbClr val="FF6600"/>
                </a:solidFill>
                <a:cs typeface="Times New Roman" charset="0"/>
              </a:rPr>
              <a:t>non meno di tre gradini e non più di quindici</a:t>
            </a:r>
            <a:r>
              <a:rPr lang="it-IT" sz="2400" dirty="0" smtClean="0">
                <a:cs typeface="Times New Roman" charset="0"/>
              </a:rPr>
              <a:t>; i gradini devono essere a pianta rettangolare, devono avere alzata e pedata costanti, rispettivamente non superiore a </a:t>
            </a:r>
            <a:r>
              <a:rPr lang="it-IT" sz="2400" dirty="0" smtClean="0">
                <a:solidFill>
                  <a:srgbClr val="FF6600"/>
                </a:solidFill>
                <a:cs typeface="Times New Roman" charset="0"/>
              </a:rPr>
              <a:t>17 cm</a:t>
            </a:r>
            <a:r>
              <a:rPr lang="it-IT" sz="2400" dirty="0" smtClean="0">
                <a:cs typeface="Times New Roman" charset="0"/>
              </a:rPr>
              <a:t> e non inferiore a </a:t>
            </a:r>
            <a:r>
              <a:rPr lang="it-IT" sz="2400" dirty="0" smtClean="0">
                <a:solidFill>
                  <a:srgbClr val="FF6600"/>
                </a:solidFill>
                <a:cs typeface="Times New Roman" charset="0"/>
              </a:rPr>
              <a:t>30 cm</a:t>
            </a:r>
            <a:r>
              <a:rPr lang="it-IT" sz="2400" dirty="0" smtClean="0">
                <a:cs typeface="Times New Roman" charset="0"/>
              </a:rPr>
              <a:t>.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15076" y="477466"/>
            <a:ext cx="8737529" cy="5863154"/>
          </a:xfrm>
          <a:prstGeom prst="rect">
            <a:avLst/>
          </a:prstGeom>
          <a:noFill/>
          <a:ln w="9525">
            <a:noFill/>
            <a:miter lim="800000"/>
            <a:headEnd/>
            <a:tailEnd/>
          </a:ln>
        </p:spPr>
        <p:txBody>
          <a:bodyPr lIns="91449" tIns="45725" rIns="91449" bIns="45725">
            <a:spAutoFit/>
          </a:bodyPr>
          <a:lstStyle/>
          <a:p>
            <a:pPr algn="just" eaLnBrk="0" hangingPunct="0">
              <a:lnSpc>
                <a:spcPct val="150000"/>
              </a:lnSpc>
            </a:pPr>
            <a:r>
              <a:rPr lang="it-IT" sz="2000" b="1" i="1" dirty="0" smtClean="0">
                <a:solidFill>
                  <a:srgbClr val="0070C0"/>
                </a:solidFill>
              </a:rPr>
              <a:t>4.1 SCALE </a:t>
            </a: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solidFill>
                  <a:srgbClr val="FF6600"/>
                </a:solidFill>
                <a:cs typeface="Times New Roman" charset="0"/>
              </a:rPr>
              <a:t>Sono ammesse rampe non rettilinee a condizione che vi siano pianerottoli di riposo e che la pedata del gradino sia almeno 30 cm, misurata a 40 cm dal montante centrale o dal parapetto interno</a:t>
            </a:r>
            <a:r>
              <a:rPr lang="it-IT" sz="2000" dirty="0" smtClean="0">
                <a:cs typeface="Times New Roman" charset="0"/>
              </a:rPr>
              <a:t>. Il vano scala, tranne quello a prova di fumo o a prova di fumo interno, deve avere superficie netta di aerazione permanente in sommità non inferiore ad </a:t>
            </a:r>
            <a:r>
              <a:rPr lang="it-IT" sz="2000" dirty="0" smtClean="0">
                <a:solidFill>
                  <a:srgbClr val="FF6600"/>
                </a:solidFill>
                <a:cs typeface="Times New Roman" charset="0"/>
              </a:rPr>
              <a:t>1 m</a:t>
            </a:r>
            <a:r>
              <a:rPr lang="it-IT" sz="2000" baseline="30000" dirty="0" smtClean="0">
                <a:solidFill>
                  <a:srgbClr val="FF6600"/>
                </a:solidFill>
                <a:cs typeface="Times New Roman" charset="0"/>
              </a:rPr>
              <a:t>2</a:t>
            </a:r>
            <a:r>
              <a:rPr lang="it-IT" sz="2000" dirty="0" smtClean="0">
                <a:cs typeface="Times New Roman" charset="0"/>
              </a:rPr>
              <a:t>. Nel vano di aerazione è consentita l'installazione di dispositivi per la protezione dagli agenti atmosferici.   </a:t>
            </a:r>
          </a:p>
          <a:p>
            <a:pPr algn="just" eaLnBrk="0" hangingPunct="0">
              <a:lnSpc>
                <a:spcPct val="150000"/>
              </a:lnSpc>
            </a:pPr>
            <a:r>
              <a:rPr lang="it-IT" i="1" dirty="0" smtClean="0">
                <a:solidFill>
                  <a:srgbClr val="FF0000"/>
                </a:solidFill>
                <a:cs typeface="Times New Roman" charset="0"/>
              </a:rPr>
              <a:t>Chiarimento: </a:t>
            </a:r>
            <a:r>
              <a:rPr lang="it-IT" i="1" dirty="0" smtClean="0">
                <a:solidFill>
                  <a:srgbClr val="000066"/>
                </a:solidFill>
                <a:cs typeface="Times New Roman" charset="0"/>
              </a:rPr>
              <a:t>per le scuole esistenti alla data di entrata in vigore del D.M. 18 dicembre 1975 è necessaria anche l'attuazione delle prescrizioni di cui al punto 4.1 per le scale facenti parte del sistema di vie di esodo. </a:t>
            </a:r>
            <a:endParaRPr lang="it-IT" dirty="0" smtClean="0">
              <a:solidFill>
                <a:srgbClr val="000066"/>
              </a:solidFill>
              <a:cs typeface="Times New Roman" charset="0"/>
            </a:endParaRPr>
          </a:p>
          <a:p>
            <a:pPr algn="just" eaLnBrk="0" hangingPunct="0">
              <a:lnSpc>
                <a:spcPct val="150000"/>
              </a:lnSpc>
            </a:pPr>
            <a:r>
              <a:rPr lang="it-IT" i="1" dirty="0" smtClean="0">
                <a:solidFill>
                  <a:srgbClr val="FF0000"/>
                </a:solidFill>
                <a:cs typeface="Times New Roman" charset="0"/>
              </a:rPr>
              <a:t>Chiarimento: </a:t>
            </a:r>
            <a:r>
              <a:rPr lang="it-IT" i="1" dirty="0" smtClean="0">
                <a:solidFill>
                  <a:srgbClr val="000066"/>
                </a:solidFill>
                <a:cs typeface="Times New Roman" charset="0"/>
              </a:rPr>
              <a:t>la misura della pedata del gradino deve essere effettuata secondo la proiezione verticale, considerando quindi la pedata utile in fase di discesa.</a:t>
            </a:r>
            <a:r>
              <a:rPr lang="it-IT" dirty="0" smtClean="0">
                <a:cs typeface="Times New Roman" charset="0"/>
              </a:rPr>
              <a:t> </a:t>
            </a:r>
            <a:endParaRPr lang="it-IT"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4" name="Picture 18" descr="EC_09"/>
          <p:cNvPicPr>
            <a:picLocks noChangeAspect="1" noChangeArrowheads="1"/>
          </p:cNvPicPr>
          <p:nvPr/>
        </p:nvPicPr>
        <p:blipFill>
          <a:blip r:embed="rId4" cstate="print"/>
          <a:srcRect/>
          <a:stretch>
            <a:fillRect/>
          </a:stretch>
        </p:blipFill>
        <p:spPr bwMode="auto">
          <a:xfrm>
            <a:off x="1980506" y="549474"/>
            <a:ext cx="5395983" cy="3358214"/>
          </a:xfrm>
          <a:prstGeom prst="rect">
            <a:avLst/>
          </a:prstGeom>
          <a:noFill/>
          <a:ln w="9525">
            <a:noFill/>
            <a:miter lim="800000"/>
            <a:headEnd/>
            <a:tailEnd/>
          </a:ln>
        </p:spPr>
      </p:pic>
      <p:pic>
        <p:nvPicPr>
          <p:cNvPr id="5" name="Picture 19" descr="EC_08"/>
          <p:cNvPicPr>
            <a:picLocks noChangeAspect="1" noChangeArrowheads="1"/>
          </p:cNvPicPr>
          <p:nvPr/>
        </p:nvPicPr>
        <p:blipFill>
          <a:blip r:embed="rId5" cstate="print"/>
          <a:srcRect/>
          <a:stretch>
            <a:fillRect/>
          </a:stretch>
        </p:blipFill>
        <p:spPr bwMode="auto">
          <a:xfrm>
            <a:off x="1476450" y="4114800"/>
            <a:ext cx="6509438" cy="233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
        <p:nvSpPr>
          <p:cNvPr id="5" name="Rectangle 7"/>
          <p:cNvSpPr>
            <a:spLocks noChangeArrowheads="1"/>
          </p:cNvSpPr>
          <p:nvPr/>
        </p:nvSpPr>
        <p:spPr bwMode="auto">
          <a:xfrm>
            <a:off x="4140746" y="357960"/>
            <a:ext cx="4317454" cy="4524315"/>
          </a:xfrm>
          <a:prstGeom prst="rect">
            <a:avLst/>
          </a:prstGeom>
          <a:noFill/>
          <a:ln w="9525">
            <a:noFill/>
            <a:miter lim="800000"/>
            <a:headEnd/>
            <a:tailEnd/>
          </a:ln>
        </p:spPr>
        <p:txBody>
          <a:bodyPr wrap="square">
            <a:spAutoFit/>
          </a:bodyPr>
          <a:lstStyle/>
          <a:p>
            <a:pPr eaLnBrk="0" hangingPunct="0"/>
            <a:r>
              <a:rPr lang="it-IT" sz="2000" b="1" i="1" dirty="0" smtClean="0">
                <a:solidFill>
                  <a:srgbClr val="0070C0"/>
                </a:solidFill>
              </a:rPr>
              <a:t>4.2 ASCENSORI E MONTACARICHI</a:t>
            </a:r>
          </a:p>
          <a:p>
            <a:pPr eaLnBrk="0" hangingPunct="0"/>
            <a:endParaRPr lang="it-IT" sz="2400" b="0" dirty="0">
              <a:cs typeface="Times New Roman" charset="0"/>
            </a:endParaRPr>
          </a:p>
          <a:p>
            <a:pPr algn="just" eaLnBrk="0" hangingPunct="0"/>
            <a:r>
              <a:rPr lang="it-IT" sz="2400" b="0" dirty="0">
                <a:cs typeface="Times New Roman" charset="0"/>
              </a:rPr>
              <a:t>Le caratteristiche di resistenza al fuoco dei vani ascensori devono essere congrue con quanto previsto al punto 3.0. </a:t>
            </a:r>
          </a:p>
          <a:p>
            <a:pPr algn="just" eaLnBrk="0" hangingPunct="0"/>
            <a:r>
              <a:rPr lang="it-IT" sz="2400" b="0" dirty="0">
                <a:cs typeface="Times New Roman" charset="0"/>
              </a:rPr>
              <a:t>Gli ascensori e montacarichi di nuova installazione debbono rispettare le norme antincendio </a:t>
            </a:r>
            <a:r>
              <a:rPr lang="it-IT" sz="2400" b="0" dirty="0">
                <a:solidFill>
                  <a:srgbClr val="FF0000"/>
                </a:solidFill>
                <a:cs typeface="Times New Roman" charset="0"/>
              </a:rPr>
              <a:t>previste al punto 2.5 del decreto del Ministro dell'interno del 16 maggio 1987, n. 246</a:t>
            </a:r>
            <a:r>
              <a:rPr lang="it-IT" sz="2400" b="0" dirty="0" smtClean="0">
                <a:solidFill>
                  <a:srgbClr val="FF0000"/>
                </a:solidFill>
                <a:cs typeface="Times New Roman" charset="0"/>
              </a:rPr>
              <a:t>.(*)</a:t>
            </a:r>
            <a:endParaRPr lang="it-IT" sz="2400" b="0" dirty="0">
              <a:solidFill>
                <a:srgbClr val="FF0000"/>
              </a:solidFill>
              <a:cs typeface="Times New Roman" charset="0"/>
            </a:endParaRPr>
          </a:p>
        </p:txBody>
      </p:sp>
      <p:pic>
        <p:nvPicPr>
          <p:cNvPr id="6" name="Picture 12" descr="C:\Documents and Settings\Trigatti\Documenti\Immagini\ascensore.jpeg"/>
          <p:cNvPicPr>
            <a:picLocks noChangeAspect="1" noChangeArrowheads="1"/>
          </p:cNvPicPr>
          <p:nvPr/>
        </p:nvPicPr>
        <p:blipFill>
          <a:blip r:embed="rId4" cstate="print"/>
          <a:srcRect/>
          <a:stretch>
            <a:fillRect/>
          </a:stretch>
        </p:blipFill>
        <p:spPr bwMode="auto">
          <a:xfrm>
            <a:off x="1066801" y="333450"/>
            <a:ext cx="2077234" cy="4404030"/>
          </a:xfrm>
          <a:prstGeom prst="rect">
            <a:avLst/>
          </a:prstGeom>
          <a:noFill/>
          <a:ln w="9525">
            <a:noFill/>
            <a:miter lim="800000"/>
            <a:headEnd/>
            <a:tailEnd/>
          </a:ln>
        </p:spPr>
      </p:pic>
      <p:sp>
        <p:nvSpPr>
          <p:cNvPr id="7" name="Rettangolo 6"/>
          <p:cNvSpPr/>
          <p:nvPr/>
        </p:nvSpPr>
        <p:spPr>
          <a:xfrm>
            <a:off x="143638" y="5001430"/>
            <a:ext cx="8786874" cy="1714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smtClean="0"/>
              <a:t>(*) Il punto 2.5. «Ascensori» dell'allegato al decreto del Ministro dell'interno 16 maggio 1987, n.  246,  è sostituito dal seguente:  </a:t>
            </a:r>
          </a:p>
          <a:p>
            <a:pPr algn="just"/>
            <a:r>
              <a:rPr lang="it-IT" i="1" dirty="0" smtClean="0"/>
              <a:t>«2.5. Ascensori. Il vano di corsa dell'ascensore deve avere le stesse caratteristiche  di resistenza al fuoco del vano scala (vedi tabella A) e deve essere conforme alle  specifiche disposizioni vigenti». - DM 15 settembre 2005.</a:t>
            </a:r>
            <a:endParaRPr lang="it-IT"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4350" y="776468"/>
            <a:ext cx="8764522" cy="5663099"/>
          </a:xfrm>
          <a:prstGeom prst="rect">
            <a:avLst/>
          </a:prstGeom>
          <a:noFill/>
          <a:ln w="9525">
            <a:noFill/>
            <a:miter lim="800000"/>
            <a:headEnd/>
            <a:tailEnd/>
          </a:ln>
        </p:spPr>
        <p:txBody>
          <a:bodyPr wrap="square" lIns="91449" tIns="45725" rIns="91449" bIns="45725">
            <a:spAutoFit/>
          </a:bodyPr>
          <a:lstStyle/>
          <a:p>
            <a:pPr algn="just">
              <a:lnSpc>
                <a:spcPct val="150000"/>
              </a:lnSpc>
            </a:pPr>
            <a:r>
              <a:rPr lang="it-IT" sz="2000" b="1" i="1" dirty="0"/>
              <a:t>Prima di procedere ad illustrare il Decreto vediamo </a:t>
            </a:r>
            <a:r>
              <a:rPr lang="it-IT" sz="2000" b="1" i="1" dirty="0" smtClean="0"/>
              <a:t>che </a:t>
            </a:r>
            <a:r>
              <a:rPr lang="it-IT" sz="2000" b="1" i="1" dirty="0"/>
              <a:t>l’attività </a:t>
            </a:r>
            <a:r>
              <a:rPr lang="it-IT" sz="2000" b="1" i="1" dirty="0" smtClean="0"/>
              <a:t>risulta soggetta al controllo dei Vigili del Fuoco  quando ricade nel </a:t>
            </a:r>
            <a:r>
              <a:rPr lang="it-IT" sz="2000" b="1" i="1" dirty="0" smtClean="0">
                <a:solidFill>
                  <a:srgbClr val="FF0000"/>
                </a:solidFill>
              </a:rPr>
              <a:t>punto 67 </a:t>
            </a:r>
            <a:r>
              <a:rPr lang="it-IT" sz="2000" b="1" i="1" dirty="0" smtClean="0"/>
              <a:t>dell’allegato I al DPR 151/11:</a:t>
            </a:r>
          </a:p>
          <a:p>
            <a:pPr algn="just">
              <a:lnSpc>
                <a:spcPct val="150000"/>
              </a:lnSpc>
            </a:pPr>
            <a:endParaRPr lang="it-IT" sz="2000" b="1" i="1" dirty="0" smtClean="0">
              <a:solidFill>
                <a:srgbClr val="0070C0"/>
              </a:solidFill>
            </a:endParaRPr>
          </a:p>
          <a:p>
            <a:pPr algn="just">
              <a:lnSpc>
                <a:spcPct val="150000"/>
              </a:lnSpc>
            </a:pPr>
            <a:endParaRPr lang="it-IT" sz="2000" b="1" i="1" dirty="0" smtClean="0">
              <a:solidFill>
                <a:srgbClr val="0070C0"/>
              </a:solidFill>
            </a:endParaRPr>
          </a:p>
          <a:p>
            <a:pPr algn="just">
              <a:lnSpc>
                <a:spcPct val="150000"/>
              </a:lnSpc>
            </a:pPr>
            <a:endParaRPr lang="it-IT" sz="2000" b="1" i="1" dirty="0" smtClean="0">
              <a:solidFill>
                <a:srgbClr val="0070C0"/>
              </a:solidFill>
            </a:endParaRPr>
          </a:p>
          <a:p>
            <a:pPr algn="just">
              <a:lnSpc>
                <a:spcPct val="150000"/>
              </a:lnSpc>
            </a:pPr>
            <a:r>
              <a:rPr lang="it-IT" sz="2000" b="1" i="1" dirty="0" smtClean="0">
                <a:solidFill>
                  <a:srgbClr val="0070C0"/>
                </a:solidFill>
              </a:rPr>
              <a:t> </a:t>
            </a:r>
          </a:p>
          <a:p>
            <a:pPr algn="just">
              <a:lnSpc>
                <a:spcPct val="150000"/>
              </a:lnSpc>
            </a:pPr>
            <a:endParaRPr lang="it-IT" sz="2000" b="1" i="1" dirty="0" smtClean="0">
              <a:solidFill>
                <a:srgbClr val="0070C0"/>
              </a:solidFill>
            </a:endParaRPr>
          </a:p>
          <a:p>
            <a:pPr algn="just">
              <a:lnSpc>
                <a:spcPct val="150000"/>
              </a:lnSpc>
            </a:pPr>
            <a:endParaRPr lang="it-IT" sz="2000" b="1" i="1" dirty="0" smtClean="0">
              <a:solidFill>
                <a:srgbClr val="0070C0"/>
              </a:solidFill>
            </a:endParaRPr>
          </a:p>
          <a:p>
            <a:pPr algn="just">
              <a:lnSpc>
                <a:spcPct val="150000"/>
              </a:lnSpc>
            </a:pPr>
            <a:endParaRPr lang="it-IT" sz="2400" b="1" i="1" dirty="0">
              <a:solidFill>
                <a:srgbClr val="C00000"/>
              </a:solidFill>
            </a:endParaRPr>
          </a:p>
          <a:p>
            <a:pPr algn="ctr"/>
            <a:endParaRPr lang="it-IT" sz="2000" b="1" i="1" dirty="0">
              <a:solidFill>
                <a:srgbClr val="0070C0"/>
              </a:solidFill>
            </a:endParaRPr>
          </a:p>
          <a:p>
            <a:endParaRPr lang="it-IT" sz="3600" b="1" i="1" dirty="0">
              <a:solidFill>
                <a:srgbClr val="0070C0"/>
              </a:solidFill>
            </a:endParaRPr>
          </a:p>
        </p:txBody>
      </p:sp>
      <p:pic>
        <p:nvPicPr>
          <p:cNvPr id="3076"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graphicFrame>
        <p:nvGraphicFramePr>
          <p:cNvPr id="4" name="Tabella 3"/>
          <p:cNvGraphicFramePr>
            <a:graphicFrameLocks noGrp="1"/>
          </p:cNvGraphicFramePr>
          <p:nvPr/>
        </p:nvGraphicFramePr>
        <p:xfrm>
          <a:off x="324322" y="2565698"/>
          <a:ext cx="8496945" cy="1946558"/>
        </p:xfrm>
        <a:graphic>
          <a:graphicData uri="http://schemas.openxmlformats.org/drawingml/2006/table">
            <a:tbl>
              <a:tblPr firstRow="1" bandRow="1">
                <a:tableStyleId>{F5AB1C69-6EDB-4FF4-983F-18BD219EF322}</a:tableStyleId>
              </a:tblPr>
              <a:tblGrid>
                <a:gridCol w="4536504"/>
                <a:gridCol w="1152128"/>
                <a:gridCol w="1835381"/>
                <a:gridCol w="972932"/>
              </a:tblGrid>
              <a:tr h="291410">
                <a:tc>
                  <a:txBody>
                    <a:bodyPr/>
                    <a:lstStyle/>
                    <a:p>
                      <a:pPr algn="l"/>
                      <a:r>
                        <a:rPr lang="it-IT" dirty="0" smtClean="0"/>
                        <a:t>Punto 67 del DPR</a:t>
                      </a:r>
                      <a:r>
                        <a:rPr lang="it-IT" baseline="0" dirty="0" smtClean="0"/>
                        <a:t> 151/11</a:t>
                      </a:r>
                      <a:endParaRPr lang="it-IT" dirty="0"/>
                    </a:p>
                  </a:txBody>
                  <a:tcPr/>
                </a:tc>
                <a:tc>
                  <a:txBody>
                    <a:bodyPr/>
                    <a:lstStyle/>
                    <a:p>
                      <a:pPr algn="ctr"/>
                      <a:r>
                        <a:rPr lang="it-IT" dirty="0" smtClean="0"/>
                        <a:t>A</a:t>
                      </a:r>
                      <a:endParaRPr lang="it-IT" dirty="0"/>
                    </a:p>
                  </a:txBody>
                  <a:tcPr/>
                </a:tc>
                <a:tc>
                  <a:txBody>
                    <a:bodyPr/>
                    <a:lstStyle/>
                    <a:p>
                      <a:pPr algn="ctr"/>
                      <a:r>
                        <a:rPr lang="it-IT" dirty="0" smtClean="0"/>
                        <a:t>B</a:t>
                      </a:r>
                      <a:endParaRPr lang="it-IT" dirty="0"/>
                    </a:p>
                  </a:txBody>
                  <a:tcPr/>
                </a:tc>
                <a:tc>
                  <a:txBody>
                    <a:bodyPr/>
                    <a:lstStyle/>
                    <a:p>
                      <a:pPr algn="ctr"/>
                      <a:r>
                        <a:rPr lang="it-IT" dirty="0" smtClean="0"/>
                        <a:t>C</a:t>
                      </a:r>
                      <a:endParaRPr lang="it-IT" dirty="0"/>
                    </a:p>
                  </a:txBody>
                  <a:tcPr/>
                </a:tc>
              </a:tr>
              <a:tr h="1580798">
                <a:tc>
                  <a:txBody>
                    <a:bodyPr/>
                    <a:lstStyle/>
                    <a:p>
                      <a:pPr algn="just">
                        <a:lnSpc>
                          <a:spcPct val="150000"/>
                        </a:lnSpc>
                      </a:pPr>
                      <a:r>
                        <a:rPr lang="it-IT" sz="1800" dirty="0" smtClean="0"/>
                        <a:t>Scuole di ogni ordine, grado e tipo, collegi, accademie </a:t>
                      </a:r>
                      <a:r>
                        <a:rPr lang="it-IT" sz="1800" baseline="0" dirty="0" smtClean="0"/>
                        <a:t> </a:t>
                      </a:r>
                      <a:r>
                        <a:rPr lang="it-IT" sz="1800" dirty="0" smtClean="0"/>
                        <a:t>con </a:t>
                      </a:r>
                      <a:r>
                        <a:rPr lang="it-IT" sz="1800" dirty="0" smtClean="0">
                          <a:solidFill>
                            <a:srgbClr val="FF0000"/>
                          </a:solidFill>
                        </a:rPr>
                        <a:t>oltre 100 persone presenti</a:t>
                      </a:r>
                      <a:r>
                        <a:rPr lang="it-IT" sz="1800" dirty="0" smtClean="0"/>
                        <a:t>; </a:t>
                      </a:r>
                    </a:p>
                    <a:p>
                      <a:pPr algn="just">
                        <a:lnSpc>
                          <a:spcPct val="150000"/>
                        </a:lnSpc>
                      </a:pPr>
                      <a:r>
                        <a:rPr lang="it-IT" sz="1800" dirty="0" smtClean="0"/>
                        <a:t>Asili nido </a:t>
                      </a:r>
                      <a:r>
                        <a:rPr lang="it-IT" sz="1800" dirty="0" smtClean="0">
                          <a:solidFill>
                            <a:srgbClr val="FF0000"/>
                          </a:solidFill>
                        </a:rPr>
                        <a:t>con oltre 30 </a:t>
                      </a:r>
                      <a:r>
                        <a:rPr lang="it-IT" sz="1800" dirty="0" smtClean="0"/>
                        <a:t>persone presenti. </a:t>
                      </a:r>
                      <a:endParaRPr lang="it-IT" sz="1800" b="1" i="1" dirty="0" smtClean="0">
                        <a:solidFill>
                          <a:srgbClr val="0070C0"/>
                        </a:solidFill>
                      </a:endParaRPr>
                    </a:p>
                  </a:txBody>
                  <a:tcPr/>
                </a:tc>
                <a:tc>
                  <a:txBody>
                    <a:bodyPr/>
                    <a:lstStyle/>
                    <a:p>
                      <a:pPr algn="just">
                        <a:lnSpc>
                          <a:spcPct val="150000"/>
                        </a:lnSpc>
                      </a:pPr>
                      <a:r>
                        <a:rPr lang="it-IT" sz="1800" dirty="0" smtClean="0"/>
                        <a:t>fino a 150 </a:t>
                      </a:r>
                    </a:p>
                    <a:p>
                      <a:pPr algn="just">
                        <a:lnSpc>
                          <a:spcPct val="150000"/>
                        </a:lnSpc>
                      </a:pPr>
                      <a:r>
                        <a:rPr lang="it-IT" sz="1800" dirty="0" smtClean="0"/>
                        <a:t>persone</a:t>
                      </a:r>
                      <a:endParaRPr lang="it-IT" dirty="0"/>
                    </a:p>
                  </a:txBody>
                  <a:tcPr/>
                </a:tc>
                <a:tc>
                  <a:txBody>
                    <a:bodyPr/>
                    <a:lstStyle/>
                    <a:p>
                      <a:pPr algn="just">
                        <a:lnSpc>
                          <a:spcPct val="150000"/>
                        </a:lnSpc>
                      </a:pPr>
                      <a:r>
                        <a:rPr lang="it-IT" sz="1800" dirty="0" smtClean="0"/>
                        <a:t>oltre 150 e fino a </a:t>
                      </a:r>
                    </a:p>
                    <a:p>
                      <a:pPr algn="just">
                        <a:lnSpc>
                          <a:spcPct val="150000"/>
                        </a:lnSpc>
                      </a:pPr>
                      <a:r>
                        <a:rPr lang="it-IT" sz="1800" dirty="0" smtClean="0"/>
                        <a:t>300 persone </a:t>
                      </a:r>
                    </a:p>
                    <a:p>
                      <a:pPr marL="0" marR="0" indent="0" algn="just" defTabSz="914400" rtl="0" eaLnBrk="1" fontAlgn="auto" latinLnBrk="0" hangingPunct="1">
                        <a:lnSpc>
                          <a:spcPct val="150000"/>
                        </a:lnSpc>
                        <a:spcBef>
                          <a:spcPts val="0"/>
                        </a:spcBef>
                        <a:spcAft>
                          <a:spcPts val="0"/>
                        </a:spcAft>
                        <a:buClrTx/>
                        <a:buSzTx/>
                        <a:buFontTx/>
                        <a:buNone/>
                        <a:tabLst/>
                        <a:defRPr/>
                      </a:pPr>
                      <a:r>
                        <a:rPr lang="it-IT" sz="1800" dirty="0" smtClean="0"/>
                        <a:t>asili nido </a:t>
                      </a:r>
                      <a:endParaRPr lang="it-IT" sz="1800" b="1" i="1" dirty="0" smtClean="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oltre 300 persone</a:t>
                      </a:r>
                      <a:endParaRPr lang="it-IT" dirty="0" smtClean="0"/>
                    </a:p>
                    <a:p>
                      <a:endParaRPr lang="it-IT" dirty="0"/>
                    </a:p>
                  </a:txBody>
                  <a:tcPr/>
                </a:tc>
              </a:tr>
            </a:tbl>
          </a:graphicData>
        </a:graphic>
      </p:graphicFrame>
      <p:sp>
        <p:nvSpPr>
          <p:cNvPr id="5" name="Rettangolo 4"/>
          <p:cNvSpPr/>
          <p:nvPr/>
        </p:nvSpPr>
        <p:spPr>
          <a:xfrm>
            <a:off x="540346" y="5013970"/>
            <a:ext cx="8280920" cy="1130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Agli asili nido non si applica il DM 26/08/92, </a:t>
            </a:r>
          </a:p>
          <a:p>
            <a:pPr algn="ctr"/>
            <a:r>
              <a:rPr lang="it-IT" dirty="0" smtClean="0"/>
              <a:t>Si deve fa riferimento al DM 7/8/2012 tenendo conto della particolari condizioni, ovvero occorre effettuare una approfondita valutazione del rischio per la presenza di neonati. </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4"/>
            <a:ext cx="8737529" cy="6093986"/>
          </a:xfrm>
          <a:prstGeom prst="rect">
            <a:avLst/>
          </a:prstGeom>
          <a:noFill/>
          <a:ln w="9525">
            <a:noFill/>
            <a:miter lim="800000"/>
            <a:headEnd/>
            <a:tailEnd/>
          </a:ln>
        </p:spPr>
        <p:txBody>
          <a:bodyPr lIns="91449" tIns="45725" rIns="91449" bIns="45725">
            <a:spAutoFit/>
          </a:bodyPr>
          <a:lstStyle/>
          <a:p>
            <a:pPr eaLnBrk="0" hangingPunct="0">
              <a:lnSpc>
                <a:spcPct val="150000"/>
              </a:lnSpc>
            </a:pPr>
            <a:r>
              <a:rPr lang="it-IT" sz="2000" b="1" i="1" dirty="0" smtClean="0">
                <a:solidFill>
                  <a:srgbClr val="0070C0"/>
                </a:solidFill>
              </a:rPr>
              <a:t>5.0 AFFOLLAMENTO</a:t>
            </a:r>
          </a:p>
          <a:p>
            <a:pPr algn="just" eaLnBrk="0" hangingPunct="0">
              <a:lnSpc>
                <a:spcPct val="150000"/>
              </a:lnSpc>
            </a:pPr>
            <a:r>
              <a:rPr lang="it-IT" sz="2000" dirty="0" smtClean="0">
                <a:cs typeface="Times New Roman" charset="0"/>
              </a:rPr>
              <a:t>Il massimo affollamento ipotizzabile è fissato in: </a:t>
            </a:r>
          </a:p>
          <a:p>
            <a:pPr algn="just" eaLnBrk="0" hangingPunct="0">
              <a:lnSpc>
                <a:spcPct val="150000"/>
              </a:lnSpc>
            </a:pPr>
            <a:r>
              <a:rPr lang="it-IT" sz="2000" dirty="0" smtClean="0">
                <a:solidFill>
                  <a:srgbClr val="FF6600"/>
                </a:solidFill>
                <a:cs typeface="Times New Roman" charset="0"/>
              </a:rPr>
              <a:t>aule</a:t>
            </a:r>
            <a:r>
              <a:rPr lang="it-IT" sz="2000" dirty="0" smtClean="0">
                <a:cs typeface="Times New Roman" charset="0"/>
              </a:rPr>
              <a:t>: </a:t>
            </a:r>
            <a:r>
              <a:rPr lang="it-IT" sz="2000" dirty="0" smtClean="0">
                <a:solidFill>
                  <a:srgbClr val="FF6600"/>
                </a:solidFill>
                <a:cs typeface="Times New Roman" charset="0"/>
              </a:rPr>
              <a:t>26 persone/aula</a:t>
            </a:r>
            <a:r>
              <a:rPr lang="it-IT" sz="2000" dirty="0" smtClean="0">
                <a:cs typeface="Times New Roman" charset="0"/>
              </a:rPr>
              <a:t>. Qualora le persone effettivamente presenti siano numericamente diverse dal valore desunto dal calcolo effettuato sulla base della densità di affollamento, l'indicazione del numero di persone deve risultare da apposita dichiarazione rilasciata sotto la responsabilità del titolare dell’attività; </a:t>
            </a:r>
          </a:p>
          <a:p>
            <a:pPr algn="just" eaLnBrk="0" hangingPunct="0">
              <a:lnSpc>
                <a:spcPct val="150000"/>
              </a:lnSpc>
            </a:pPr>
            <a:r>
              <a:rPr lang="it-IT" sz="2000" dirty="0" smtClean="0">
                <a:solidFill>
                  <a:srgbClr val="FF6600"/>
                </a:solidFill>
                <a:cs typeface="Times New Roman" charset="0"/>
              </a:rPr>
              <a:t>aree destinate a servizi: persone effettivamente presenti + 20%;</a:t>
            </a:r>
            <a:r>
              <a:rPr lang="it-IT" sz="2000" dirty="0" smtClean="0">
                <a:cs typeface="Times New Roman" charset="0"/>
              </a:rPr>
              <a:t> </a:t>
            </a:r>
            <a:endParaRPr lang="it-IT" sz="2000" dirty="0" smtClean="0">
              <a:solidFill>
                <a:srgbClr val="FF6600"/>
              </a:solidFill>
              <a:cs typeface="Times New Roman" charset="0"/>
            </a:endParaRPr>
          </a:p>
          <a:p>
            <a:pPr algn="just" eaLnBrk="0" hangingPunct="0">
              <a:lnSpc>
                <a:spcPct val="150000"/>
              </a:lnSpc>
            </a:pPr>
            <a:r>
              <a:rPr lang="it-IT" sz="2000" dirty="0" smtClean="0">
                <a:solidFill>
                  <a:srgbClr val="FF6600"/>
                </a:solidFill>
                <a:cs typeface="Times New Roman" charset="0"/>
              </a:rPr>
              <a:t>refettori e palestre: densità di affollamento pari a 0.4 persone/m</a:t>
            </a:r>
            <a:r>
              <a:rPr lang="it-IT" sz="2000" baseline="30000" dirty="0" smtClean="0">
                <a:solidFill>
                  <a:srgbClr val="FF6600"/>
                </a:solidFill>
                <a:cs typeface="Times New Roman" charset="0"/>
              </a:rPr>
              <a:t>2</a:t>
            </a:r>
            <a:r>
              <a:rPr lang="it-IT" sz="2000" dirty="0" smtClean="0">
                <a:cs typeface="Times New Roman" charset="0"/>
              </a:rPr>
              <a:t>.   </a:t>
            </a:r>
          </a:p>
          <a:p>
            <a:pPr algn="just" eaLnBrk="0" hangingPunct="0">
              <a:lnSpc>
                <a:spcPct val="150000"/>
              </a:lnSpc>
            </a:pPr>
            <a:r>
              <a:rPr lang="it-IT" sz="2000" i="1" dirty="0" smtClean="0">
                <a:solidFill>
                  <a:srgbClr val="000066"/>
                </a:solidFill>
                <a:cs typeface="Times New Roman" charset="0"/>
              </a:rPr>
              <a:t>Nel caso di refettori e palestre, qualora le persone effettivamente presenti siano numericamente diverse dal valore desunto dal calcolo effettuato sulla base delle densità di affollamento indicate al punto 5.0, l'indicazione del numero di persone deve risultare da apposita dichiarazione rilasciata sotto la responsabilità del titolare dell'attività</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5632321"/>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5.1 CAPACITA’ </a:t>
            </a:r>
            <a:r>
              <a:rPr lang="it-IT" sz="2000" b="1" i="1" dirty="0" err="1" smtClean="0">
                <a:solidFill>
                  <a:srgbClr val="0070C0"/>
                </a:solidFill>
              </a:rPr>
              <a:t>DI</a:t>
            </a:r>
            <a:r>
              <a:rPr lang="it-IT" sz="2000" b="1" i="1" dirty="0" smtClean="0">
                <a:solidFill>
                  <a:srgbClr val="0070C0"/>
                </a:solidFill>
              </a:rPr>
              <a:t> DEFLUSSO</a:t>
            </a:r>
          </a:p>
          <a:p>
            <a:pPr algn="just" eaLnBrk="0" hangingPunct="0">
              <a:lnSpc>
                <a:spcPct val="150000"/>
              </a:lnSpc>
            </a:pPr>
            <a:r>
              <a:rPr lang="it-IT" sz="2000" dirty="0" smtClean="0">
                <a:cs typeface="Times New Roman" charset="0"/>
              </a:rPr>
              <a:t>La capacità di deflusso per gli edifici scolastici deve essere non superiore a </a:t>
            </a:r>
            <a:r>
              <a:rPr lang="it-IT" sz="2000" dirty="0" smtClean="0">
                <a:solidFill>
                  <a:srgbClr val="FF6600"/>
                </a:solidFill>
                <a:cs typeface="Times New Roman" charset="0"/>
              </a:rPr>
              <a:t>60</a:t>
            </a:r>
            <a:r>
              <a:rPr lang="it-IT" sz="2000" dirty="0" smtClean="0">
                <a:cs typeface="Times New Roman" charset="0"/>
              </a:rPr>
              <a:t> per ogni piano. </a:t>
            </a:r>
          </a:p>
          <a:p>
            <a:pPr algn="just" eaLnBrk="0" hangingPunct="0">
              <a:lnSpc>
                <a:spcPct val="150000"/>
              </a:lnSpc>
            </a:pPr>
            <a:endParaRPr lang="it-IT" sz="2000" b="1" i="1" dirty="0" smtClean="0">
              <a:solidFill>
                <a:srgbClr val="0070C0"/>
              </a:solidFill>
            </a:endParaRPr>
          </a:p>
          <a:p>
            <a:pPr eaLnBrk="0" hangingPunct="0">
              <a:lnSpc>
                <a:spcPct val="150000"/>
              </a:lnSpc>
            </a:pPr>
            <a:r>
              <a:rPr lang="it-IT" sz="2000" b="1" i="1" dirty="0" smtClean="0">
                <a:solidFill>
                  <a:srgbClr val="0070C0"/>
                </a:solidFill>
              </a:rPr>
              <a:t>5.2 SISTEMI </a:t>
            </a:r>
            <a:r>
              <a:rPr lang="it-IT" sz="2000" b="1" i="1" dirty="0" err="1" smtClean="0">
                <a:solidFill>
                  <a:srgbClr val="0070C0"/>
                </a:solidFill>
              </a:rPr>
              <a:t>DI</a:t>
            </a:r>
            <a:r>
              <a:rPr lang="it-IT" sz="2000" b="1" i="1" dirty="0" smtClean="0">
                <a:solidFill>
                  <a:srgbClr val="0070C0"/>
                </a:solidFill>
              </a:rPr>
              <a:t> VIE </a:t>
            </a:r>
            <a:r>
              <a:rPr lang="it-IT" sz="2000" b="1" i="1" dirty="0" err="1" smtClean="0">
                <a:solidFill>
                  <a:srgbClr val="0070C0"/>
                </a:solidFill>
              </a:rPr>
              <a:t>DI</a:t>
            </a:r>
            <a:r>
              <a:rPr lang="it-IT" sz="2000" b="1" i="1" dirty="0" smtClean="0">
                <a:solidFill>
                  <a:srgbClr val="0070C0"/>
                </a:solidFill>
              </a:rPr>
              <a:t> USCITA</a:t>
            </a:r>
          </a:p>
          <a:p>
            <a:pPr algn="just" eaLnBrk="0" hangingPunct="0">
              <a:lnSpc>
                <a:spcPct val="150000"/>
              </a:lnSpc>
            </a:pPr>
            <a:r>
              <a:rPr lang="it-IT" sz="2000" dirty="0" smtClean="0">
                <a:cs typeface="Times New Roman" charset="0"/>
              </a:rPr>
              <a:t>Ogni scuola deve essere provvista di un sistema organizzato di vie di uscita dimensionato in base al massimo affollamento ipotizzabile in funzione della capacità di deflusso ed essere </a:t>
            </a:r>
            <a:r>
              <a:rPr lang="it-IT" sz="2000" dirty="0" smtClean="0">
                <a:solidFill>
                  <a:srgbClr val="FF6600"/>
                </a:solidFill>
                <a:cs typeface="Times New Roman" charset="0"/>
              </a:rPr>
              <a:t>dotata di almeno 2 uscite verso luogo sicuro</a:t>
            </a:r>
            <a:r>
              <a:rPr lang="it-IT" sz="2000" dirty="0" smtClean="0">
                <a:cs typeface="Times New Roman" charset="0"/>
              </a:rPr>
              <a:t>. </a:t>
            </a:r>
            <a:r>
              <a:rPr lang="it-IT" sz="2000" dirty="0" smtClean="0">
                <a:solidFill>
                  <a:srgbClr val="FF6600"/>
                </a:solidFill>
                <a:cs typeface="Times New Roman" charset="0"/>
              </a:rPr>
              <a:t>Gli spazi frequentati dagli alunni o dal personale docente e non docente, qualora distribuiti su più piani, devono essere dotati, oltre che della scala che serve al normale afflusso, almeno di una scala di sicurezza esterna o di una scala a prova di fumo o a prova di fumo interna.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113666" name="Picture 2"/>
          <p:cNvPicPr>
            <a:picLocks noChangeAspect="1" noChangeArrowheads="1"/>
          </p:cNvPicPr>
          <p:nvPr/>
        </p:nvPicPr>
        <p:blipFill>
          <a:blip r:embed="rId4" cstate="print"/>
          <a:srcRect/>
          <a:stretch>
            <a:fillRect/>
          </a:stretch>
        </p:blipFill>
        <p:spPr bwMode="auto">
          <a:xfrm>
            <a:off x="1548458" y="588526"/>
            <a:ext cx="6336704" cy="5953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5078323"/>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0066"/>
                </a:solidFill>
                <a:cs typeface="Times New Roman" charset="0"/>
              </a:rPr>
              <a:t>Edifici a tre piani fuori terra:</a:t>
            </a:r>
          </a:p>
          <a:p>
            <a:pPr algn="just" eaLnBrk="0" hangingPunct="0">
              <a:lnSpc>
                <a:spcPct val="150000"/>
              </a:lnSpc>
            </a:pPr>
            <a:r>
              <a:rPr lang="it-IT" sz="2400" i="1" dirty="0" smtClean="0">
                <a:solidFill>
                  <a:srgbClr val="000066"/>
                </a:solidFill>
                <a:cs typeface="Times New Roman" charset="0"/>
              </a:rPr>
              <a:t>limitatamente agli </a:t>
            </a:r>
            <a:r>
              <a:rPr lang="it-IT" sz="2400" b="1" i="1" dirty="0" smtClean="0">
                <a:solidFill>
                  <a:srgbClr val="000066"/>
                </a:solidFill>
                <a:cs typeface="Times New Roman" charset="0"/>
              </a:rPr>
              <a:t>edifici a tre piani fuori </a:t>
            </a:r>
            <a:r>
              <a:rPr lang="it-IT" sz="2400" i="1" dirty="0" smtClean="0">
                <a:solidFill>
                  <a:srgbClr val="000066"/>
                </a:solidFill>
                <a:cs typeface="Times New Roman" charset="0"/>
              </a:rPr>
              <a:t>terra è ammesso che, in luogo della scala esterna o a prova di fumo, </a:t>
            </a:r>
            <a:r>
              <a:rPr lang="it-IT" sz="2400" b="1" i="1" dirty="0" smtClean="0">
                <a:solidFill>
                  <a:srgbClr val="000066"/>
                </a:solidFill>
                <a:cs typeface="Times New Roman" charset="0"/>
              </a:rPr>
              <a:t>sia realizzata una scala protetta a condizione che tutte le scale siano protette e che adducano, attraverso percorsi di esodo, all'esterno</a:t>
            </a:r>
            <a:r>
              <a:rPr lang="it-IT" sz="2400" i="1" dirty="0" smtClean="0">
                <a:solidFill>
                  <a:srgbClr val="000066"/>
                </a:solidFill>
                <a:cs typeface="Times New Roman" charset="0"/>
              </a:rPr>
              <a:t>. Nella gestione dell'emergenza si deve tenere conto della realtà dei predetti percorsi.</a:t>
            </a:r>
          </a:p>
          <a:p>
            <a:pPr algn="just" eaLnBrk="0" hangingPunct="0">
              <a:lnSpc>
                <a:spcPct val="150000"/>
              </a:lnSpc>
            </a:pPr>
            <a:r>
              <a:rPr lang="it-IT" sz="2400" i="1" dirty="0" smtClean="0">
                <a:solidFill>
                  <a:srgbClr val="000066"/>
                </a:solidFill>
                <a:cs typeface="Times New Roman" charset="0"/>
              </a:rPr>
              <a:t>Ai fini del computo della lunghezza del percorso di cui al punto 5.4, si chiarisce che non deve essere considerato il percorso interno ai vani scala protetti.</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5584616"/>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i="1" dirty="0" smtClean="0">
                <a:solidFill>
                  <a:srgbClr val="000066"/>
                </a:solidFill>
                <a:cs typeface="Times New Roman" charset="0"/>
              </a:rPr>
              <a:t> </a:t>
            </a:r>
            <a:r>
              <a:rPr lang="it-IT" sz="2000" b="1" i="1" dirty="0" smtClean="0">
                <a:solidFill>
                  <a:srgbClr val="000066"/>
                </a:solidFill>
                <a:cs typeface="Times New Roman" charset="0"/>
              </a:rPr>
              <a:t> Edifici a due piani fuori terra:</a:t>
            </a:r>
          </a:p>
          <a:p>
            <a:pPr algn="just" eaLnBrk="0" hangingPunct="0">
              <a:lnSpc>
                <a:spcPct val="150000"/>
              </a:lnSpc>
            </a:pPr>
            <a:r>
              <a:rPr lang="it-IT" sz="2000" i="1" dirty="0" smtClean="0">
                <a:solidFill>
                  <a:srgbClr val="000066"/>
                </a:solidFill>
                <a:cs typeface="Times New Roman" charset="0"/>
              </a:rPr>
              <a:t>è ammessa la realizzazione </a:t>
            </a:r>
            <a:r>
              <a:rPr lang="it-IT" sz="2000" b="1" i="1" dirty="0" smtClean="0">
                <a:solidFill>
                  <a:srgbClr val="000066"/>
                </a:solidFill>
                <a:cs typeface="Times New Roman" charset="0"/>
              </a:rPr>
              <a:t>di una sola scala, protetta, alle seguenti condizioni:</a:t>
            </a:r>
          </a:p>
          <a:p>
            <a:pPr algn="just" eaLnBrk="0" hangingPunct="0">
              <a:lnSpc>
                <a:spcPct val="150000"/>
              </a:lnSpc>
            </a:pPr>
            <a:r>
              <a:rPr lang="it-IT" sz="2000" i="1" dirty="0" smtClean="0">
                <a:solidFill>
                  <a:srgbClr val="000066"/>
                </a:solidFill>
                <a:cs typeface="Times New Roman" charset="0"/>
              </a:rPr>
              <a:t>- il numero di persone complessivamente presenti al secondo piano sia commisurato alla larghezza della scala, considerando la capacità di deflusso non superiore a 50;</a:t>
            </a:r>
          </a:p>
          <a:p>
            <a:pPr algn="just" eaLnBrk="0" hangingPunct="0">
              <a:lnSpc>
                <a:spcPct val="150000"/>
              </a:lnSpc>
            </a:pPr>
            <a:r>
              <a:rPr lang="it-IT" sz="2000" i="1" dirty="0" smtClean="0">
                <a:solidFill>
                  <a:srgbClr val="000066"/>
                </a:solidFill>
                <a:cs typeface="Times New Roman" charset="0"/>
              </a:rPr>
              <a:t>- il percorso di piano non sia superiore a 15 m. Sono ammessi percorsi di lunghezza non superiore a 25 m se corridoi e scale sono provvisti di rivestimenti ed arredi di classe 1 di reazione al fuoco in ragione di non più del 50% della loro superficie totale (pavimenti, pareti, soffitti e proiezione orizzontale delle scale) e di classe 0 per le restanti parti e ove ritenuto necessario, di impianto automatico di rivelazione e allarme incendio;</a:t>
            </a:r>
          </a:p>
          <a:p>
            <a:pPr eaLnBrk="0" hangingPunct="0">
              <a:lnSpc>
                <a:spcPct val="150000"/>
              </a:lnSpc>
            </a:pPr>
            <a:r>
              <a:rPr lang="it-IT" sz="2000" i="1" dirty="0" smtClean="0">
                <a:solidFill>
                  <a:srgbClr val="000066"/>
                </a:solidFill>
                <a:cs typeface="Times New Roman" charset="0"/>
              </a:rPr>
              <a:t>- il percorso da ogni punto dell'edificio fino a luogo sicuro non superi i 45 m. </a:t>
            </a:r>
            <a:endParaRPr lang="it-IT" sz="2000" i="1" dirty="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4431993"/>
          </a:xfrm>
          <a:prstGeom prst="rect">
            <a:avLst/>
          </a:prstGeom>
          <a:noFill/>
          <a:ln w="9525">
            <a:noFill/>
            <a:miter lim="800000"/>
            <a:headEnd/>
            <a:tailEnd/>
          </a:ln>
        </p:spPr>
        <p:txBody>
          <a:bodyPr wrap="square" lIns="91449" tIns="45725" rIns="91449" bIns="45725">
            <a:spAutoFit/>
          </a:bodyPr>
          <a:lstStyle/>
          <a:p>
            <a:pPr eaLnBrk="0" hangingPunct="0">
              <a:lnSpc>
                <a:spcPct val="150000"/>
              </a:lnSpc>
            </a:pPr>
            <a:r>
              <a:rPr lang="it-IT" sz="2000" b="1" i="1" dirty="0" smtClean="0">
                <a:solidFill>
                  <a:srgbClr val="0070C0"/>
                </a:solidFill>
              </a:rPr>
              <a:t>5.3 LARGHEZZA DELLE VIE </a:t>
            </a:r>
            <a:r>
              <a:rPr lang="it-IT" sz="2000" b="1" i="1" dirty="0" err="1" smtClean="0">
                <a:solidFill>
                  <a:srgbClr val="0070C0"/>
                </a:solidFill>
              </a:rPr>
              <a:t>DI</a:t>
            </a:r>
            <a:r>
              <a:rPr lang="it-IT" sz="2000" b="1" i="1" dirty="0" smtClean="0">
                <a:solidFill>
                  <a:srgbClr val="0070C0"/>
                </a:solidFill>
              </a:rPr>
              <a:t> USCITA</a:t>
            </a:r>
          </a:p>
          <a:p>
            <a:pPr algn="just" eaLnBrk="0" hangingPunct="0">
              <a:lnSpc>
                <a:spcPct val="150000"/>
              </a:lnSpc>
            </a:pPr>
            <a:r>
              <a:rPr lang="it-IT" sz="2400" dirty="0" smtClean="0">
                <a:solidFill>
                  <a:srgbClr val="FF6600"/>
                </a:solidFill>
                <a:cs typeface="Times New Roman" charset="0"/>
              </a:rPr>
              <a:t>La larghezza delle vie di uscita deve essere multipla del modulo di uscita e non inferiore a due moduli (m 1,20).</a:t>
            </a:r>
          </a:p>
          <a:p>
            <a:pPr algn="just" eaLnBrk="0" hangingPunct="0">
              <a:lnSpc>
                <a:spcPct val="150000"/>
              </a:lnSpc>
            </a:pPr>
            <a:r>
              <a:rPr lang="it-IT" sz="2400" dirty="0" smtClean="0">
                <a:cs typeface="Times New Roman" charset="0"/>
              </a:rPr>
              <a:t>La misurazione della larghezza delle singole uscite va eseguita nel punto più stretto della luce. </a:t>
            </a:r>
          </a:p>
          <a:p>
            <a:pPr algn="just" eaLnBrk="0" hangingPunct="0">
              <a:lnSpc>
                <a:spcPct val="150000"/>
              </a:lnSpc>
            </a:pPr>
            <a:r>
              <a:rPr lang="it-IT" sz="2400" dirty="0" smtClean="0">
                <a:cs typeface="Times New Roman" charset="0"/>
              </a:rPr>
              <a:t>Anche le porte dei locali frequentati dagli studenti devono avere, singolarmente, larghezza non inferiore a m 1,20. </a:t>
            </a:r>
          </a:p>
          <a:p>
            <a:pPr algn="just" eaLnBrk="0" hangingPunct="0">
              <a:lnSpc>
                <a:spcPct val="150000"/>
              </a:lnSpc>
            </a:pPr>
            <a:r>
              <a:rPr lang="it-IT" sz="2400" dirty="0" smtClean="0">
                <a:cs typeface="Times New Roman" charset="0"/>
              </a:rPr>
              <a:t>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3416330"/>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  5.4. LUNGHEZZA DELLE VIE </a:t>
            </a:r>
            <a:r>
              <a:rPr lang="it-IT" sz="2000" b="1" i="1" dirty="0" err="1" smtClean="0">
                <a:solidFill>
                  <a:srgbClr val="0070C0"/>
                </a:solidFill>
              </a:rPr>
              <a:t>DI</a:t>
            </a:r>
            <a:r>
              <a:rPr lang="it-IT" sz="2000" b="1" i="1" dirty="0" smtClean="0">
                <a:solidFill>
                  <a:srgbClr val="0070C0"/>
                </a:solidFill>
              </a:rPr>
              <a:t> USCITA</a:t>
            </a:r>
            <a:r>
              <a:rPr lang="it-IT" sz="2400" dirty="0" smtClean="0">
                <a:cs typeface="Times New Roman" charset="0"/>
              </a:rPr>
              <a:t> </a:t>
            </a:r>
          </a:p>
          <a:p>
            <a:pPr eaLnBrk="0" hangingPunct="0">
              <a:lnSpc>
                <a:spcPct val="150000"/>
              </a:lnSpc>
            </a:pPr>
            <a:r>
              <a:rPr lang="it-IT" sz="2400" dirty="0" smtClean="0">
                <a:cs typeface="Times New Roman" charset="0"/>
              </a:rPr>
              <a:t>La lunghezza delle vie di uscita deve essere non superiore a </a:t>
            </a:r>
            <a:r>
              <a:rPr lang="it-IT" sz="2400" dirty="0" smtClean="0">
                <a:solidFill>
                  <a:srgbClr val="FF6600"/>
                </a:solidFill>
                <a:cs typeface="Times New Roman" charset="0"/>
              </a:rPr>
              <a:t>60 metri</a:t>
            </a:r>
            <a:r>
              <a:rPr lang="it-IT" sz="2400" dirty="0" smtClean="0">
                <a:cs typeface="Times New Roman" charset="0"/>
              </a:rPr>
              <a:t> e deve essere </a:t>
            </a:r>
            <a:r>
              <a:rPr lang="it-IT" sz="2400" dirty="0" smtClean="0">
                <a:solidFill>
                  <a:srgbClr val="FF6600"/>
                </a:solidFill>
                <a:cs typeface="Times New Roman" charset="0"/>
              </a:rPr>
              <a:t>misurata dal luogo sicuro alla porta più vicina allo stesso di ogni locale frequentato dagli studenti o dal personale docente e non docente</a:t>
            </a:r>
            <a:r>
              <a:rPr lang="it-IT" sz="2400" dirty="0" smtClean="0">
                <a:cs typeface="Times New Roman" charset="0"/>
              </a:rPr>
              <a:t>. </a:t>
            </a:r>
          </a:p>
          <a:p>
            <a:pPr eaLnBrk="0" hangingPunct="0">
              <a:lnSpc>
                <a:spcPct val="150000"/>
              </a:lnSpc>
            </a:pPr>
            <a:endParaRPr lang="it-IT" sz="2400" i="1" dirty="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4" name="Picture 48" descr="C:\OMNIA POMPIERISTICA\POMPIERISTICA\File0007A.jpg"/>
          <p:cNvPicPr>
            <a:picLocks noChangeAspect="1" noChangeArrowheads="1"/>
          </p:cNvPicPr>
          <p:nvPr/>
        </p:nvPicPr>
        <p:blipFill>
          <a:blip r:embed="rId4" cstate="print"/>
          <a:srcRect/>
          <a:stretch>
            <a:fillRect/>
          </a:stretch>
        </p:blipFill>
        <p:spPr bwMode="auto">
          <a:xfrm>
            <a:off x="3780706" y="2997746"/>
            <a:ext cx="4464496" cy="3461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3820736"/>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  </a:t>
            </a:r>
            <a:r>
              <a:rPr lang="it-IT" sz="2000" i="1" dirty="0" smtClean="0">
                <a:solidFill>
                  <a:srgbClr val="000066"/>
                </a:solidFill>
                <a:cs typeface="Times New Roman" charset="0"/>
              </a:rPr>
              <a:t>Le aule didattiche devono essere servite da una porta ogni 50 persone presenti; </a:t>
            </a:r>
            <a:r>
              <a:rPr lang="it-IT" sz="2000" b="1" i="1" dirty="0" smtClean="0">
                <a:solidFill>
                  <a:srgbClr val="000066"/>
                </a:solidFill>
                <a:cs typeface="Times New Roman" charset="0"/>
              </a:rPr>
              <a:t>le porte devono avere larghezza almeno di 1,20 m ed aprirsi nel senso dell'esodo </a:t>
            </a:r>
            <a:r>
              <a:rPr lang="it-IT" sz="2000" i="1" dirty="0" smtClean="0">
                <a:solidFill>
                  <a:srgbClr val="000066"/>
                </a:solidFill>
                <a:cs typeface="Times New Roman" charset="0"/>
              </a:rPr>
              <a:t>quando il numero massimo di persone presenti nell'aula sia superiore a 25 e per le aule per esercitazione dove si depositano e/o manipolano sostanze infiammabili o esplosive quando il numero di persone presenti sia superiore a 5. Le porte che si aprono verso corridoi interni di deflusso devono essere realizzate in modo da non ridurre la larghezza utile dei corridoi stessi.   </a:t>
            </a:r>
          </a:p>
          <a:p>
            <a:pPr eaLnBrk="0" hangingPunct="0">
              <a:lnSpc>
                <a:spcPct val="150000"/>
              </a:lnSpc>
            </a:pPr>
            <a:endParaRPr lang="it-IT" sz="2400" i="1" dirty="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4" name="Picture 16" descr="C:\Documents and Settings\Trigatti\Documenti\Immagini\aula1.bmp"/>
          <p:cNvPicPr>
            <a:picLocks noChangeAspect="1" noChangeArrowheads="1"/>
          </p:cNvPicPr>
          <p:nvPr/>
        </p:nvPicPr>
        <p:blipFill>
          <a:blip r:embed="rId4" cstate="print"/>
          <a:srcRect/>
          <a:stretch>
            <a:fillRect/>
          </a:stretch>
        </p:blipFill>
        <p:spPr bwMode="auto">
          <a:xfrm>
            <a:off x="4068738" y="3861842"/>
            <a:ext cx="4389438" cy="2640013"/>
          </a:xfrm>
          <a:prstGeom prst="rect">
            <a:avLst/>
          </a:prstGeom>
          <a:noFill/>
          <a:ln w="9525">
            <a:noFill/>
            <a:miter lim="800000"/>
            <a:headEnd/>
            <a:tailEnd/>
          </a:ln>
        </p:spPr>
      </p:pic>
      <p:pic>
        <p:nvPicPr>
          <p:cNvPr id="5" name="Picture 18" descr="C:\OMNIA POMPIERISTICA\POMPIERISTICA\fire.jpg"/>
          <p:cNvPicPr>
            <a:picLocks noChangeAspect="1" noChangeArrowheads="1"/>
          </p:cNvPicPr>
          <p:nvPr/>
        </p:nvPicPr>
        <p:blipFill>
          <a:blip r:embed="rId5" cstate="print"/>
          <a:srcRect/>
          <a:stretch>
            <a:fillRect/>
          </a:stretch>
        </p:blipFill>
        <p:spPr bwMode="auto">
          <a:xfrm>
            <a:off x="1033314" y="3886994"/>
            <a:ext cx="2286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2862332"/>
          </a:xfrm>
          <a:prstGeom prst="rect">
            <a:avLst/>
          </a:prstGeom>
          <a:noFill/>
          <a:ln w="9525">
            <a:noFill/>
            <a:miter lim="800000"/>
            <a:headEnd/>
            <a:tailEnd/>
          </a:ln>
        </p:spPr>
        <p:txBody>
          <a:bodyPr wrap="square" lIns="91449" tIns="45725" rIns="91449" bIns="45725">
            <a:spAutoFit/>
          </a:bodyPr>
          <a:lstStyle/>
          <a:p>
            <a:pPr eaLnBrk="0" hangingPunct="0">
              <a:lnSpc>
                <a:spcPct val="150000"/>
              </a:lnSpc>
            </a:pPr>
            <a:r>
              <a:rPr lang="it-IT" sz="2400" b="1" i="1" dirty="0" smtClean="0">
                <a:solidFill>
                  <a:srgbClr val="0070C0"/>
                </a:solidFill>
              </a:rPr>
              <a:t> 6.0 CLASSIFICAZIONE</a:t>
            </a:r>
          </a:p>
          <a:p>
            <a:pPr algn="just" eaLnBrk="0" hangingPunct="0">
              <a:lnSpc>
                <a:spcPct val="150000"/>
              </a:lnSpc>
            </a:pPr>
            <a:r>
              <a:rPr lang="it-IT" sz="2400" dirty="0" smtClean="0">
                <a:cs typeface="Times New Roman" charset="0"/>
              </a:rPr>
              <a:t>Gli spazi a rischio specifico sono cosi classificati: spazi per esercitazioni; spazi per depositi; servizi tecnologici; spazi per l'informazione e le attività parascolastiche; autorimesse; spazi per servizi logistici (mense, dormitori).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6" name="Picture 13" descr="C:\Documents and Settings\Trigatti\Documenti\Immagini\photo_mensa.jpeg"/>
          <p:cNvPicPr>
            <a:picLocks noChangeAspect="1" noChangeArrowheads="1"/>
          </p:cNvPicPr>
          <p:nvPr/>
        </p:nvPicPr>
        <p:blipFill>
          <a:blip r:embed="rId4" cstate="print"/>
          <a:srcRect/>
          <a:stretch>
            <a:fillRect/>
          </a:stretch>
        </p:blipFill>
        <p:spPr bwMode="auto">
          <a:xfrm>
            <a:off x="5436890" y="3141762"/>
            <a:ext cx="3106259" cy="2329694"/>
          </a:xfrm>
          <a:prstGeom prst="rect">
            <a:avLst/>
          </a:prstGeom>
          <a:noFill/>
          <a:ln w="9525">
            <a:noFill/>
            <a:miter lim="800000"/>
            <a:headEnd/>
            <a:tailEnd/>
          </a:ln>
        </p:spPr>
      </p:pic>
      <p:pic>
        <p:nvPicPr>
          <p:cNvPr id="7" name="Picture 14" descr="C:\Documents and Settings\Trigatti\Documenti\Immagini\deposito.bmp"/>
          <p:cNvPicPr>
            <a:picLocks noChangeAspect="1" noChangeArrowheads="1"/>
          </p:cNvPicPr>
          <p:nvPr/>
        </p:nvPicPr>
        <p:blipFill>
          <a:blip r:embed="rId5" cstate="print"/>
          <a:srcRect/>
          <a:stretch>
            <a:fillRect/>
          </a:stretch>
        </p:blipFill>
        <p:spPr bwMode="auto">
          <a:xfrm>
            <a:off x="3276650" y="4725938"/>
            <a:ext cx="2430810" cy="1830859"/>
          </a:xfrm>
          <a:prstGeom prst="rect">
            <a:avLst/>
          </a:prstGeom>
          <a:noFill/>
          <a:ln w="9525">
            <a:noFill/>
            <a:miter lim="800000"/>
            <a:headEnd/>
            <a:tailEnd/>
          </a:ln>
        </p:spPr>
      </p:pic>
      <p:pic>
        <p:nvPicPr>
          <p:cNvPr id="8" name="Picture 15" descr="C:\Documents and Settings\Trigatti\Documenti\Immagini\garage.bmp"/>
          <p:cNvPicPr>
            <a:picLocks noChangeAspect="1" noChangeArrowheads="1"/>
          </p:cNvPicPr>
          <p:nvPr/>
        </p:nvPicPr>
        <p:blipFill>
          <a:blip r:embed="rId6" cstate="print"/>
          <a:srcRect/>
          <a:stretch>
            <a:fillRect/>
          </a:stretch>
        </p:blipFill>
        <p:spPr bwMode="auto">
          <a:xfrm>
            <a:off x="756370" y="3573810"/>
            <a:ext cx="2951216" cy="2228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6046281"/>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6.1. SPAZI PER ESERCITAZIONI. </a:t>
            </a:r>
          </a:p>
          <a:p>
            <a:pPr algn="just" eaLnBrk="0" hangingPunct="0">
              <a:lnSpc>
                <a:spcPct val="150000"/>
              </a:lnSpc>
            </a:pPr>
            <a:r>
              <a:rPr lang="it-IT" sz="2000" dirty="0" smtClean="0">
                <a:solidFill>
                  <a:srgbClr val="FF6600"/>
                </a:solidFill>
                <a:cs typeface="Times New Roman" charset="0"/>
              </a:rPr>
              <a:t>Vengono definiti spazi per esercitazioni tutti quei locali ove si svolgano prove, esercitazioni, sperimentazioni, lavori, ecc. connessi con l'attività scolastica</a:t>
            </a:r>
            <a:r>
              <a:rPr lang="it-IT" sz="2000" dirty="0" smtClean="0">
                <a:cs typeface="Times New Roman" charset="0"/>
              </a:rPr>
              <a:t>. </a:t>
            </a:r>
          </a:p>
          <a:p>
            <a:pPr algn="just" eaLnBrk="0" hangingPunct="0">
              <a:lnSpc>
                <a:spcPct val="150000"/>
              </a:lnSpc>
            </a:pPr>
            <a:r>
              <a:rPr lang="it-IT" sz="2000" dirty="0" smtClean="0">
                <a:cs typeface="Times New Roman" charset="0"/>
              </a:rPr>
              <a:t>Gli spazi per le esercitazioni ed i locali per depositi annessi devono essere </a:t>
            </a:r>
            <a:r>
              <a:rPr lang="it-IT" sz="2000" dirty="0" smtClean="0">
                <a:solidFill>
                  <a:srgbClr val="FF6600"/>
                </a:solidFill>
                <a:cs typeface="Times New Roman" charset="0"/>
              </a:rPr>
              <a:t>ubicati ai piani fuori terra o al 1° interrato</a:t>
            </a:r>
            <a:r>
              <a:rPr lang="it-IT" sz="2000" dirty="0" smtClean="0">
                <a:cs typeface="Times New Roman" charset="0"/>
              </a:rPr>
              <a:t>, fatta eccezione per i </a:t>
            </a:r>
            <a:r>
              <a:rPr lang="it-IT" sz="2000" dirty="0" smtClean="0">
                <a:solidFill>
                  <a:srgbClr val="FF6600"/>
                </a:solidFill>
                <a:cs typeface="Times New Roman" charset="0"/>
              </a:rPr>
              <a:t>locali ove vengono utilizzati gas combustibili con densità superiore a 0,8 che devono essere ubicati ai piani fuori terra senza comunicazioni con i piani interrati</a:t>
            </a:r>
            <a:r>
              <a:rPr lang="it-IT" sz="2000" dirty="0" smtClean="0">
                <a:cs typeface="Times New Roman" charset="0"/>
              </a:rPr>
              <a:t>. </a:t>
            </a: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cs typeface="Times New Roman" charset="0"/>
              </a:rPr>
              <a:t>Le predette </a:t>
            </a:r>
            <a:r>
              <a:rPr lang="it-IT" sz="2000" dirty="0" smtClean="0">
                <a:solidFill>
                  <a:srgbClr val="FF6600"/>
                </a:solidFill>
                <a:cs typeface="Times New Roman" charset="0"/>
              </a:rPr>
              <a:t>strutture</a:t>
            </a:r>
            <a:r>
              <a:rPr lang="it-IT" sz="2000" dirty="0" smtClean="0">
                <a:cs typeface="Times New Roman" charset="0"/>
              </a:rPr>
              <a:t> dovranno comunque essere realizzate in modo da garantire una resistenza al fuoco di almeno </a:t>
            </a:r>
            <a:r>
              <a:rPr lang="it-IT" sz="2000" dirty="0" smtClean="0">
                <a:solidFill>
                  <a:srgbClr val="FF6600"/>
                </a:solidFill>
                <a:cs typeface="Times New Roman" charset="0"/>
              </a:rPr>
              <a:t>REI 60</a:t>
            </a:r>
            <a:r>
              <a:rPr lang="it-IT" sz="2000" dirty="0" smtClean="0">
                <a:cs typeface="Times New Roman" charset="0"/>
              </a:rPr>
              <a:t>. </a:t>
            </a:r>
          </a:p>
          <a:p>
            <a:pPr algn="just" eaLnBrk="0" hangingPunct="0">
              <a:lnSpc>
                <a:spcPct val="150000"/>
              </a:lnSpc>
            </a:pPr>
            <a:r>
              <a:rPr lang="it-IT" sz="2000" dirty="0" smtClean="0">
                <a:cs typeface="Times New Roman" charset="0"/>
              </a:rPr>
              <a:t>Le </a:t>
            </a:r>
            <a:r>
              <a:rPr lang="it-IT" sz="2000" dirty="0" smtClean="0">
                <a:solidFill>
                  <a:srgbClr val="FF6600"/>
                </a:solidFill>
                <a:cs typeface="Times New Roman" charset="0"/>
              </a:rPr>
              <a:t>comunicazioni tra il locale per esercitazioni ed il locale deposito annesso</a:t>
            </a:r>
            <a:r>
              <a:rPr lang="it-IT" sz="2000" dirty="0" smtClean="0">
                <a:cs typeface="Times New Roman" charset="0"/>
              </a:rPr>
              <a:t>, devono essere munite di porte dotate di chiusura automatica aventi resistenza al fuoco almeno </a:t>
            </a:r>
            <a:r>
              <a:rPr lang="it-IT" sz="2000" dirty="0" smtClean="0">
                <a:solidFill>
                  <a:srgbClr val="FF6600"/>
                </a:solidFill>
                <a:cs typeface="Times New Roman" charset="0"/>
              </a:rPr>
              <a:t>REI 60</a:t>
            </a:r>
            <a:r>
              <a:rPr lang="it-IT" sz="2000" dirty="0" smtClean="0">
                <a:cs typeface="Times New Roman" charset="0"/>
              </a:rPr>
              <a:t>.</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62070"/>
            <a:ext cx="8737529" cy="7294315"/>
          </a:xfrm>
          <a:prstGeom prst="rect">
            <a:avLst/>
          </a:prstGeom>
          <a:noFill/>
          <a:ln w="9525">
            <a:noFill/>
            <a:miter lim="800000"/>
            <a:headEnd/>
            <a:tailEnd/>
          </a:ln>
        </p:spPr>
        <p:txBody>
          <a:bodyPr lIns="91449" tIns="45725" rIns="91449" bIns="45725">
            <a:spAutoFit/>
          </a:bodyPr>
          <a:lstStyle/>
          <a:p>
            <a:pPr algn="ctr">
              <a:spcBef>
                <a:spcPct val="50000"/>
              </a:spcBef>
            </a:pPr>
            <a:r>
              <a:rPr lang="it-IT" b="1" i="1" dirty="0" smtClean="0">
                <a:solidFill>
                  <a:srgbClr val="0070C0"/>
                </a:solidFill>
              </a:rPr>
              <a:t>Decreto Ministero Interno 26 agosto 1992</a:t>
            </a:r>
          </a:p>
          <a:p>
            <a:pPr algn="ctr">
              <a:spcBef>
                <a:spcPct val="50000"/>
              </a:spcBef>
            </a:pPr>
            <a:r>
              <a:rPr lang="it-IT" b="1" i="1" dirty="0" smtClean="0">
                <a:solidFill>
                  <a:srgbClr val="0070C0"/>
                </a:solidFill>
              </a:rPr>
              <a:t>Norme di prevenzione incendi per l'edilizia scolastica </a:t>
            </a:r>
          </a:p>
          <a:p>
            <a:pPr eaLnBrk="0" hangingPunct="0"/>
            <a:endParaRPr lang="it-IT" b="1" i="1" dirty="0" smtClean="0">
              <a:solidFill>
                <a:srgbClr val="0070C0"/>
              </a:solidFill>
            </a:endParaRPr>
          </a:p>
          <a:p>
            <a:pPr eaLnBrk="0" hangingPunct="0"/>
            <a:r>
              <a:rPr lang="it-IT" b="1" i="1" dirty="0" smtClean="0">
                <a:solidFill>
                  <a:srgbClr val="0070C0"/>
                </a:solidFill>
              </a:rPr>
              <a:t>1. SCOPO</a:t>
            </a:r>
          </a:p>
          <a:p>
            <a:pPr eaLnBrk="0" hangingPunct="0"/>
            <a:endParaRPr lang="it-IT" dirty="0" smtClean="0">
              <a:cs typeface="Times New Roman" charset="0"/>
            </a:endParaRPr>
          </a:p>
          <a:p>
            <a:pPr algn="just" eaLnBrk="0" hangingPunct="0">
              <a:lnSpc>
                <a:spcPct val="150000"/>
              </a:lnSpc>
            </a:pPr>
            <a:r>
              <a:rPr lang="it-IT" sz="2400" dirty="0" smtClean="0">
                <a:solidFill>
                  <a:srgbClr val="000000"/>
                </a:solidFill>
                <a:cs typeface="Times New Roman" charset="0"/>
              </a:rPr>
              <a:t>Le presenti norme hanno per oggetto i </a:t>
            </a:r>
            <a:r>
              <a:rPr lang="it-IT" sz="2400" dirty="0" smtClean="0">
                <a:solidFill>
                  <a:srgbClr val="FF6600"/>
                </a:solidFill>
                <a:cs typeface="Times New Roman" charset="0"/>
              </a:rPr>
              <a:t>criteri di sicurezza antincendi da applicare negli edifici e nei locali adibiti a scuole, di qualsiasi tipo, ordine e grado</a:t>
            </a:r>
            <a:r>
              <a:rPr lang="it-IT" sz="2400" dirty="0" smtClean="0">
                <a:solidFill>
                  <a:srgbClr val="000000"/>
                </a:solidFill>
                <a:cs typeface="Times New Roman" charset="0"/>
              </a:rPr>
              <a:t>, allo scopo di tutelare l'incolumità delle persone e salvaguardare i beni contro il rischio di incendio. Ai fini delle presenti norme si fa riferimento ai termini e definizioni generali di cui al decreto ministeriale 30 novembre 1983 (Gazzetta Ufficiale n. 339 del 12 dicembre 1983).   </a:t>
            </a:r>
            <a:endParaRPr lang="it-IT" sz="2400" dirty="0" smtClean="0">
              <a:solidFill>
                <a:srgbClr val="000066"/>
              </a:solidFill>
              <a:cs typeface="Times New Roman" charset="0"/>
            </a:endParaRPr>
          </a:p>
          <a:p>
            <a:pPr algn="just" eaLnBrk="0" hangingPunct="0">
              <a:lnSpc>
                <a:spcPct val="150000"/>
              </a:lnSpc>
            </a:pPr>
            <a:endParaRPr lang="it-IT" sz="2400" dirty="0" smtClean="0"/>
          </a:p>
          <a:p>
            <a:pPr algn="just" eaLnBrk="0" hangingPunct="0">
              <a:lnSpc>
                <a:spcPct val="150000"/>
              </a:lnSpc>
            </a:pPr>
            <a:endParaRPr lang="it-IT" dirty="0" smtClean="0"/>
          </a:p>
          <a:p>
            <a:pPr algn="just" eaLnBrk="0" hangingPunct="0">
              <a:lnSpc>
                <a:spcPct val="150000"/>
              </a:lnSpc>
            </a:pPr>
            <a:r>
              <a:rPr lang="it-IT" dirty="0" smtClean="0"/>
              <a:t>  </a:t>
            </a:r>
          </a:p>
          <a:p>
            <a:pPr marL="0" lvl="3" algn="just" eaLnBrk="0" fontAlgn="base" hangingPunct="0">
              <a:lnSpc>
                <a:spcPct val="150000"/>
              </a:lnSpc>
              <a:spcAft>
                <a:spcPct val="0"/>
              </a:spcAft>
            </a:pPr>
            <a:endParaRPr lang="it-IT" b="1" dirty="0" smtClean="0"/>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5632321"/>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6.1. SPAZI PER ESERCITAZIONI. </a:t>
            </a:r>
          </a:p>
          <a:p>
            <a:pPr algn="just" eaLnBrk="0" hangingPunct="0">
              <a:lnSpc>
                <a:spcPct val="150000"/>
              </a:lnSpc>
            </a:pPr>
            <a:endParaRPr lang="it-IT" sz="2000" dirty="0" smtClean="0">
              <a:cs typeface="Times New Roman" charset="0"/>
            </a:endParaRP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cs typeface="Times New Roman" charset="0"/>
              </a:rPr>
              <a:t>Nei locali dove vengono utilizzate e depositate sostanze radioattive e/o macchine radiogene è fatto divieto di usare o depositare materiali infiammabili. Detti locali debbono essere realizzati in modo da consentire la più agevole decontaminazione ed essere predisposti per la raccolta ed il successivo allontanamento delle acque di lavaggio o di estinzione di principi di incendio. </a:t>
            </a:r>
          </a:p>
          <a:p>
            <a:pPr algn="just" eaLnBrk="0" hangingPunct="0">
              <a:lnSpc>
                <a:spcPct val="150000"/>
              </a:lnSpc>
            </a:pPr>
            <a:r>
              <a:rPr lang="it-IT" sz="2000" dirty="0" smtClean="0">
                <a:cs typeface="Times New Roman" charset="0"/>
              </a:rPr>
              <a:t>Gli spazi per le esercitazioni dove vengono </a:t>
            </a:r>
            <a:r>
              <a:rPr lang="it-IT" sz="2000" dirty="0" smtClean="0">
                <a:solidFill>
                  <a:srgbClr val="FF6600"/>
                </a:solidFill>
                <a:cs typeface="Times New Roman" charset="0"/>
              </a:rPr>
              <a:t>manipolate sostanze esplosive e/o infiammabili devono essere provvisti di aperture di aerazione, permanente, ricavate su pareti attestate all'esterno di superficie pari a 1/20 della superficie in pianta del locale</a:t>
            </a:r>
            <a:r>
              <a:rPr lang="it-IT" sz="2000" dirty="0" smtClean="0">
                <a:cs typeface="Times New Roman" charset="0"/>
              </a:rPr>
              <a:t>.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4708992"/>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6.1. SPAZI PER ESERCITAZIONI. </a:t>
            </a:r>
          </a:p>
          <a:p>
            <a:pPr algn="just" eaLnBrk="0" hangingPunct="0">
              <a:lnSpc>
                <a:spcPct val="150000"/>
              </a:lnSpc>
            </a:pPr>
            <a:endParaRPr lang="it-IT" sz="2000" dirty="0" smtClean="0">
              <a:cs typeface="Times New Roman" charset="0"/>
            </a:endParaRPr>
          </a:p>
          <a:p>
            <a:pPr algn="just" eaLnBrk="0" hangingPunct="0">
              <a:lnSpc>
                <a:spcPct val="150000"/>
              </a:lnSpc>
            </a:pPr>
            <a:r>
              <a:rPr lang="it-IT" sz="2000" dirty="0" smtClean="0">
                <a:cs typeface="Times New Roman" charset="0"/>
              </a:rPr>
              <a:t>…</a:t>
            </a:r>
          </a:p>
          <a:p>
            <a:pPr algn="just" eaLnBrk="0" hangingPunct="0">
              <a:lnSpc>
                <a:spcPct val="150000"/>
              </a:lnSpc>
            </a:pPr>
            <a:r>
              <a:rPr lang="it-IT" sz="2000" dirty="0" smtClean="0">
                <a:cs typeface="Times New Roman" charset="0"/>
              </a:rPr>
              <a:t>Qualora vengano manipolati gas aventi densità superiore a 0,8 delle predette aperture di aerazione, almeno </a:t>
            </a:r>
            <a:r>
              <a:rPr lang="it-IT" sz="2000" dirty="0" smtClean="0">
                <a:solidFill>
                  <a:srgbClr val="FF6600"/>
                </a:solidFill>
                <a:cs typeface="Times New Roman" charset="0"/>
              </a:rPr>
              <a:t>1/3 della superficie complessiva deve essere costituito da aperture, protette con grigliatura metallica, situate nella parte inferiore della parete attestata all'esterno e poste a filo pavimento</a:t>
            </a:r>
            <a:r>
              <a:rPr lang="it-IT" sz="2000" dirty="0" smtClean="0">
                <a:cs typeface="Times New Roman" charset="0"/>
              </a:rPr>
              <a:t>. Le apparecchiature di laboratorio alimentate a combustibile gassoso devono avere ciascun bruciatore dotato di dispositivo automatico di sicurezza totale che intercetti il flusso del gas in mancanza di fiamma.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50035"/>
            <a:ext cx="8737529" cy="6186319"/>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6.2. SPAZI PER DEPOSITI </a:t>
            </a:r>
          </a:p>
          <a:p>
            <a:pPr algn="just" eaLnBrk="0" hangingPunct="0">
              <a:lnSpc>
                <a:spcPct val="150000"/>
              </a:lnSpc>
            </a:pPr>
            <a:r>
              <a:rPr lang="it-IT" sz="2400" dirty="0" smtClean="0">
                <a:cs typeface="Times New Roman" charset="0"/>
              </a:rPr>
              <a:t>Vengono definiti «</a:t>
            </a:r>
            <a:r>
              <a:rPr lang="it-IT" sz="2400" dirty="0" smtClean="0">
                <a:solidFill>
                  <a:srgbClr val="FF6600"/>
                </a:solidFill>
                <a:cs typeface="Times New Roman" charset="0"/>
              </a:rPr>
              <a:t>spazi per deposito o magazzino</a:t>
            </a:r>
            <a:r>
              <a:rPr lang="it-IT" sz="2400" dirty="0" smtClean="0">
                <a:cs typeface="Times New Roman" charset="0"/>
              </a:rPr>
              <a:t>» </a:t>
            </a:r>
            <a:r>
              <a:rPr lang="it-IT" sz="2400" dirty="0" smtClean="0">
                <a:solidFill>
                  <a:srgbClr val="FF6600"/>
                </a:solidFill>
                <a:cs typeface="Times New Roman" charset="0"/>
              </a:rPr>
              <a:t>tutti quegli ambienti destinati alla conservazione di materiali per uso didattico e per i servizi amministrativi</a:t>
            </a:r>
            <a:r>
              <a:rPr lang="it-IT" sz="2400" dirty="0" smtClean="0">
                <a:cs typeface="Times New Roman" charset="0"/>
              </a:rPr>
              <a:t>. </a:t>
            </a:r>
          </a:p>
          <a:p>
            <a:pPr algn="just" eaLnBrk="0" hangingPunct="0">
              <a:lnSpc>
                <a:spcPct val="150000"/>
              </a:lnSpc>
            </a:pPr>
            <a:r>
              <a:rPr lang="it-IT" sz="2400" dirty="0" smtClean="0">
                <a:cs typeface="Times New Roman" charset="0"/>
              </a:rPr>
              <a:t>I depositi di materiali solidi combustibili possono essere </a:t>
            </a:r>
            <a:r>
              <a:rPr lang="it-IT" sz="2400" dirty="0" smtClean="0">
                <a:solidFill>
                  <a:srgbClr val="FF6600"/>
                </a:solidFill>
                <a:cs typeface="Times New Roman" charset="0"/>
              </a:rPr>
              <a:t>ubicati ai piani fuori terra o ai piani 1° e 2° interrati</a:t>
            </a:r>
            <a:r>
              <a:rPr lang="it-IT" sz="2400" dirty="0" smtClean="0">
                <a:cs typeface="Times New Roman" charset="0"/>
              </a:rPr>
              <a:t>. </a:t>
            </a:r>
          </a:p>
          <a:p>
            <a:pPr algn="just" eaLnBrk="0" hangingPunct="0">
              <a:lnSpc>
                <a:spcPct val="150000"/>
              </a:lnSpc>
            </a:pPr>
            <a:r>
              <a:rPr lang="it-IT" sz="2400" dirty="0" smtClean="0">
                <a:cs typeface="Times New Roman" charset="0"/>
              </a:rPr>
              <a:t>… </a:t>
            </a:r>
          </a:p>
          <a:p>
            <a:pPr algn="just" eaLnBrk="0" hangingPunct="0">
              <a:lnSpc>
                <a:spcPct val="150000"/>
              </a:lnSpc>
            </a:pPr>
            <a:r>
              <a:rPr lang="it-IT" sz="2400" dirty="0" smtClean="0">
                <a:cs typeface="Times New Roman" charset="0"/>
              </a:rPr>
              <a:t>Le predette </a:t>
            </a:r>
            <a:r>
              <a:rPr lang="it-IT" sz="2400" dirty="0" smtClean="0">
                <a:solidFill>
                  <a:srgbClr val="FF6600"/>
                </a:solidFill>
                <a:cs typeface="Times New Roman" charset="0"/>
              </a:rPr>
              <a:t>strutture</a:t>
            </a:r>
            <a:r>
              <a:rPr lang="it-IT" sz="2400" dirty="0" smtClean="0">
                <a:cs typeface="Times New Roman" charset="0"/>
              </a:rPr>
              <a:t> dovranno comunque essere realizzate in modo da garantire una resistenza al fuoco di almeno </a:t>
            </a:r>
            <a:r>
              <a:rPr lang="it-IT" sz="2400" dirty="0" smtClean="0">
                <a:solidFill>
                  <a:srgbClr val="FF6600"/>
                </a:solidFill>
                <a:cs typeface="Times New Roman" charset="0"/>
              </a:rPr>
              <a:t>REI 60</a:t>
            </a:r>
            <a:r>
              <a:rPr lang="it-IT" sz="2400" dirty="0" smtClean="0">
                <a:cs typeface="Times New Roman" charset="0"/>
              </a:rPr>
              <a:t>. L'accesso al deposito deve avvenire tramite </a:t>
            </a:r>
            <a:r>
              <a:rPr lang="it-IT" sz="2400" dirty="0" smtClean="0">
                <a:solidFill>
                  <a:srgbClr val="FF6600"/>
                </a:solidFill>
                <a:cs typeface="Times New Roman" charset="0"/>
              </a:rPr>
              <a:t>porte almeno REI 60 dotate di congegno di </a:t>
            </a:r>
            <a:r>
              <a:rPr lang="it-IT" sz="2400" dirty="0" err="1" smtClean="0">
                <a:solidFill>
                  <a:srgbClr val="FF6600"/>
                </a:solidFill>
                <a:cs typeface="Times New Roman" charset="0"/>
              </a:rPr>
              <a:t>autochiusura</a:t>
            </a:r>
            <a:r>
              <a:rPr lang="it-IT" sz="2400" dirty="0" smtClean="0">
                <a:cs typeface="Times New Roman" charset="0"/>
              </a:rPr>
              <a:t>.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05458"/>
            <a:ext cx="8737529" cy="5993959"/>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100" b="1" i="1" dirty="0" smtClean="0">
                <a:solidFill>
                  <a:srgbClr val="0070C0"/>
                </a:solidFill>
              </a:rPr>
              <a:t>6.2. SPAZI PER DEPOSITI </a:t>
            </a:r>
          </a:p>
          <a:p>
            <a:pPr algn="just" eaLnBrk="0" hangingPunct="0"/>
            <a:r>
              <a:rPr lang="it-IT" sz="2200" dirty="0" smtClean="0">
                <a:cs typeface="Times New Roman" charset="0"/>
              </a:rPr>
              <a:t>…</a:t>
            </a:r>
          </a:p>
          <a:p>
            <a:pPr algn="just" eaLnBrk="0" hangingPunct="0">
              <a:lnSpc>
                <a:spcPct val="150000"/>
              </a:lnSpc>
            </a:pPr>
            <a:r>
              <a:rPr lang="it-IT" sz="2200" dirty="0" smtClean="0">
                <a:cs typeface="Times New Roman" charset="0"/>
              </a:rPr>
              <a:t>I depositi di materiali infiammabili liquidi e gassosi devono essere ubicati al di fuori del volume del fabbricato; lo stoccaggio, la distribuzione e l'utilizzazione di tali materiali devono essere eseguiti in conformità delle norme e dei criteri tecnici di prevenzione incendi. </a:t>
            </a:r>
          </a:p>
          <a:p>
            <a:pPr algn="just" eaLnBrk="0" hangingPunct="0">
              <a:lnSpc>
                <a:spcPct val="150000"/>
              </a:lnSpc>
            </a:pPr>
            <a:r>
              <a:rPr lang="it-IT" sz="2200" dirty="0" smtClean="0">
                <a:cs typeface="Times New Roman" charset="0"/>
              </a:rPr>
              <a:t>Ogni deposito dovrà essere dotato di almeno un estintore di tipo approvato, di capacità estinguente non inferiore a </a:t>
            </a:r>
            <a:r>
              <a:rPr lang="it-IT" sz="2200" dirty="0" smtClean="0">
                <a:solidFill>
                  <a:srgbClr val="FF6600"/>
                </a:solidFill>
                <a:cs typeface="Times New Roman" charset="0"/>
              </a:rPr>
              <a:t>21 A, 89 B, C ogni 150 m</a:t>
            </a:r>
            <a:r>
              <a:rPr lang="it-IT" sz="2200" baseline="30000" dirty="0" smtClean="0">
                <a:solidFill>
                  <a:srgbClr val="FF6600"/>
                </a:solidFill>
                <a:cs typeface="Times New Roman" charset="0"/>
              </a:rPr>
              <a:t>2</a:t>
            </a:r>
            <a:r>
              <a:rPr lang="it-IT" sz="2200" dirty="0" smtClean="0">
                <a:solidFill>
                  <a:srgbClr val="FF6600"/>
                </a:solidFill>
                <a:cs typeface="Times New Roman" charset="0"/>
              </a:rPr>
              <a:t> di superficie</a:t>
            </a:r>
            <a:r>
              <a:rPr lang="it-IT" sz="2200" dirty="0" smtClean="0">
                <a:cs typeface="Times New Roman" charset="0"/>
              </a:rPr>
              <a:t>. </a:t>
            </a:r>
          </a:p>
          <a:p>
            <a:pPr algn="just" eaLnBrk="0" hangingPunct="0">
              <a:lnSpc>
                <a:spcPct val="150000"/>
              </a:lnSpc>
            </a:pPr>
            <a:r>
              <a:rPr lang="it-IT" sz="2200" dirty="0" smtClean="0">
                <a:cs typeface="Times New Roman" charset="0"/>
              </a:rPr>
              <a:t>Per esigenze didattiche ed igienico-sanitarie è consentito detenere complessivamente, all'interno del volume dell'edificio, in armadi metallici dotati di bacino di contenimento, 20 l di liquidi infiammabili. </a:t>
            </a:r>
            <a:endParaRPr lang="it-IT" sz="22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05458"/>
            <a:ext cx="8737529" cy="6343991"/>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100" b="1" i="1" dirty="0" smtClean="0">
                <a:solidFill>
                  <a:srgbClr val="0070C0"/>
                </a:solidFill>
              </a:rPr>
              <a:t>6.2. SPAZI PER DEPOSITI </a:t>
            </a:r>
          </a:p>
          <a:p>
            <a:pPr algn="just" eaLnBrk="0" hangingPunct="0">
              <a:lnSpc>
                <a:spcPct val="150000"/>
              </a:lnSpc>
            </a:pPr>
            <a:r>
              <a:rPr lang="it-IT" sz="2100" dirty="0" smtClean="0">
                <a:cs typeface="Times New Roman" charset="0"/>
              </a:rPr>
              <a:t>…</a:t>
            </a:r>
          </a:p>
          <a:p>
            <a:pPr algn="just" eaLnBrk="0" hangingPunct="0">
              <a:lnSpc>
                <a:spcPct val="150000"/>
              </a:lnSpc>
            </a:pPr>
            <a:r>
              <a:rPr lang="it-IT" sz="2100" dirty="0" smtClean="0">
                <a:cs typeface="Times New Roman" charset="0"/>
              </a:rPr>
              <a:t>La superficie massima lorda di ogni singolo locale non può essere superiore a: </a:t>
            </a:r>
          </a:p>
          <a:p>
            <a:pPr algn="just" eaLnBrk="0" hangingPunct="0">
              <a:lnSpc>
                <a:spcPct val="150000"/>
              </a:lnSpc>
            </a:pPr>
            <a:r>
              <a:rPr lang="it-IT" sz="2100" dirty="0" smtClean="0">
                <a:cs typeface="Times New Roman" charset="0"/>
              </a:rPr>
              <a:t>- </a:t>
            </a:r>
            <a:r>
              <a:rPr lang="it-IT" sz="2100" dirty="0" smtClean="0">
                <a:solidFill>
                  <a:srgbClr val="FF6600"/>
                </a:solidFill>
                <a:cs typeface="Times New Roman" charset="0"/>
              </a:rPr>
              <a:t>1000 m</a:t>
            </a:r>
            <a:r>
              <a:rPr lang="it-IT" sz="2100" baseline="30000" dirty="0" smtClean="0">
                <a:solidFill>
                  <a:srgbClr val="FF6600"/>
                </a:solidFill>
                <a:cs typeface="Times New Roman" charset="0"/>
              </a:rPr>
              <a:t>2</a:t>
            </a:r>
            <a:r>
              <a:rPr lang="it-IT" sz="2100" baseline="30000" dirty="0" smtClean="0">
                <a:cs typeface="Times New Roman" charset="0"/>
              </a:rPr>
              <a:t> </a:t>
            </a:r>
            <a:r>
              <a:rPr lang="it-IT" sz="2100" dirty="0" smtClean="0">
                <a:cs typeface="Times New Roman" charset="0"/>
              </a:rPr>
              <a:t>per i piani fuori terra; </a:t>
            </a:r>
          </a:p>
          <a:p>
            <a:pPr algn="just" eaLnBrk="0" hangingPunct="0">
              <a:lnSpc>
                <a:spcPct val="150000"/>
              </a:lnSpc>
            </a:pPr>
            <a:r>
              <a:rPr lang="it-IT" sz="2100" dirty="0" smtClean="0">
                <a:cs typeface="Times New Roman" charset="0"/>
              </a:rPr>
              <a:t>- </a:t>
            </a:r>
            <a:r>
              <a:rPr lang="it-IT" sz="2100" dirty="0" smtClean="0">
                <a:solidFill>
                  <a:srgbClr val="FF6600"/>
                </a:solidFill>
                <a:cs typeface="Times New Roman" charset="0"/>
              </a:rPr>
              <a:t>500 m</a:t>
            </a:r>
            <a:r>
              <a:rPr lang="it-IT" sz="2100" baseline="30000" dirty="0" smtClean="0">
                <a:solidFill>
                  <a:srgbClr val="FF6600"/>
                </a:solidFill>
                <a:cs typeface="Times New Roman" charset="0"/>
              </a:rPr>
              <a:t>2</a:t>
            </a:r>
            <a:r>
              <a:rPr lang="it-IT" sz="2100" baseline="30000" dirty="0" smtClean="0">
                <a:cs typeface="Times New Roman" charset="0"/>
              </a:rPr>
              <a:t> </a:t>
            </a:r>
            <a:r>
              <a:rPr lang="it-IT" sz="2100" dirty="0" smtClean="0">
                <a:cs typeface="Times New Roman" charset="0"/>
              </a:rPr>
              <a:t>per i piani 1° e 2° interrati. </a:t>
            </a:r>
          </a:p>
          <a:p>
            <a:pPr algn="just" eaLnBrk="0" hangingPunct="0">
              <a:lnSpc>
                <a:spcPct val="150000"/>
              </a:lnSpc>
            </a:pPr>
            <a:r>
              <a:rPr lang="it-IT" sz="2100" dirty="0" smtClean="0">
                <a:cs typeface="Times New Roman" charset="0"/>
              </a:rPr>
              <a:t>I suddetti locali devono avere apertura di aerazione di </a:t>
            </a:r>
            <a:r>
              <a:rPr lang="it-IT" sz="2100" dirty="0" smtClean="0">
                <a:solidFill>
                  <a:srgbClr val="FF6600"/>
                </a:solidFill>
                <a:cs typeface="Times New Roman" charset="0"/>
              </a:rPr>
              <a:t>superficie non inferiore ad 1/40 della superficie in pianta</a:t>
            </a:r>
            <a:r>
              <a:rPr lang="it-IT" sz="2100" dirty="0" smtClean="0">
                <a:cs typeface="Times New Roman" charset="0"/>
              </a:rPr>
              <a:t>, protette da robuste griglie a maglia fitta. </a:t>
            </a:r>
          </a:p>
          <a:p>
            <a:pPr algn="just" eaLnBrk="0" hangingPunct="0">
              <a:lnSpc>
                <a:spcPct val="150000"/>
              </a:lnSpc>
            </a:pPr>
            <a:r>
              <a:rPr lang="it-IT" sz="2100" dirty="0" smtClean="0">
                <a:cs typeface="Times New Roman" charset="0"/>
              </a:rPr>
              <a:t>Il </a:t>
            </a:r>
            <a:r>
              <a:rPr lang="it-IT" sz="2100" dirty="0" smtClean="0">
                <a:solidFill>
                  <a:srgbClr val="FF6600"/>
                </a:solidFill>
                <a:cs typeface="Times New Roman" charset="0"/>
              </a:rPr>
              <a:t>carico di incendio</a:t>
            </a:r>
            <a:r>
              <a:rPr lang="it-IT" sz="2100" dirty="0" smtClean="0">
                <a:cs typeface="Times New Roman" charset="0"/>
              </a:rPr>
              <a:t> di ogni singolo locale </a:t>
            </a:r>
            <a:r>
              <a:rPr lang="it-IT" sz="2100" dirty="0" smtClean="0">
                <a:solidFill>
                  <a:srgbClr val="FF6600"/>
                </a:solidFill>
                <a:cs typeface="Times New Roman" charset="0"/>
              </a:rPr>
              <a:t>non deve superare i 30 kg/m</a:t>
            </a:r>
            <a:r>
              <a:rPr lang="it-IT" sz="2100" baseline="30000" dirty="0" smtClean="0">
                <a:solidFill>
                  <a:srgbClr val="FF6600"/>
                </a:solidFill>
                <a:cs typeface="Times New Roman" charset="0"/>
              </a:rPr>
              <a:t>2</a:t>
            </a:r>
            <a:r>
              <a:rPr lang="it-IT" sz="2100" dirty="0" smtClean="0">
                <a:cs typeface="Times New Roman" charset="0"/>
              </a:rPr>
              <a:t>; qualora venga superato il suddetto valore, nel locale dovrà essere installato un </a:t>
            </a:r>
            <a:r>
              <a:rPr lang="it-IT" sz="2100" dirty="0" smtClean="0">
                <a:solidFill>
                  <a:srgbClr val="FF6600"/>
                </a:solidFill>
                <a:cs typeface="Times New Roman" charset="0"/>
              </a:rPr>
              <a:t>impianto di spegnimento a funzionamento automatico</a:t>
            </a:r>
            <a:r>
              <a:rPr lang="it-IT" sz="2100" dirty="0" smtClean="0">
                <a:cs typeface="Times New Roman" charset="0"/>
              </a:rPr>
              <a:t>. </a:t>
            </a:r>
          </a:p>
          <a:p>
            <a:pPr algn="just" eaLnBrk="0" hangingPunct="0">
              <a:lnSpc>
                <a:spcPct val="150000"/>
              </a:lnSpc>
            </a:pPr>
            <a:r>
              <a:rPr lang="it-IT" sz="2100" dirty="0" smtClean="0">
                <a:cs typeface="Times New Roman" charset="0"/>
              </a:rPr>
              <a:t>Ad uso di ogni locale dovrà essere previsto almeno </a:t>
            </a:r>
            <a:r>
              <a:rPr lang="it-IT" sz="2100" dirty="0" smtClean="0">
                <a:solidFill>
                  <a:srgbClr val="FF6600"/>
                </a:solidFill>
                <a:cs typeface="Times New Roman" charset="0"/>
              </a:rPr>
              <a:t>un estintore</a:t>
            </a:r>
            <a:r>
              <a:rPr lang="it-IT" sz="2100" dirty="0" smtClean="0">
                <a:cs typeface="Times New Roman" charset="0"/>
              </a:rPr>
              <a:t>, di tipo approvato, di capacità estinguente non inferiore a </a:t>
            </a:r>
            <a:r>
              <a:rPr lang="it-IT" sz="2100" dirty="0" smtClean="0">
                <a:solidFill>
                  <a:srgbClr val="FF6600"/>
                </a:solidFill>
                <a:cs typeface="Times New Roman" charset="0"/>
              </a:rPr>
              <a:t>21 A, ogni 200 m</a:t>
            </a:r>
            <a:r>
              <a:rPr lang="it-IT" sz="2100" baseline="30000" dirty="0" smtClean="0">
                <a:solidFill>
                  <a:srgbClr val="FF6600"/>
                </a:solidFill>
                <a:cs typeface="Times New Roman" charset="0"/>
              </a:rPr>
              <a:t>2</a:t>
            </a:r>
            <a:r>
              <a:rPr lang="it-IT" sz="2100" dirty="0" smtClean="0">
                <a:solidFill>
                  <a:srgbClr val="FF6600"/>
                </a:solidFill>
                <a:cs typeface="Times New Roman" charset="0"/>
              </a:rPr>
              <a:t> di superficie</a:t>
            </a:r>
            <a:r>
              <a:rPr lang="it-IT" sz="2100" dirty="0" smtClean="0">
                <a:cs typeface="Times New Roman" charset="0"/>
              </a:rPr>
              <a:t>. </a:t>
            </a:r>
            <a:endParaRPr lang="it-IT" sz="21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05458"/>
            <a:ext cx="8737529" cy="6370985"/>
          </a:xfrm>
          <a:prstGeom prst="rect">
            <a:avLst/>
          </a:prstGeom>
          <a:noFill/>
          <a:ln w="9525">
            <a:noFill/>
            <a:miter lim="800000"/>
            <a:headEnd/>
            <a:tailEnd/>
          </a:ln>
        </p:spPr>
        <p:txBody>
          <a:bodyPr wrap="square" lIns="91449" tIns="45725" rIns="91449" bIns="45725">
            <a:spAutoFit/>
          </a:bodyPr>
          <a:lstStyle/>
          <a:p>
            <a:pPr algn="just" eaLnBrk="0" hangingPunct="0"/>
            <a:r>
              <a:rPr lang="it-IT" sz="2400" i="1" dirty="0" smtClean="0">
                <a:solidFill>
                  <a:srgbClr val="000066"/>
                </a:solidFill>
                <a:cs typeface="Times New Roman" charset="0"/>
              </a:rPr>
              <a:t>Chiarimento: </a:t>
            </a:r>
            <a:r>
              <a:rPr lang="it-IT" sz="2400" b="1" i="1" dirty="0" smtClean="0">
                <a:solidFill>
                  <a:srgbClr val="000066"/>
                </a:solidFill>
                <a:cs typeface="Times New Roman" charset="0"/>
              </a:rPr>
              <a:t>le aperture di aerazione degli spazi per depositi o magazzini non devono intendersi necessariamente di tipo permanente</a:t>
            </a:r>
            <a:r>
              <a:rPr lang="it-IT" sz="2400" i="1" dirty="0" smtClean="0">
                <a:solidFill>
                  <a:srgbClr val="000066"/>
                </a:solidFill>
                <a:cs typeface="Times New Roman" charset="0"/>
              </a:rPr>
              <a:t>, caratteristica invece richiesta in modo specifico per gli spazi per esercitazioni dove vengono manipolate sostanze esplosive e/o infiammabili.</a:t>
            </a:r>
            <a:endParaRPr lang="it-IT" sz="2400" dirty="0" smtClean="0">
              <a:solidFill>
                <a:srgbClr val="000066"/>
              </a:solidFill>
              <a:cs typeface="Times New Roman" charset="0"/>
            </a:endParaRPr>
          </a:p>
          <a:p>
            <a:pPr algn="just" eaLnBrk="0" hangingPunct="0"/>
            <a:r>
              <a:rPr lang="it-IT" sz="2400" i="1" dirty="0" smtClean="0">
                <a:solidFill>
                  <a:srgbClr val="000066"/>
                </a:solidFill>
                <a:cs typeface="Times New Roman" charset="0"/>
              </a:rPr>
              <a:t> </a:t>
            </a:r>
            <a:endParaRPr lang="it-IT" sz="2400" dirty="0" smtClean="0">
              <a:solidFill>
                <a:srgbClr val="000066"/>
              </a:solidFill>
              <a:cs typeface="Times New Roman" charset="0"/>
            </a:endParaRPr>
          </a:p>
          <a:p>
            <a:pPr algn="just" eaLnBrk="0" hangingPunct="0"/>
            <a:r>
              <a:rPr lang="it-IT" sz="2400" i="1" dirty="0" smtClean="0">
                <a:solidFill>
                  <a:srgbClr val="000066"/>
                </a:solidFill>
                <a:cs typeface="Times New Roman" charset="0"/>
              </a:rPr>
              <a:t>Chiarimento: si chiarisce che per "deposito</a:t>
            </a:r>
            <a:r>
              <a:rPr lang="it-IT" sz="2400" b="1" i="1" dirty="0" smtClean="0">
                <a:solidFill>
                  <a:srgbClr val="000066"/>
                </a:solidFill>
                <a:cs typeface="Times New Roman" charset="0"/>
              </a:rPr>
              <a:t>" devono essere intesi gli ambienti destinati alla conservazione dei materiali per uso didattico e per i servizi amministrativi</a:t>
            </a:r>
            <a:r>
              <a:rPr lang="it-IT" sz="2400" i="1" dirty="0" smtClean="0">
                <a:solidFill>
                  <a:srgbClr val="000066"/>
                </a:solidFill>
                <a:cs typeface="Times New Roman" charset="0"/>
              </a:rPr>
              <a:t>, con l’esclusione degli archivi e delle biblioteche in cui sia prevista la presenza continuativa di personale durante l'orario di attività scolastica. Pertanto, solo nei locali con carico di incendio superiore a 30 kg/m</a:t>
            </a:r>
            <a:r>
              <a:rPr lang="it-IT" sz="2400" i="1" baseline="30000" dirty="0" smtClean="0">
                <a:solidFill>
                  <a:srgbClr val="000066"/>
                </a:solidFill>
                <a:cs typeface="Times New Roman" charset="0"/>
              </a:rPr>
              <a:t>2</a:t>
            </a:r>
            <a:r>
              <a:rPr lang="it-IT" sz="2400" i="1" dirty="0" smtClean="0">
                <a:solidFill>
                  <a:srgbClr val="000066"/>
                </a:solidFill>
                <a:cs typeface="Times New Roman" charset="0"/>
              </a:rPr>
              <a:t> in cui non sia prevista la presenza continuativa di personale dovranno essere realizzati gli impianti automatici di rivelazione di incendio (locali fuori terra) o di estinzione (locali interrati) come disposto dal punto 9.3. Nei depositi, inoltre, è fatto divieto di fumare o fare uso di fiamme libere. </a:t>
            </a:r>
            <a:endParaRPr lang="it-IT" sz="2400" i="1" dirty="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05458"/>
            <a:ext cx="8737529" cy="5009074"/>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100" b="1" i="1" dirty="0" smtClean="0">
                <a:solidFill>
                  <a:srgbClr val="0070C0"/>
                </a:solidFill>
              </a:rPr>
              <a:t>6.3 SERVIZI TECNOLOGICI </a:t>
            </a:r>
          </a:p>
          <a:p>
            <a:pPr algn="just" eaLnBrk="0" hangingPunct="0">
              <a:lnSpc>
                <a:spcPct val="150000"/>
              </a:lnSpc>
            </a:pPr>
            <a:r>
              <a:rPr lang="it-IT" sz="2400" dirty="0" smtClean="0">
                <a:solidFill>
                  <a:srgbClr val="000000"/>
                </a:solidFill>
                <a:cs typeface="Times New Roman" charset="0"/>
              </a:rPr>
              <a:t>6.3.1. Impianti di condizionamento e di ventilazione. </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Gli eventuali impianti di condizionamento e di ventilazione possono essere centralizzati o localizzati. Nei gruppi frigoriferi devono essere </a:t>
            </a:r>
            <a:r>
              <a:rPr lang="it-IT" sz="2400" dirty="0" smtClean="0">
                <a:solidFill>
                  <a:srgbClr val="FF6600"/>
                </a:solidFill>
                <a:cs typeface="Times New Roman" charset="0"/>
              </a:rPr>
              <a:t>utilizzati come fluidi frigorigeni prodotti non infiammabili</a:t>
            </a:r>
            <a:r>
              <a:rPr lang="it-IT" sz="2400" dirty="0" smtClean="0">
                <a:solidFill>
                  <a:srgbClr val="000000"/>
                </a:solidFill>
                <a:cs typeface="Times New Roman" charset="0"/>
              </a:rPr>
              <a:t>. </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Negli impianti centralizzati di condizionamento aventi </a:t>
            </a:r>
            <a:r>
              <a:rPr lang="it-IT" sz="2400" dirty="0" smtClean="0">
                <a:solidFill>
                  <a:srgbClr val="FF6600"/>
                </a:solidFill>
                <a:cs typeface="Times New Roman" charset="0"/>
              </a:rPr>
              <a:t>potenza superiore a 75 kW</a:t>
            </a:r>
            <a:r>
              <a:rPr lang="it-IT" sz="2400" dirty="0" smtClean="0">
                <a:solidFill>
                  <a:srgbClr val="000000"/>
                </a:solidFill>
                <a:cs typeface="Times New Roman" charset="0"/>
              </a:rPr>
              <a:t> i gruppi frigoriferi devono essere installati </a:t>
            </a:r>
            <a:r>
              <a:rPr lang="it-IT" sz="2400" dirty="0" smtClean="0">
                <a:solidFill>
                  <a:srgbClr val="FF6600"/>
                </a:solidFill>
                <a:cs typeface="Times New Roman" charset="0"/>
              </a:rPr>
              <a:t>in locali appositi</a:t>
            </a:r>
            <a:r>
              <a:rPr lang="it-IT" sz="2400" dirty="0" smtClean="0">
                <a:solidFill>
                  <a:srgbClr val="000000"/>
                </a:solidFill>
                <a:cs typeface="Times New Roman" charset="0"/>
              </a:rPr>
              <a:t>, così come le </a:t>
            </a:r>
            <a:r>
              <a:rPr lang="it-IT" sz="2400" dirty="0" smtClean="0">
                <a:solidFill>
                  <a:srgbClr val="FF6600"/>
                </a:solidFill>
                <a:cs typeface="Times New Roman" charset="0"/>
              </a:rPr>
              <a:t>centrali di trattamento aria superiori a 50.000 m</a:t>
            </a:r>
            <a:r>
              <a:rPr lang="it-IT" sz="2400" baseline="30000" dirty="0" smtClean="0">
                <a:solidFill>
                  <a:srgbClr val="FF6600"/>
                </a:solidFill>
                <a:cs typeface="Times New Roman" charset="0"/>
              </a:rPr>
              <a:t>3</a:t>
            </a:r>
            <a:r>
              <a:rPr lang="it-IT" sz="2400" dirty="0" smtClean="0">
                <a:solidFill>
                  <a:srgbClr val="FF6600"/>
                </a:solidFill>
                <a:cs typeface="Times New Roman" charset="0"/>
              </a:rPr>
              <a:t>/h</a:t>
            </a:r>
            <a:r>
              <a:rPr lang="it-IT" sz="2400" dirty="0" smtClean="0">
                <a:solidFill>
                  <a:srgbClr val="000000"/>
                </a:solidFill>
                <a:cs typeface="Times New Roman" charset="0"/>
              </a:rPr>
              <a:t> (portata volumetrica).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05458"/>
            <a:ext cx="8737529" cy="5584616"/>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i="1" dirty="0" smtClean="0">
                <a:solidFill>
                  <a:srgbClr val="0070C0"/>
                </a:solidFill>
              </a:rPr>
              <a:t>6.3 SERVIZI TECNOLOGICI </a:t>
            </a:r>
          </a:p>
          <a:p>
            <a:pPr algn="just" eaLnBrk="0" hangingPunct="0">
              <a:lnSpc>
                <a:spcPct val="150000"/>
              </a:lnSpc>
            </a:pPr>
            <a:r>
              <a:rPr lang="it-IT" sz="2000" dirty="0" smtClean="0">
                <a:solidFill>
                  <a:srgbClr val="000000"/>
                </a:solidFill>
                <a:cs typeface="Times New Roman" charset="0"/>
              </a:rPr>
              <a:t>…</a:t>
            </a:r>
          </a:p>
          <a:p>
            <a:pPr algn="just" eaLnBrk="0" hangingPunct="0">
              <a:lnSpc>
                <a:spcPct val="150000"/>
              </a:lnSpc>
            </a:pPr>
            <a:r>
              <a:rPr lang="it-IT" sz="2000" dirty="0" smtClean="0">
                <a:solidFill>
                  <a:srgbClr val="000000"/>
                </a:solidFill>
                <a:cs typeface="Times New Roman" charset="0"/>
              </a:rPr>
              <a:t>Le </a:t>
            </a:r>
            <a:r>
              <a:rPr lang="it-IT" sz="2000" dirty="0" smtClean="0">
                <a:solidFill>
                  <a:srgbClr val="FF6600"/>
                </a:solidFill>
                <a:cs typeface="Times New Roman" charset="0"/>
              </a:rPr>
              <a:t>strutture di separazione</a:t>
            </a:r>
            <a:r>
              <a:rPr lang="it-IT" sz="2000" dirty="0" smtClean="0">
                <a:solidFill>
                  <a:srgbClr val="000000"/>
                </a:solidFill>
                <a:cs typeface="Times New Roman" charset="0"/>
              </a:rPr>
              <a:t> devono presentare resistenza al fuoco non inferiore a </a:t>
            </a:r>
            <a:r>
              <a:rPr lang="it-IT" sz="2000" dirty="0" smtClean="0">
                <a:solidFill>
                  <a:srgbClr val="FF6600"/>
                </a:solidFill>
                <a:cs typeface="Times New Roman" charset="0"/>
              </a:rPr>
              <a:t>REI 60</a:t>
            </a:r>
            <a:r>
              <a:rPr lang="it-IT" sz="2000" dirty="0" smtClean="0">
                <a:solidFill>
                  <a:srgbClr val="000000"/>
                </a:solidFill>
                <a:cs typeface="Times New Roman" charset="0"/>
              </a:rPr>
              <a:t> e le eventuali comunicazioni in esse praticate devono avvenire tramite </a:t>
            </a:r>
            <a:r>
              <a:rPr lang="it-IT" sz="2000" dirty="0" smtClean="0">
                <a:solidFill>
                  <a:srgbClr val="FF6600"/>
                </a:solidFill>
                <a:cs typeface="Times New Roman" charset="0"/>
              </a:rPr>
              <a:t>porte di caratteristiche almeno REI 60 dotate di congegno di </a:t>
            </a:r>
            <a:r>
              <a:rPr lang="it-IT" sz="2000" dirty="0" err="1" smtClean="0">
                <a:solidFill>
                  <a:srgbClr val="FF6600"/>
                </a:solidFill>
                <a:cs typeface="Times New Roman" charset="0"/>
              </a:rPr>
              <a:t>autochiusura</a:t>
            </a:r>
            <a:r>
              <a:rPr lang="it-IT" sz="2000" dirty="0" smtClean="0">
                <a:solidFill>
                  <a:srgbClr val="000000"/>
                </a:solidFill>
                <a:cs typeface="Times New Roman" charset="0"/>
              </a:rPr>
              <a:t>. </a:t>
            </a:r>
          </a:p>
          <a:p>
            <a:pPr algn="just" eaLnBrk="0" hangingPunct="0">
              <a:lnSpc>
                <a:spcPct val="150000"/>
              </a:lnSpc>
            </a:pPr>
            <a:r>
              <a:rPr lang="it-IT" sz="2000" dirty="0" smtClean="0">
                <a:solidFill>
                  <a:srgbClr val="FF6600"/>
                </a:solidFill>
                <a:cs typeface="Times New Roman" charset="0"/>
              </a:rPr>
              <a:t>Le condotte non devono attraversare: luoghi sicuri, che non siano a cielo libero; vie di uscita; locali che presentino pericolo di incendio, di esplosione e di scoppio</a:t>
            </a:r>
            <a:r>
              <a:rPr lang="it-IT" sz="2000" dirty="0" smtClean="0">
                <a:solidFill>
                  <a:srgbClr val="000000"/>
                </a:solidFill>
                <a:cs typeface="Times New Roman" charset="0"/>
              </a:rPr>
              <a:t>. </a:t>
            </a:r>
          </a:p>
          <a:p>
            <a:pPr algn="just" eaLnBrk="0" hangingPunct="0">
              <a:lnSpc>
                <a:spcPct val="150000"/>
              </a:lnSpc>
            </a:pPr>
            <a:r>
              <a:rPr lang="it-IT" sz="2000" dirty="0" smtClean="0">
                <a:solidFill>
                  <a:srgbClr val="000000"/>
                </a:solidFill>
                <a:cs typeface="Times New Roman" charset="0"/>
              </a:rPr>
              <a:t>L'attraversamento può tuttavia essere ammesso se le condotte sono racchiuse in strutture resistenti al fuoco di classe almeno pari a quella </a:t>
            </a:r>
            <a:r>
              <a:rPr lang="it-IT" sz="2000" dirty="0" err="1" smtClean="0">
                <a:solidFill>
                  <a:srgbClr val="000000"/>
                </a:solidFill>
                <a:cs typeface="Times New Roman" charset="0"/>
              </a:rPr>
              <a:t>deI</a:t>
            </a:r>
            <a:r>
              <a:rPr lang="it-IT" sz="2000" dirty="0" smtClean="0">
                <a:solidFill>
                  <a:srgbClr val="000000"/>
                </a:solidFill>
                <a:cs typeface="Times New Roman" charset="0"/>
              </a:rPr>
              <a:t> vano attraversato. Qualora le condotte debbano attraversare strutture che delimitano i compartimenti, nelle condotte deve essere installata, in corrispondenza degli attraversamenti almeno una serranda resistente al fuoco REI 60. </a:t>
            </a:r>
            <a:endParaRPr lang="it-IT" sz="2000" dirty="0">
              <a:solidFill>
                <a:srgbClr val="000000"/>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6186319"/>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6.3 SERVIZI TECNOLOGICI </a:t>
            </a:r>
          </a:p>
          <a:p>
            <a:pPr eaLnBrk="0" hangingPunct="0">
              <a:lnSpc>
                <a:spcPct val="150000"/>
              </a:lnSpc>
            </a:pPr>
            <a:r>
              <a:rPr lang="it-IT" sz="2400" dirty="0" smtClean="0">
                <a:cs typeface="Times New Roman" charset="0"/>
              </a:rPr>
              <a:t>…</a:t>
            </a:r>
          </a:p>
          <a:p>
            <a:pPr algn="just" eaLnBrk="0" hangingPunct="0">
              <a:lnSpc>
                <a:spcPct val="150000"/>
              </a:lnSpc>
            </a:pPr>
            <a:r>
              <a:rPr lang="it-IT" sz="2400" dirty="0" smtClean="0">
                <a:solidFill>
                  <a:srgbClr val="000000"/>
                </a:solidFill>
                <a:cs typeface="Times New Roman" charset="0"/>
              </a:rPr>
              <a:t>6.3.1.1. Dispositivi di controllo. </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a) Comando manuale - Ogni impianto deve essere dotato di un dispositivo di comando manuale, situato in un punto facilmente accessibile, per l'arresto dei ventilatori in caso di incendio. </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b) Dispositivi automatici termostatici - Gli impianti, a ricircolo di aria, di potenzialità superiore a 2.000 m</a:t>
            </a:r>
            <a:r>
              <a:rPr lang="it-IT" sz="2400" baseline="30000" dirty="0" smtClean="0">
                <a:solidFill>
                  <a:srgbClr val="000000"/>
                </a:solidFill>
                <a:cs typeface="Times New Roman" charset="0"/>
              </a:rPr>
              <a:t>3</a:t>
            </a:r>
            <a:r>
              <a:rPr lang="it-IT" sz="2400" dirty="0" smtClean="0">
                <a:solidFill>
                  <a:srgbClr val="000000"/>
                </a:solidFill>
                <a:cs typeface="Times New Roman" charset="0"/>
              </a:rPr>
              <a:t> /h devono essere provvisti di dispositivi termostatici di arresto automatico dei ventilatori in caso di aumento anormale della temperatura nelle condotte. …</a:t>
            </a:r>
          </a:p>
          <a:p>
            <a:pPr algn="just" eaLnBrk="0" hangingPunct="0">
              <a:lnSpc>
                <a:spcPct val="150000"/>
              </a:lnSpc>
            </a:pPr>
            <a:r>
              <a:rPr lang="it-IT" sz="2400" dirty="0" smtClean="0">
                <a:solidFill>
                  <a:srgbClr val="000000"/>
                </a:solidFill>
                <a:cs typeface="Times New Roman" charset="0"/>
              </a:rPr>
              <a:t> </a:t>
            </a:r>
            <a:endParaRPr lang="it-IT" sz="2400" dirty="0" smtClean="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6186319"/>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6.3 SERVIZI TECNOLOGICI </a:t>
            </a:r>
          </a:p>
          <a:p>
            <a:pPr eaLnBrk="0" hangingPunct="0">
              <a:lnSpc>
                <a:spcPct val="150000"/>
              </a:lnSpc>
            </a:pPr>
            <a:r>
              <a:rPr lang="it-IT" sz="2400" dirty="0" smtClean="0">
                <a:cs typeface="Times New Roman" charset="0"/>
              </a:rPr>
              <a:t>…</a:t>
            </a:r>
          </a:p>
          <a:p>
            <a:pPr algn="just" eaLnBrk="0" hangingPunct="0">
              <a:lnSpc>
                <a:spcPct val="150000"/>
              </a:lnSpc>
            </a:pPr>
            <a:r>
              <a:rPr lang="it-IT" sz="2400" dirty="0" smtClean="0">
                <a:solidFill>
                  <a:srgbClr val="000000"/>
                </a:solidFill>
                <a:cs typeface="Times New Roman" charset="0"/>
              </a:rPr>
              <a:t>6.3.1.1. Dispositivi di controllo. </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a:t>
            </a:r>
            <a:endParaRPr lang="it-IT" sz="2400" dirty="0" smtClean="0">
              <a:solidFill>
                <a:srgbClr val="000066"/>
              </a:solidFill>
              <a:cs typeface="Times New Roman" charset="0"/>
            </a:endParaRPr>
          </a:p>
          <a:p>
            <a:pPr algn="just" eaLnBrk="0" hangingPunct="0">
              <a:lnSpc>
                <a:spcPct val="150000"/>
              </a:lnSpc>
            </a:pPr>
            <a:r>
              <a:rPr lang="it-IT" sz="2400" dirty="0" smtClean="0">
                <a:solidFill>
                  <a:srgbClr val="000000"/>
                </a:solidFill>
                <a:cs typeface="Times New Roman" charset="0"/>
              </a:rPr>
              <a:t>c) Dispositivi automatici di rilevazione dei fumi. - Gli impianti, a ricircolo d'aria di potenzialità superiore a 50.000 m</a:t>
            </a:r>
            <a:r>
              <a:rPr lang="it-IT" sz="2400" baseline="30000" dirty="0" smtClean="0">
                <a:solidFill>
                  <a:srgbClr val="000000"/>
                </a:solidFill>
                <a:cs typeface="Times New Roman" charset="0"/>
              </a:rPr>
              <a:t>3</a:t>
            </a:r>
            <a:r>
              <a:rPr lang="it-IT" sz="2400" dirty="0" smtClean="0">
                <a:solidFill>
                  <a:srgbClr val="000000"/>
                </a:solidFill>
                <a:cs typeface="Times New Roman" charset="0"/>
              </a:rPr>
              <a:t>/h devono essere muniti di </a:t>
            </a:r>
            <a:r>
              <a:rPr lang="it-IT" sz="2400" dirty="0" smtClean="0">
                <a:solidFill>
                  <a:srgbClr val="FF6600"/>
                </a:solidFill>
                <a:cs typeface="Times New Roman" charset="0"/>
              </a:rPr>
              <a:t>rilevatori di fumo,</a:t>
            </a:r>
            <a:r>
              <a:rPr lang="it-IT" sz="2400" dirty="0" smtClean="0">
                <a:solidFill>
                  <a:srgbClr val="000000"/>
                </a:solidFill>
                <a:cs typeface="Times New Roman" charset="0"/>
              </a:rPr>
              <a:t> in sostituzione dei dispositivi termostatici previsti nel precedente comma, che comandino l'arresto dei ventilatori. L’intervento di tali dispositivi non deve consentire la rimessa in marcia dei ventilatori senza l'intervento manuale dell'operatore. </a:t>
            </a:r>
            <a:endParaRPr lang="it-IT" sz="2400" dirty="0">
              <a:solidFill>
                <a:srgbClr val="000000"/>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687947"/>
            <a:ext cx="8737529" cy="5724654"/>
          </a:xfrm>
          <a:prstGeom prst="rect">
            <a:avLst/>
          </a:prstGeom>
          <a:noFill/>
          <a:ln w="9525">
            <a:noFill/>
            <a:miter lim="800000"/>
            <a:headEnd/>
            <a:tailEnd/>
          </a:ln>
        </p:spPr>
        <p:txBody>
          <a:bodyPr lIns="91449" tIns="45725" rIns="91449" bIns="45725">
            <a:spAutoFit/>
          </a:bodyPr>
          <a:lstStyle/>
          <a:p>
            <a:pPr algn="just" eaLnBrk="0" hangingPunct="0"/>
            <a:r>
              <a:rPr lang="it-IT" b="1" i="1" dirty="0" smtClean="0">
                <a:solidFill>
                  <a:srgbClr val="0070C0"/>
                </a:solidFill>
              </a:rPr>
              <a:t>1.1. CAMPO </a:t>
            </a:r>
            <a:r>
              <a:rPr lang="it-IT" b="1" i="1" dirty="0" err="1" smtClean="0">
                <a:solidFill>
                  <a:srgbClr val="0070C0"/>
                </a:solidFill>
              </a:rPr>
              <a:t>DI</a:t>
            </a:r>
            <a:r>
              <a:rPr lang="it-IT" b="1" i="1" dirty="0" smtClean="0">
                <a:solidFill>
                  <a:srgbClr val="0070C0"/>
                </a:solidFill>
              </a:rPr>
              <a:t> APPLICAZIONE</a:t>
            </a:r>
          </a:p>
          <a:p>
            <a:pPr algn="just" eaLnBrk="0" hangingPunct="0"/>
            <a:endParaRPr lang="it-IT" sz="2400" dirty="0" smtClean="0">
              <a:solidFill>
                <a:srgbClr val="000000"/>
              </a:solidFill>
              <a:cs typeface="Times New Roman" charset="0"/>
            </a:endParaRPr>
          </a:p>
          <a:p>
            <a:pPr algn="just" eaLnBrk="0" hangingPunct="0">
              <a:lnSpc>
                <a:spcPct val="150000"/>
              </a:lnSpc>
            </a:pPr>
            <a:r>
              <a:rPr lang="it-IT" sz="2400" dirty="0" smtClean="0">
                <a:solidFill>
                  <a:srgbClr val="000000"/>
                </a:solidFill>
                <a:cs typeface="Times New Roman" charset="0"/>
              </a:rPr>
              <a:t>Le presenti norme si applicano agli </a:t>
            </a:r>
            <a:r>
              <a:rPr lang="it-IT" sz="2400" dirty="0" smtClean="0">
                <a:solidFill>
                  <a:srgbClr val="FF6600"/>
                </a:solidFill>
                <a:cs typeface="Times New Roman" charset="0"/>
              </a:rPr>
              <a:t>edifici ed ai locali di cui al punto 1.0 di nuova costruzione o agli edifici esistenti in caso di ristrutturazioni che comportino modifiche sostanziali</a:t>
            </a:r>
            <a:r>
              <a:rPr lang="it-IT" sz="2400" dirty="0" smtClean="0">
                <a:solidFill>
                  <a:srgbClr val="000000"/>
                </a:solidFill>
                <a:cs typeface="Times New Roman" charset="0"/>
              </a:rPr>
              <a:t>, i cui progetti siano presentati agli organi competenti per le approvazioni previste dalle vigenti disposizioni, dopo l'entrata in vigore del presente decreto. Si intendono per modifiche sostanziali lavori che comportino il </a:t>
            </a:r>
            <a:r>
              <a:rPr lang="it-IT" sz="2400" dirty="0" smtClean="0">
                <a:solidFill>
                  <a:srgbClr val="FF6600"/>
                </a:solidFill>
                <a:cs typeface="Times New Roman" charset="0"/>
              </a:rPr>
              <a:t>rifacimento di oltre il 50% dei solai o il rifacimento strutturale delle scale o l'aumento di altezza</a:t>
            </a:r>
            <a:r>
              <a:rPr lang="it-IT" sz="2400" dirty="0" smtClean="0">
                <a:solidFill>
                  <a:srgbClr val="000000"/>
                </a:solidFill>
                <a:cs typeface="Times New Roman" charset="0"/>
              </a:rPr>
              <a:t>. Per gli edifici esistenti si applicano le disposizioni contenute nel successivo punto 13.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632321"/>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6.3 SERVIZI TECNOLOGICI </a:t>
            </a:r>
          </a:p>
          <a:p>
            <a:pPr algn="just" eaLnBrk="0" hangingPunct="0">
              <a:lnSpc>
                <a:spcPct val="150000"/>
              </a:lnSpc>
            </a:pPr>
            <a:r>
              <a:rPr lang="it-IT" sz="2400" b="1" dirty="0" smtClean="0">
                <a:solidFill>
                  <a:srgbClr val="000000"/>
                </a:solidFill>
                <a:cs typeface="Times New Roman" charset="0"/>
              </a:rPr>
              <a:t>6.3.2. Condizionamento localizzato</a:t>
            </a:r>
          </a:p>
          <a:p>
            <a:pPr algn="just" eaLnBrk="0" hangingPunct="0">
              <a:lnSpc>
                <a:spcPct val="150000"/>
              </a:lnSpc>
            </a:pPr>
            <a:r>
              <a:rPr lang="it-IT" sz="2400" dirty="0" smtClean="0">
                <a:solidFill>
                  <a:srgbClr val="000000"/>
                </a:solidFill>
                <a:cs typeface="Times New Roman" charset="0"/>
              </a:rPr>
              <a:t>E’ consentito il condizionamento dell'aria a mezzo di armadi condizionatori a condizione che il fluido refrigerante non sia infiammabile. </a:t>
            </a:r>
            <a:endParaRPr lang="it-IT" sz="2400" dirty="0" smtClean="0">
              <a:solidFill>
                <a:srgbClr val="000066"/>
              </a:solidFill>
              <a:cs typeface="Times New Roman" charset="0"/>
            </a:endParaRPr>
          </a:p>
          <a:p>
            <a:pPr algn="just" eaLnBrk="0" hangingPunct="0">
              <a:lnSpc>
                <a:spcPct val="150000"/>
              </a:lnSpc>
            </a:pPr>
            <a:r>
              <a:rPr lang="it-IT" sz="2400" b="1" dirty="0" smtClean="0">
                <a:solidFill>
                  <a:srgbClr val="000000"/>
                </a:solidFill>
                <a:cs typeface="Times New Roman" charset="0"/>
              </a:rPr>
              <a:t>6.3.4. Impianti centralizzati per la produzione di aria compressa. </a:t>
            </a:r>
          </a:p>
          <a:p>
            <a:pPr algn="just" eaLnBrk="0" hangingPunct="0">
              <a:lnSpc>
                <a:spcPct val="150000"/>
              </a:lnSpc>
            </a:pPr>
            <a:r>
              <a:rPr lang="it-IT" sz="2400" dirty="0" smtClean="0">
                <a:solidFill>
                  <a:srgbClr val="000000"/>
                </a:solidFill>
                <a:cs typeface="Times New Roman" charset="0"/>
              </a:rPr>
              <a:t>Detti impianti, se di </a:t>
            </a:r>
            <a:r>
              <a:rPr lang="it-IT" sz="2400" dirty="0" smtClean="0">
                <a:solidFill>
                  <a:srgbClr val="FF6600"/>
                </a:solidFill>
                <a:cs typeface="Times New Roman" charset="0"/>
              </a:rPr>
              <a:t>potenza superiore a 10 kW</a:t>
            </a:r>
            <a:r>
              <a:rPr lang="it-IT" sz="2400" dirty="0" smtClean="0">
                <a:solidFill>
                  <a:srgbClr val="000000"/>
                </a:solidFill>
                <a:cs typeface="Times New Roman" charset="0"/>
              </a:rPr>
              <a:t>, devono essere installati in locali aventi almeno una parete attestata verso l'esterno ovvero su intercapedine grigliata, muniti di superficie di sfogo non inferiore a 1/15 della superficie in pianta del locale. </a:t>
            </a:r>
            <a:endParaRPr lang="it-IT" sz="2400" dirty="0">
              <a:solidFill>
                <a:srgbClr val="000000"/>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078323"/>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6.4 SPAZI PER L'INFORMAZIONE E LE ATTIVITÀ PARASCOLASTICHE</a:t>
            </a:r>
          </a:p>
          <a:p>
            <a:pPr algn="just" eaLnBrk="0" hangingPunct="0">
              <a:lnSpc>
                <a:spcPct val="150000"/>
              </a:lnSpc>
            </a:pPr>
            <a:endParaRPr lang="it-IT" sz="2400" dirty="0" smtClean="0">
              <a:cs typeface="Times New Roman" charset="0"/>
            </a:endParaRPr>
          </a:p>
          <a:p>
            <a:pPr algn="just" eaLnBrk="0" hangingPunct="0">
              <a:lnSpc>
                <a:spcPct val="150000"/>
              </a:lnSpc>
            </a:pPr>
            <a:r>
              <a:rPr lang="it-IT" sz="2400" dirty="0" smtClean="0">
                <a:cs typeface="Times New Roman" charset="0"/>
              </a:rPr>
              <a:t>Vengono definiti «spazi destinati all'informazione ed alle attività parascolastiche», i seguenti locali: auditori; aule magne; sale per rappresentazioni. </a:t>
            </a:r>
            <a:r>
              <a:rPr lang="it-IT" sz="2400" dirty="0" smtClean="0">
                <a:solidFill>
                  <a:srgbClr val="FF6600"/>
                </a:solidFill>
                <a:cs typeface="Times New Roman" charset="0"/>
              </a:rPr>
              <a:t>Detti spazi devono essere ubicati in locali fuori terra o al 1° interrato fino alla quota massima di -7,50 m</a:t>
            </a:r>
            <a:r>
              <a:rPr lang="it-IT" sz="2400" dirty="0" smtClean="0">
                <a:cs typeface="Times New Roman" charset="0"/>
              </a:rPr>
              <a:t>; se la capienza supera le cento persone e vengono adibiti a manifestazioni non scolastiche, si applicano le norme di sicurezza per i locali di pubblico spettacolo.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4524326"/>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6.4 SPAZI PER L'INFORMAZIONE E LE ATTIVITÀ PARASCOLASTICHE</a:t>
            </a:r>
          </a:p>
          <a:p>
            <a:pPr algn="just" eaLnBrk="0" hangingPunct="0">
              <a:lnSpc>
                <a:spcPct val="150000"/>
              </a:lnSpc>
            </a:pPr>
            <a:r>
              <a:rPr lang="it-IT" sz="2400" dirty="0" smtClean="0">
                <a:cs typeface="Times New Roman" charset="0"/>
              </a:rPr>
              <a:t>…</a:t>
            </a:r>
          </a:p>
          <a:p>
            <a:pPr algn="just" eaLnBrk="0" hangingPunct="0">
              <a:lnSpc>
                <a:spcPct val="150000"/>
              </a:lnSpc>
            </a:pPr>
            <a:r>
              <a:rPr lang="it-IT" sz="2400" dirty="0" smtClean="0">
                <a:solidFill>
                  <a:srgbClr val="FF6600"/>
                </a:solidFill>
                <a:cs typeface="Times New Roman" charset="0"/>
              </a:rPr>
              <a:t>Qualora, per esigenze di carattere funzionale, non fosse possibile rispettare le disposizioni sull'isolamento previste dalle suddette norme, le manifestazioni in argomento potranno essere svolte a condizione che non si verifichi contemporaneità con l'attività scolastica; potranno essere ammesse comunicazioni unicamente nel rispetto delle disposizioni di cui al punto 2.4.</a:t>
            </a:r>
            <a:endParaRPr lang="it-IT" sz="2400" dirty="0">
              <a:solidFill>
                <a:srgbClr val="FF6600"/>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967478"/>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300" b="1" i="1" dirty="0" smtClean="0">
                <a:solidFill>
                  <a:srgbClr val="0070C0"/>
                </a:solidFill>
              </a:rPr>
              <a:t>6.6. SPAZI PER SERVIZI LOGISTICI</a:t>
            </a:r>
            <a:endParaRPr lang="it-IT" sz="2300" dirty="0" smtClean="0">
              <a:cs typeface="Times New Roman" charset="0"/>
            </a:endParaRPr>
          </a:p>
          <a:p>
            <a:pPr algn="just" eaLnBrk="0" hangingPunct="0">
              <a:lnSpc>
                <a:spcPct val="150000"/>
              </a:lnSpc>
            </a:pPr>
            <a:r>
              <a:rPr lang="it-IT" sz="2300" b="1" dirty="0" smtClean="0">
                <a:cs typeface="Times New Roman" charset="0"/>
              </a:rPr>
              <a:t>6.6.1. Mense </a:t>
            </a:r>
          </a:p>
          <a:p>
            <a:pPr algn="just" eaLnBrk="0" hangingPunct="0">
              <a:lnSpc>
                <a:spcPct val="150000"/>
              </a:lnSpc>
            </a:pPr>
            <a:r>
              <a:rPr lang="it-IT" sz="2300" dirty="0" smtClean="0">
                <a:cs typeface="Times New Roman" charset="0"/>
              </a:rPr>
              <a:t>Locali destinati alla distribuzione e/o consumazione dei pasti. Nel caso in cui a tali locali sia annessa la cucina e/o il lavaggio delle stoviglie con apparecchiature alimentate a combustibile liquido o gassoso, </a:t>
            </a:r>
            <a:r>
              <a:rPr lang="it-IT" sz="2400" dirty="0" smtClean="0">
                <a:solidFill>
                  <a:srgbClr val="FF6600"/>
                </a:solidFill>
                <a:cs typeface="Times New Roman" charset="0"/>
              </a:rPr>
              <a:t>agli stessi si applicano le specifiche normative di sicurezza vigenti. </a:t>
            </a:r>
          </a:p>
          <a:p>
            <a:pPr algn="just" eaLnBrk="0" hangingPunct="0">
              <a:lnSpc>
                <a:spcPct val="150000"/>
              </a:lnSpc>
            </a:pPr>
            <a:r>
              <a:rPr lang="it-IT" sz="2300" b="1" dirty="0" smtClean="0">
                <a:cs typeface="Times New Roman" charset="0"/>
              </a:rPr>
              <a:t>6.6.2. Dormitori </a:t>
            </a:r>
          </a:p>
          <a:p>
            <a:pPr algn="just" eaLnBrk="0" hangingPunct="0">
              <a:lnSpc>
                <a:spcPct val="150000"/>
              </a:lnSpc>
            </a:pPr>
            <a:r>
              <a:rPr lang="it-IT" sz="2300" dirty="0" smtClean="0">
                <a:cs typeface="Times New Roman" charset="0"/>
              </a:rPr>
              <a:t>Locali destinati all'alloggiamento ad esclusivo uso del complesso scolastico. </a:t>
            </a:r>
          </a:p>
          <a:p>
            <a:pPr algn="just" eaLnBrk="0" hangingPunct="0">
              <a:lnSpc>
                <a:spcPct val="150000"/>
              </a:lnSpc>
            </a:pPr>
            <a:r>
              <a:rPr lang="it-IT" sz="2400" dirty="0" smtClean="0">
                <a:solidFill>
                  <a:srgbClr val="FF6600"/>
                </a:solidFill>
                <a:cs typeface="Times New Roman" charset="0"/>
              </a:rPr>
              <a:t>Essi devono rispondere alle vigenti disposizioni di sicurezza emanate dal Ministero dell’interno per le attività alberghiere.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4154994"/>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200" b="1" i="1" dirty="0" smtClean="0">
                <a:solidFill>
                  <a:srgbClr val="0070C0"/>
                </a:solidFill>
              </a:rPr>
              <a:t>7 IMPIANTI ELETTRICI</a:t>
            </a:r>
          </a:p>
          <a:p>
            <a:pPr algn="just" eaLnBrk="0" hangingPunct="0">
              <a:lnSpc>
                <a:spcPct val="150000"/>
              </a:lnSpc>
            </a:pPr>
            <a:r>
              <a:rPr lang="it-IT" sz="2200" b="1" dirty="0" smtClean="0">
                <a:cs typeface="Times New Roman" charset="0"/>
              </a:rPr>
              <a:t>7.0. Generalità. </a:t>
            </a:r>
            <a:endParaRPr lang="it-IT" sz="2200" b="1" dirty="0" smtClean="0">
              <a:solidFill>
                <a:srgbClr val="000066"/>
              </a:solidFill>
              <a:cs typeface="Times New Roman" charset="0"/>
            </a:endParaRPr>
          </a:p>
          <a:p>
            <a:pPr algn="just" eaLnBrk="0" hangingPunct="0">
              <a:lnSpc>
                <a:spcPct val="150000"/>
              </a:lnSpc>
            </a:pPr>
            <a:r>
              <a:rPr lang="it-IT" sz="2200" dirty="0" smtClean="0">
                <a:cs typeface="Times New Roman" charset="0"/>
              </a:rPr>
              <a:t>Gli impianti elettrici del complesso scolastico devono essere realizzati in conformità ai disposti di cui alla legge 1° marzo 1968, n. 186. </a:t>
            </a:r>
            <a:r>
              <a:rPr lang="it-IT" sz="2200" b="1" dirty="0" smtClean="0">
                <a:cs typeface="Times New Roman" charset="0"/>
              </a:rPr>
              <a:t>Ogni scuola deve essere munita di interruttore generale, posto in posizione segnalata, </a:t>
            </a:r>
            <a:r>
              <a:rPr lang="it-IT" sz="2200" dirty="0" smtClean="0">
                <a:cs typeface="Times New Roman" charset="0"/>
              </a:rPr>
              <a:t>che permetta di togliere tensione all'impianto elettrico dell'attività; tale interruttore deve essere munito di comando di sgancio a distanza, posto nelle vicinanze dell'ingresso o in posizione presidiata. </a:t>
            </a:r>
            <a:endParaRPr lang="it-IT" sz="22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4" name="Picture 15" descr="C:\Documents and Settings\Trigatti\Documenti\Immagini\128.jpeg"/>
          <p:cNvPicPr>
            <a:picLocks noChangeAspect="1" noChangeArrowheads="1"/>
          </p:cNvPicPr>
          <p:nvPr/>
        </p:nvPicPr>
        <p:blipFill>
          <a:blip r:embed="rId4" cstate="print"/>
          <a:srcRect/>
          <a:stretch>
            <a:fillRect/>
          </a:stretch>
        </p:blipFill>
        <p:spPr bwMode="auto">
          <a:xfrm>
            <a:off x="3852714" y="4581922"/>
            <a:ext cx="2731582" cy="2054150"/>
          </a:xfrm>
          <a:prstGeom prst="rect">
            <a:avLst/>
          </a:prstGeom>
          <a:noFill/>
          <a:ln w="9525">
            <a:noFill/>
            <a:miter lim="800000"/>
            <a:headEnd/>
            <a:tailEnd/>
          </a:ln>
        </p:spPr>
      </p:pic>
      <p:pic>
        <p:nvPicPr>
          <p:cNvPr id="5" name="Picture 16" descr="C:\OMNIA POMPIERISTICA\POMPIERISTICA\BSS_C06_i.jpg"/>
          <p:cNvPicPr>
            <a:picLocks noChangeAspect="1" noChangeArrowheads="1"/>
          </p:cNvPicPr>
          <p:nvPr/>
        </p:nvPicPr>
        <p:blipFill>
          <a:blip r:embed="rId5" cstate="print"/>
          <a:srcRect/>
          <a:stretch>
            <a:fillRect/>
          </a:stretch>
        </p:blipFill>
        <p:spPr bwMode="auto">
          <a:xfrm>
            <a:off x="2052514" y="4869954"/>
            <a:ext cx="1475055" cy="1475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032157"/>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200" b="1" i="1" dirty="0" smtClean="0">
                <a:solidFill>
                  <a:srgbClr val="0070C0"/>
                </a:solidFill>
              </a:rPr>
              <a:t>7 IMPIANTI ELETTRICI</a:t>
            </a:r>
          </a:p>
          <a:p>
            <a:pPr algn="just" eaLnBrk="0" hangingPunct="0">
              <a:lnSpc>
                <a:spcPct val="150000"/>
              </a:lnSpc>
            </a:pPr>
            <a:r>
              <a:rPr lang="it-IT" sz="2400" dirty="0" smtClean="0">
                <a:cs typeface="Times New Roman" charset="0"/>
              </a:rPr>
              <a:t>7.1. Impianto elettrico di sicurezza. </a:t>
            </a:r>
            <a:endParaRPr lang="it-IT" sz="2400" dirty="0" smtClean="0">
              <a:solidFill>
                <a:srgbClr val="000066"/>
              </a:solidFill>
              <a:cs typeface="Times New Roman" charset="0"/>
            </a:endParaRPr>
          </a:p>
          <a:p>
            <a:pPr algn="just" eaLnBrk="0" hangingPunct="0">
              <a:lnSpc>
                <a:spcPct val="150000"/>
              </a:lnSpc>
            </a:pPr>
            <a:r>
              <a:rPr lang="it-IT" sz="2400" dirty="0" smtClean="0">
                <a:cs typeface="Times New Roman" charset="0"/>
              </a:rPr>
              <a:t>Le scuole devono essere dotate di un impianto di sicurezza alimentato da apposita sorgente, distinta da quella ordinaria. L'impianto elettrico di sicurezza deve alimentare le seguenti utilizzazioni, strettamente connesse con la sicurezza delle persone: </a:t>
            </a:r>
          </a:p>
          <a:p>
            <a:pPr algn="just" eaLnBrk="0" hangingPunct="0">
              <a:lnSpc>
                <a:spcPct val="150000"/>
              </a:lnSpc>
              <a:buFontTx/>
              <a:buChar char="•"/>
            </a:pPr>
            <a:r>
              <a:rPr lang="it-IT" sz="2400" dirty="0" smtClean="0">
                <a:solidFill>
                  <a:srgbClr val="FF6600"/>
                </a:solidFill>
                <a:cs typeface="Times New Roman" charset="0"/>
              </a:rPr>
              <a:t>  Illuminazione di sicurezza</a:t>
            </a:r>
            <a:r>
              <a:rPr lang="it-IT" sz="2400" dirty="0" smtClean="0">
                <a:cs typeface="Times New Roman" charset="0"/>
              </a:rPr>
              <a:t>, compresa quella indicante i passaggi, le uscite ed i percorsi delle vie di esodo che garantisca un livello di illuminazione non inferiore a 5 lux;   </a:t>
            </a:r>
            <a:endParaRPr lang="it-IT" sz="2400" dirty="0" smtClean="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6" name="Picture 14" descr="C:\Documents and Settings\Trigatti\Documenti\Immagini\luxa_nera_small.jpg"/>
          <p:cNvPicPr>
            <a:picLocks noChangeAspect="1" noChangeArrowheads="1"/>
          </p:cNvPicPr>
          <p:nvPr/>
        </p:nvPicPr>
        <p:blipFill>
          <a:blip r:embed="rId4" cstate="print"/>
          <a:srcRect/>
          <a:stretch>
            <a:fillRect/>
          </a:stretch>
        </p:blipFill>
        <p:spPr bwMode="auto">
          <a:xfrm>
            <a:off x="5364882" y="5013970"/>
            <a:ext cx="30480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6133869"/>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200" b="1" i="1" dirty="0" smtClean="0">
                <a:solidFill>
                  <a:srgbClr val="0070C0"/>
                </a:solidFill>
              </a:rPr>
              <a:t>7 IMPIANTI ELETTRICI</a:t>
            </a:r>
          </a:p>
          <a:p>
            <a:pPr algn="just" eaLnBrk="0" hangingPunct="0">
              <a:lnSpc>
                <a:spcPct val="150000"/>
              </a:lnSpc>
            </a:pPr>
            <a:r>
              <a:rPr lang="it-IT" sz="2200" dirty="0" smtClean="0">
                <a:cs typeface="Times New Roman" charset="0"/>
              </a:rPr>
              <a:t>7.1. Impianto elettrico di sicurezza. </a:t>
            </a:r>
            <a:endParaRPr lang="it-IT" sz="2200" dirty="0" smtClean="0">
              <a:solidFill>
                <a:srgbClr val="000066"/>
              </a:solidFill>
              <a:cs typeface="Times New Roman" charset="0"/>
            </a:endParaRPr>
          </a:p>
          <a:p>
            <a:pPr algn="just" eaLnBrk="0" hangingPunct="0">
              <a:lnSpc>
                <a:spcPct val="150000"/>
              </a:lnSpc>
            </a:pPr>
            <a:r>
              <a:rPr lang="it-IT" sz="2200" dirty="0" smtClean="0">
                <a:cs typeface="Times New Roman" charset="0"/>
              </a:rPr>
              <a:t>…</a:t>
            </a:r>
            <a:endParaRPr lang="it-IT" sz="2200" dirty="0" smtClean="0">
              <a:solidFill>
                <a:srgbClr val="000066"/>
              </a:solidFill>
              <a:cs typeface="Times New Roman" charset="0"/>
            </a:endParaRPr>
          </a:p>
          <a:p>
            <a:pPr algn="just" eaLnBrk="0" hangingPunct="0">
              <a:lnSpc>
                <a:spcPct val="150000"/>
              </a:lnSpc>
              <a:buFontTx/>
              <a:buChar char="•"/>
            </a:pPr>
            <a:r>
              <a:rPr lang="it-IT" sz="2200" dirty="0" smtClean="0">
                <a:solidFill>
                  <a:srgbClr val="FF6600"/>
                </a:solidFill>
                <a:cs typeface="Times New Roman" charset="0"/>
              </a:rPr>
              <a:t>  Impianto di diffusione sonora e/o impianto di allarme</a:t>
            </a:r>
            <a:r>
              <a:rPr lang="it-IT" sz="2200" dirty="0" smtClean="0">
                <a:cs typeface="Times New Roman" charset="0"/>
              </a:rPr>
              <a:t>. </a:t>
            </a:r>
          </a:p>
          <a:p>
            <a:pPr algn="just" eaLnBrk="0" hangingPunct="0">
              <a:lnSpc>
                <a:spcPct val="150000"/>
              </a:lnSpc>
            </a:pPr>
            <a:r>
              <a:rPr lang="it-IT" sz="2200" dirty="0" smtClean="0">
                <a:cs typeface="Times New Roman" charset="0"/>
              </a:rPr>
              <a:t>Nessun'altra apparecchiatura può essere collegata all'impianto elettrico di sicurezza. L’alimentazione dell'impianto di sicurezza deve potersi inserire anche con comando a mano posto in posizione conosciuta dal personale. L'autonomia della sorgente di sicurezza non deve essere inferiore ai 30'. Sono ammesse singole lampade o gruppi di lampade con alimentazione autonoma. Il dispositivo di carica degli accumulatori, qualora impiegati, deve essere di tipo automatico e tale da consentire la ricarica completa entro 12 ore. </a:t>
            </a:r>
            <a:endParaRPr lang="it-IT" sz="22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032157"/>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200" b="1" i="1" dirty="0" smtClean="0">
                <a:solidFill>
                  <a:srgbClr val="0070C0"/>
                </a:solidFill>
              </a:rPr>
              <a:t>8. SISTEMI </a:t>
            </a:r>
            <a:r>
              <a:rPr lang="it-IT" sz="2200" b="1" i="1" dirty="0" err="1" smtClean="0">
                <a:solidFill>
                  <a:srgbClr val="0070C0"/>
                </a:solidFill>
              </a:rPr>
              <a:t>DI</a:t>
            </a:r>
            <a:r>
              <a:rPr lang="it-IT" sz="2200" b="1" i="1" dirty="0" smtClean="0">
                <a:solidFill>
                  <a:srgbClr val="0070C0"/>
                </a:solidFill>
              </a:rPr>
              <a:t> ALLARME. </a:t>
            </a:r>
          </a:p>
          <a:p>
            <a:pPr algn="just" eaLnBrk="0" hangingPunct="0">
              <a:lnSpc>
                <a:spcPct val="150000"/>
              </a:lnSpc>
            </a:pPr>
            <a:r>
              <a:rPr lang="it-IT" sz="2400" b="1" dirty="0" smtClean="0">
                <a:cs typeface="Times New Roman" charset="0"/>
              </a:rPr>
              <a:t>8.0. Generalità. </a:t>
            </a:r>
          </a:p>
          <a:p>
            <a:pPr algn="just" eaLnBrk="0" hangingPunct="0">
              <a:lnSpc>
                <a:spcPct val="150000"/>
              </a:lnSpc>
            </a:pPr>
            <a:r>
              <a:rPr lang="it-IT" sz="2400" dirty="0" smtClean="0">
                <a:cs typeface="Times New Roman" charset="0"/>
              </a:rPr>
              <a:t>Le scuole devono essere munite di un sistema di allarme in grado di avvertire gli alunni ed il personale presenti in caso di pericolo. Il sistema di allarme deve avere caratteristiche atte a segnalare il pericolo a tutti gli occupanti il complesso scolastico ed il suo comando deve essere posto in locale costantemente presidiato durante il funzionamento della scuola.  </a:t>
            </a:r>
          </a:p>
          <a:p>
            <a:pPr algn="just" eaLnBrk="0" hangingPunct="0">
              <a:lnSpc>
                <a:spcPct val="150000"/>
              </a:lnSpc>
            </a:pPr>
            <a:r>
              <a:rPr lang="it-IT" sz="2400" dirty="0" smtClean="0">
                <a:cs typeface="Times New Roman" charset="0"/>
              </a:rPr>
              <a:t> </a:t>
            </a: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4524326"/>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200" b="1" i="1" dirty="0" smtClean="0">
                <a:solidFill>
                  <a:srgbClr val="0070C0"/>
                </a:solidFill>
              </a:rPr>
              <a:t>8. SISTEMI </a:t>
            </a:r>
            <a:r>
              <a:rPr lang="it-IT" sz="2200" b="1" i="1" dirty="0" err="1" smtClean="0">
                <a:solidFill>
                  <a:srgbClr val="0070C0"/>
                </a:solidFill>
              </a:rPr>
              <a:t>DI</a:t>
            </a:r>
            <a:r>
              <a:rPr lang="it-IT" sz="2200" b="1" i="1" dirty="0" smtClean="0">
                <a:solidFill>
                  <a:srgbClr val="0070C0"/>
                </a:solidFill>
              </a:rPr>
              <a:t> ALLARME. </a:t>
            </a:r>
          </a:p>
          <a:p>
            <a:pPr algn="just" eaLnBrk="0" hangingPunct="0">
              <a:lnSpc>
                <a:spcPct val="150000"/>
              </a:lnSpc>
            </a:pPr>
            <a:r>
              <a:rPr lang="it-IT" sz="2400" dirty="0" smtClean="0">
                <a:cs typeface="Times New Roman" charset="0"/>
              </a:rPr>
              <a:t>… </a:t>
            </a:r>
          </a:p>
          <a:p>
            <a:pPr algn="just" eaLnBrk="0" hangingPunct="0">
              <a:lnSpc>
                <a:spcPct val="150000"/>
              </a:lnSpc>
            </a:pPr>
            <a:r>
              <a:rPr lang="it-IT" sz="2400" dirty="0" smtClean="0">
                <a:cs typeface="Times New Roman" charset="0"/>
              </a:rPr>
              <a:t>8.1. Tipo di impianto. </a:t>
            </a:r>
          </a:p>
          <a:p>
            <a:pPr algn="just" eaLnBrk="0" hangingPunct="0">
              <a:lnSpc>
                <a:spcPct val="150000"/>
              </a:lnSpc>
            </a:pPr>
            <a:r>
              <a:rPr lang="it-IT" sz="2400" dirty="0" smtClean="0">
                <a:solidFill>
                  <a:srgbClr val="FF6600"/>
                </a:solidFill>
                <a:cs typeface="Times New Roman" charset="0"/>
              </a:rPr>
              <a:t>Il sistema di allarme può essere costituito, per le scuole di tipo 0-1-2, dallo stesso impianto a campanelli usato normalmente per la scuola, purché venga convenuto un particolare suono</a:t>
            </a:r>
            <a:r>
              <a:rPr lang="it-IT" sz="2400" dirty="0" smtClean="0">
                <a:cs typeface="Times New Roman" charset="0"/>
              </a:rPr>
              <a:t>. Per le scuole degli altri tipi deve essere invece previsto anche un impianto di altoparlanti. </a:t>
            </a:r>
            <a:endParaRPr lang="it-IT" sz="24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2646889"/>
          </a:xfrm>
          <a:prstGeom prst="rect">
            <a:avLst/>
          </a:prstGeom>
          <a:noFill/>
          <a:ln w="9525">
            <a:noFill/>
            <a:miter lim="800000"/>
            <a:headEnd/>
            <a:tailEnd/>
          </a:ln>
        </p:spPr>
        <p:txBody>
          <a:bodyPr wrap="square" lIns="91449" tIns="45725" rIns="91449" bIns="45725">
            <a:spAutoFit/>
          </a:bodyPr>
          <a:lstStyle/>
          <a:p>
            <a:pPr eaLnBrk="0" hangingPunct="0"/>
            <a:r>
              <a:rPr lang="it-IT" sz="2200" b="1" i="1" dirty="0" smtClean="0">
                <a:solidFill>
                  <a:srgbClr val="0070C0"/>
                </a:solidFill>
              </a:rPr>
              <a:t>9  MEZZI ED IMPIANTI FISSI E </a:t>
            </a:r>
            <a:r>
              <a:rPr lang="it-IT" sz="2200" b="1" i="1" dirty="0" err="1" smtClean="0">
                <a:solidFill>
                  <a:srgbClr val="0070C0"/>
                </a:solidFill>
              </a:rPr>
              <a:t>DI</a:t>
            </a:r>
            <a:r>
              <a:rPr lang="it-IT" sz="2200" b="1" i="1" dirty="0" smtClean="0">
                <a:solidFill>
                  <a:srgbClr val="0070C0"/>
                </a:solidFill>
              </a:rPr>
              <a:t> PROTEZIONE DALL’INCENDIO</a:t>
            </a:r>
          </a:p>
          <a:p>
            <a:pPr algn="just" eaLnBrk="0" hangingPunct="0"/>
            <a:r>
              <a:rPr lang="it-IT" sz="2400" b="1" dirty="0" smtClean="0">
                <a:cs typeface="Times New Roman" charset="0"/>
              </a:rPr>
              <a:t>9.1. Rete idranti </a:t>
            </a:r>
          </a:p>
          <a:p>
            <a:pPr algn="just" eaLnBrk="0" hangingPunct="0">
              <a:lnSpc>
                <a:spcPct val="150000"/>
              </a:lnSpc>
            </a:pPr>
            <a:r>
              <a:rPr lang="it-IT" sz="2000" dirty="0" smtClean="0">
                <a:solidFill>
                  <a:srgbClr val="FF6600"/>
                </a:solidFill>
                <a:cs typeface="Times New Roman" charset="0"/>
              </a:rPr>
              <a:t>La parete del decreto è stata sostituita dal Decreto del M. I. 20 dicembre 2012, recante "Regola tecnica di prevenzione incendi per gli impianti di protezione attiva contro l'incendio installati nelle attività soggette ai controlli di prevenzione incendi"</a:t>
            </a: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652244"/>
            <a:ext cx="8737529" cy="6155541"/>
          </a:xfrm>
          <a:prstGeom prst="rect">
            <a:avLst/>
          </a:prstGeom>
          <a:noFill/>
          <a:ln w="9525">
            <a:noFill/>
            <a:miter lim="800000"/>
            <a:headEnd/>
            <a:tailEnd/>
          </a:ln>
        </p:spPr>
        <p:txBody>
          <a:bodyPr lIns="91449" tIns="45725" rIns="91449" bIns="45725">
            <a:spAutoFit/>
          </a:bodyPr>
          <a:lstStyle/>
          <a:p>
            <a:pPr eaLnBrk="0" hangingPunct="0"/>
            <a:r>
              <a:rPr lang="it-IT" b="1" i="1" dirty="0" smtClean="0">
                <a:solidFill>
                  <a:srgbClr val="0070C0"/>
                </a:solidFill>
              </a:rPr>
              <a:t>2. CLASSIFICAZIONE</a:t>
            </a:r>
          </a:p>
          <a:p>
            <a:pPr eaLnBrk="0" hangingPunct="0"/>
            <a:endParaRPr lang="it-IT" sz="1600" dirty="0" smtClean="0">
              <a:cs typeface="Times New Roman" charset="0"/>
            </a:endParaRPr>
          </a:p>
          <a:p>
            <a:pPr algn="just" eaLnBrk="0" hangingPunct="0">
              <a:lnSpc>
                <a:spcPct val="150000"/>
              </a:lnSpc>
            </a:pPr>
            <a:r>
              <a:rPr lang="it-IT" sz="2000" dirty="0" smtClean="0">
                <a:cs typeface="Times New Roman" charset="0"/>
              </a:rPr>
              <a:t>Le scuole vengono suddivise, in relazione alle presenze effettive contemporanee in esse prevedibili di alunni e di personale docente e non docente, nei seguenti tipi: </a:t>
            </a:r>
          </a:p>
          <a:p>
            <a:pPr algn="just" eaLnBrk="0" hangingPunct="0">
              <a:lnSpc>
                <a:spcPct val="150000"/>
              </a:lnSpc>
            </a:pPr>
            <a:r>
              <a:rPr lang="it-IT" sz="2000" dirty="0" smtClean="0">
                <a:cs typeface="Times New Roman" charset="0"/>
              </a:rPr>
              <a:t>tipo 0: scuole con numero di presenze contemporanee fino a 100 persone; </a:t>
            </a:r>
          </a:p>
          <a:p>
            <a:pPr algn="just" eaLnBrk="0" hangingPunct="0">
              <a:lnSpc>
                <a:spcPct val="150000"/>
              </a:lnSpc>
            </a:pPr>
            <a:r>
              <a:rPr lang="it-IT" sz="2000" dirty="0" smtClean="0">
                <a:solidFill>
                  <a:srgbClr val="FF6600"/>
                </a:solidFill>
                <a:cs typeface="Times New Roman" charset="0"/>
              </a:rPr>
              <a:t>tipo 1: scuole con numero di presenze contemporanee da 101 a 300 persone; </a:t>
            </a:r>
          </a:p>
          <a:p>
            <a:pPr algn="just" eaLnBrk="0" hangingPunct="0">
              <a:lnSpc>
                <a:spcPct val="150000"/>
              </a:lnSpc>
            </a:pPr>
            <a:r>
              <a:rPr lang="it-IT" sz="2000" dirty="0" smtClean="0">
                <a:cs typeface="Times New Roman" charset="0"/>
              </a:rPr>
              <a:t>tipo 2: scuole con numero di presenze contemporanee da 301 a 500 persone; </a:t>
            </a:r>
          </a:p>
          <a:p>
            <a:pPr algn="just" eaLnBrk="0" hangingPunct="0">
              <a:lnSpc>
                <a:spcPct val="150000"/>
              </a:lnSpc>
            </a:pPr>
            <a:r>
              <a:rPr lang="it-IT" sz="2000" dirty="0" smtClean="0">
                <a:cs typeface="Times New Roman" charset="0"/>
              </a:rPr>
              <a:t>tipo 3: scuole con numero di presenze contemporanee da 501 a 800 persone; </a:t>
            </a:r>
          </a:p>
          <a:p>
            <a:pPr algn="just" eaLnBrk="0" hangingPunct="0">
              <a:lnSpc>
                <a:spcPct val="150000"/>
              </a:lnSpc>
            </a:pPr>
            <a:r>
              <a:rPr lang="it-IT" sz="2000" dirty="0" smtClean="0">
                <a:cs typeface="Times New Roman" charset="0"/>
              </a:rPr>
              <a:t>tipo 4. scuole con numero di presenze contemporanee da 801 a 1200 persone; </a:t>
            </a:r>
          </a:p>
          <a:p>
            <a:pPr algn="just" eaLnBrk="0" hangingPunct="0">
              <a:lnSpc>
                <a:spcPct val="150000"/>
              </a:lnSpc>
            </a:pPr>
            <a:r>
              <a:rPr lang="it-IT" sz="2000" dirty="0" smtClean="0">
                <a:cs typeface="Times New Roman" charset="0"/>
              </a:rPr>
              <a:t>tipo 5: scuole con numero di presenze contemporanee oltre le 1200 persone. </a:t>
            </a:r>
          </a:p>
          <a:p>
            <a:pPr algn="just" eaLnBrk="0" hangingPunct="0">
              <a:lnSpc>
                <a:spcPct val="150000"/>
              </a:lnSpc>
            </a:pPr>
            <a:r>
              <a:rPr lang="it-IT" sz="2000" dirty="0" smtClean="0">
                <a:solidFill>
                  <a:srgbClr val="FF6600"/>
                </a:solidFill>
                <a:cs typeface="Times New Roman" charset="0"/>
              </a:rPr>
              <a:t>Alle scuole di tipo « 0 » si applicano le particolari norme di sicurezza di cui al successivo punto 11. </a:t>
            </a:r>
            <a:r>
              <a:rPr lang="it-IT" sz="2000" dirty="0" smtClean="0">
                <a:cs typeface="Times New Roman" charset="0"/>
              </a:rPr>
              <a:t>Ogni edificio, facente parte di un complesso scolastico purché non comunicante con altri edifici, rientra nella categoria riferita al proprio affollamento. </a:t>
            </a:r>
            <a:endParaRPr lang="it-IT" sz="1600" dirty="0" smtClean="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924709"/>
          </a:xfrm>
          <a:prstGeom prst="rect">
            <a:avLst/>
          </a:prstGeom>
          <a:noFill/>
          <a:ln w="9525">
            <a:noFill/>
            <a:miter lim="800000"/>
            <a:headEnd/>
            <a:tailEnd/>
          </a:ln>
        </p:spPr>
        <p:txBody>
          <a:bodyPr wrap="square" lIns="91449" tIns="45725" rIns="91449" bIns="45725">
            <a:spAutoFit/>
          </a:bodyPr>
          <a:lstStyle/>
          <a:p>
            <a:pPr eaLnBrk="0" hangingPunct="0"/>
            <a:r>
              <a:rPr lang="it-IT" sz="2200" b="1" i="1" dirty="0" smtClean="0">
                <a:solidFill>
                  <a:srgbClr val="0070C0"/>
                </a:solidFill>
              </a:rPr>
              <a:t>9  MEZZI ED IMPIANTI FISSI E </a:t>
            </a:r>
            <a:r>
              <a:rPr lang="it-IT" sz="2200" b="1" i="1" dirty="0" err="1" smtClean="0">
                <a:solidFill>
                  <a:srgbClr val="0070C0"/>
                </a:solidFill>
              </a:rPr>
              <a:t>DI</a:t>
            </a:r>
            <a:r>
              <a:rPr lang="it-IT" sz="2200" b="1" i="1" dirty="0" smtClean="0">
                <a:solidFill>
                  <a:srgbClr val="0070C0"/>
                </a:solidFill>
              </a:rPr>
              <a:t> PROTEZIONE DALL’INCENDIO</a:t>
            </a:r>
          </a:p>
          <a:p>
            <a:pPr algn="just" eaLnBrk="0" hangingPunct="0"/>
            <a:r>
              <a:rPr lang="it-IT" sz="2400" b="1" dirty="0" smtClean="0">
                <a:cs typeface="Times New Roman" charset="0"/>
              </a:rPr>
              <a:t>9.1. Rete idranti </a:t>
            </a:r>
          </a:p>
          <a:p>
            <a:pPr algn="just" eaLnBrk="0" hangingPunct="0">
              <a:lnSpc>
                <a:spcPct val="150000"/>
              </a:lnSpc>
            </a:pPr>
            <a:r>
              <a:rPr lang="it-IT" sz="2000" dirty="0" smtClean="0">
                <a:solidFill>
                  <a:srgbClr val="FF6600"/>
                </a:solidFill>
                <a:cs typeface="Times New Roman" charset="0"/>
              </a:rPr>
              <a:t>La parete del decreto è stata sostituita dal Decreto del M. I. 20 dicembre 2012, recante "Regola tecnica di prevenzione incendi per gli impianti di protezione attiva contro l'incendio installati nelle attività soggette ai controlli di prevenzione incendi“</a:t>
            </a:r>
          </a:p>
          <a:p>
            <a:pPr algn="just" eaLnBrk="0" hangingPunct="0">
              <a:lnSpc>
                <a:spcPct val="150000"/>
              </a:lnSpc>
            </a:pPr>
            <a:r>
              <a:rPr lang="it-IT" sz="2000" b="1" dirty="0" smtClean="0">
                <a:cs typeface="Times New Roman" charset="0"/>
              </a:rPr>
              <a:t>4.1 reti idranti nelle attività regolamentate da specifiche disposizioni di prevenzione incendi</a:t>
            </a:r>
          </a:p>
          <a:p>
            <a:pPr algn="just" eaLnBrk="0" hangingPunct="0">
              <a:lnSpc>
                <a:spcPct val="150000"/>
              </a:lnSpc>
            </a:pPr>
            <a:r>
              <a:rPr lang="it-IT" sz="1700" i="1" dirty="0" smtClean="0">
                <a:cs typeface="Times New Roman" charset="0"/>
              </a:rPr>
              <a:t>Le regole tecniche di prevenzioni incendi stabiliscono la necessità di realizzare la rete idranti, definendo i seguenti parametri ai fini dell’utilizzo della norma UNI 10779, per quanto applicabile:</a:t>
            </a:r>
          </a:p>
          <a:p>
            <a:pPr algn="just" eaLnBrk="0" hangingPunct="0">
              <a:lnSpc>
                <a:spcPct val="150000"/>
              </a:lnSpc>
              <a:buFont typeface="Arial" pitchFamily="34" charset="0"/>
              <a:buChar char="•"/>
            </a:pPr>
            <a:r>
              <a:rPr lang="it-IT" sz="1700" i="1" dirty="0" smtClean="0">
                <a:cs typeface="Times New Roman" charset="0"/>
              </a:rPr>
              <a:t>Livelli di pericolosità;</a:t>
            </a:r>
          </a:p>
          <a:p>
            <a:pPr algn="just" eaLnBrk="0" hangingPunct="0">
              <a:lnSpc>
                <a:spcPct val="150000"/>
              </a:lnSpc>
              <a:buFont typeface="Arial" pitchFamily="34" charset="0"/>
              <a:buChar char="•"/>
            </a:pPr>
            <a:r>
              <a:rPr lang="it-IT" sz="1700" i="1" dirty="0" smtClean="0">
                <a:cs typeface="Times New Roman" charset="0"/>
              </a:rPr>
              <a:t>Tipologia di protezione;</a:t>
            </a:r>
          </a:p>
          <a:p>
            <a:pPr algn="just" eaLnBrk="0" hangingPunct="0">
              <a:lnSpc>
                <a:spcPct val="150000"/>
              </a:lnSpc>
              <a:buFont typeface="Arial" pitchFamily="34" charset="0"/>
              <a:buChar char="•"/>
            </a:pPr>
            <a:r>
              <a:rPr lang="it-IT" sz="1700" i="1" dirty="0" smtClean="0">
                <a:cs typeface="Times New Roman" charset="0"/>
              </a:rPr>
              <a:t>Caratteristiche dell’alimentazione idrica (singola, </a:t>
            </a:r>
            <a:r>
              <a:rPr lang="it-IT" sz="1700" i="1" dirty="0" err="1" smtClean="0">
                <a:cs typeface="Times New Roman" charset="0"/>
              </a:rPr>
              <a:t>singola</a:t>
            </a:r>
            <a:r>
              <a:rPr lang="it-IT" sz="1700" i="1" dirty="0" smtClean="0">
                <a:cs typeface="Times New Roman" charset="0"/>
              </a:rPr>
              <a:t> superiore o doppia secondo la norma UNI EN 12845.</a:t>
            </a: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6278652"/>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000" b="1" dirty="0" smtClean="0">
                <a:cs typeface="Times New Roman" charset="0"/>
              </a:rPr>
              <a:t>4.1 reti idranti nelle attività regolamentate da specifiche disposizioni di prevenzione incendi</a:t>
            </a:r>
          </a:p>
          <a:p>
            <a:pPr algn="just" eaLnBrk="0" hangingPunct="0">
              <a:lnSpc>
                <a:spcPct val="150000"/>
              </a:lnSpc>
            </a:pPr>
            <a:r>
              <a:rPr lang="it-IT" sz="2000" b="1" dirty="0" smtClean="0">
                <a:cs typeface="Times New Roman" charset="0"/>
              </a:rPr>
              <a:t>…</a:t>
            </a:r>
          </a:p>
          <a:p>
            <a:pPr algn="just" eaLnBrk="0" hangingPunct="0">
              <a:lnSpc>
                <a:spcPct val="150000"/>
              </a:lnSpc>
            </a:pPr>
            <a:r>
              <a:rPr lang="it-IT" sz="1700" i="1" dirty="0" smtClean="0">
                <a:cs typeface="Times New Roman" charset="0"/>
              </a:rPr>
              <a:t>La  necessità di realizzare una rete di idranti può essere inoltre stabilita nell’ambito della valutazione del rischio d’incendio di cui alla normativa vigente.</a:t>
            </a:r>
          </a:p>
          <a:p>
            <a:pPr algn="just" eaLnBrk="0" hangingPunct="0">
              <a:lnSpc>
                <a:spcPct val="150000"/>
              </a:lnSpc>
            </a:pPr>
            <a:r>
              <a:rPr lang="it-IT" sz="1700" i="1" dirty="0" smtClean="0">
                <a:cs typeface="Times New Roman" charset="0"/>
              </a:rPr>
              <a:t>Per le attività indicate nella </a:t>
            </a:r>
            <a:r>
              <a:rPr lang="it-IT" sz="1700" b="1" i="1" dirty="0" smtClean="0">
                <a:cs typeface="Times New Roman" charset="0"/>
              </a:rPr>
              <a:t>tabella 1,</a:t>
            </a:r>
            <a:r>
              <a:rPr lang="it-IT" sz="1700" i="1" dirty="0" smtClean="0">
                <a:cs typeface="Times New Roman" charset="0"/>
              </a:rPr>
              <a:t> laddove la rete di idranti sia richiesta dalle regolamentazioni ivi richiamate, si applica la norma UNI 10779, ed i parametri di cui sopra sono individuati come di seguito specificato.</a:t>
            </a:r>
          </a:p>
          <a:p>
            <a:pPr algn="just" eaLnBrk="0" hangingPunct="0">
              <a:lnSpc>
                <a:spcPct val="150000"/>
              </a:lnSpc>
            </a:pPr>
            <a:r>
              <a:rPr lang="it-IT" sz="1700" i="1" dirty="0" smtClean="0">
                <a:cs typeface="Times New Roman" charset="0"/>
              </a:rPr>
              <a:t>Ai fini della determinazione della continuità dell’alimentazione elettrica, la disponibilità del servizio potrà essere attestata mediante dati statistici relativi agli anni precedenti, analogamente  a quanto specificato dalla norma UNI 10779 per l’alimentazione idrica.</a:t>
            </a:r>
          </a:p>
          <a:p>
            <a:pPr algn="just" eaLnBrk="0" hangingPunct="0">
              <a:lnSpc>
                <a:spcPct val="150000"/>
              </a:lnSpc>
            </a:pPr>
            <a:r>
              <a:rPr lang="it-IT" sz="1700" i="1" dirty="0" smtClean="0">
                <a:cs typeface="Times New Roman" charset="0"/>
              </a:rPr>
              <a:t>Le attestazioni relative alla continuità dell’alimentazioni dell’alimentazione idrica e/o elettrica sono rilasciate dagli Enti erogatori o da professionista antincendio.</a:t>
            </a:r>
          </a:p>
          <a:p>
            <a:pPr algn="just" eaLnBrk="0" hangingPunct="0">
              <a:lnSpc>
                <a:spcPct val="150000"/>
              </a:lnSpc>
              <a:buFont typeface="Arial" pitchFamily="34" charset="0"/>
              <a:buChar char="•"/>
            </a:pPr>
            <a:endParaRPr lang="it-IT" dirty="0" smtClean="0">
              <a:cs typeface="Times New Roman" charset="0"/>
            </a:endParaRPr>
          </a:p>
          <a:p>
            <a:pPr algn="just" eaLnBrk="0" hangingPunct="0">
              <a:lnSpc>
                <a:spcPct val="150000"/>
              </a:lnSpc>
            </a:pPr>
            <a:endParaRPr lang="it-IT" sz="2000" b="1" dirty="0" smtClean="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graphicFrame>
        <p:nvGraphicFramePr>
          <p:cNvPr id="5" name="Tabella 4"/>
          <p:cNvGraphicFramePr>
            <a:graphicFrameLocks noGrp="1"/>
          </p:cNvGraphicFramePr>
          <p:nvPr/>
        </p:nvGraphicFramePr>
        <p:xfrm>
          <a:off x="396332" y="621482"/>
          <a:ext cx="8280918" cy="4622016"/>
        </p:xfrm>
        <a:graphic>
          <a:graphicData uri="http://schemas.openxmlformats.org/drawingml/2006/table">
            <a:tbl>
              <a:tblPr firstRow="1" bandRow="1">
                <a:tableStyleId>{93296810-A885-4BE3-A3E7-6D5BEEA58F35}</a:tableStyleId>
              </a:tblPr>
              <a:tblGrid>
                <a:gridCol w="936102"/>
                <a:gridCol w="1368152"/>
                <a:gridCol w="1656184"/>
                <a:gridCol w="1368152"/>
                <a:gridCol w="1368152"/>
                <a:gridCol w="1584176"/>
              </a:tblGrid>
              <a:tr h="766884">
                <a:tc gridSpan="6">
                  <a:txBody>
                    <a:bodyPr/>
                    <a:lstStyle/>
                    <a:p>
                      <a:pPr algn="ctr"/>
                      <a:r>
                        <a:rPr lang="it-IT" sz="1600" b="0" dirty="0" smtClean="0">
                          <a:solidFill>
                            <a:schemeClr val="tx1"/>
                          </a:solidFill>
                        </a:rPr>
                        <a:t>TABELLA 1</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84">
                <a:tc gridSpan="6">
                  <a:txBody>
                    <a:bodyPr/>
                    <a:lstStyle/>
                    <a:p>
                      <a:pPr algn="ctr"/>
                      <a:r>
                        <a:rPr lang="it-IT" sz="1600" b="0" dirty="0" smtClean="0">
                          <a:solidFill>
                            <a:schemeClr val="tx1"/>
                          </a:solidFill>
                        </a:rPr>
                        <a:t>RETE IDRANTI</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84">
                <a:tc>
                  <a:txBody>
                    <a:bodyPr/>
                    <a:lstStyle/>
                    <a:p>
                      <a:pPr algn="ctr"/>
                      <a:r>
                        <a:rPr lang="it-IT" sz="1600" b="0" dirty="0" smtClean="0">
                          <a:solidFill>
                            <a:schemeClr val="tx1"/>
                          </a:solidFill>
                        </a:rPr>
                        <a:t>attività</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Disposizione vigente</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Classificazione secondo disposizioni</a:t>
                      </a:r>
                      <a:r>
                        <a:rPr lang="it-IT" sz="1600" b="0" baseline="0" dirty="0" smtClean="0">
                          <a:solidFill>
                            <a:schemeClr val="tx1"/>
                          </a:solidFill>
                        </a:rPr>
                        <a:t> vigenti</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Livello di pericolosità secondo la norma UNI 10779</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Protezione esterna </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Caratteristiche</a:t>
                      </a:r>
                      <a:r>
                        <a:rPr lang="it-IT" sz="1600" b="0" baseline="0" dirty="0" smtClean="0">
                          <a:solidFill>
                            <a:schemeClr val="tx1"/>
                          </a:solidFill>
                        </a:rPr>
                        <a:t>  minime dell’alimentazione idrica, secondo la norma UNI EN 12845</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84">
                <a:tc rowSpan="2">
                  <a:txBody>
                    <a:bodyPr/>
                    <a:lstStyle/>
                    <a:p>
                      <a:pPr algn="ctr"/>
                      <a:r>
                        <a:rPr lang="it-IT" sz="1600" b="0" dirty="0" smtClean="0">
                          <a:solidFill>
                            <a:schemeClr val="tx1"/>
                          </a:solidFill>
                        </a:rPr>
                        <a:t>scuole</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t-IT" sz="1600" b="0" dirty="0" smtClean="0">
                          <a:solidFill>
                            <a:schemeClr val="tx1"/>
                          </a:solidFill>
                        </a:rPr>
                        <a:t>D.M.</a:t>
                      </a:r>
                      <a:r>
                        <a:rPr lang="it-IT" sz="1600" b="0" baseline="0" dirty="0" smtClean="0">
                          <a:solidFill>
                            <a:schemeClr val="tx1"/>
                          </a:solidFill>
                        </a:rPr>
                        <a:t> 26/8/1992</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Tipo 1/2/3</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1</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no</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singola</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884">
                <a:tc vMerge="1">
                  <a:txBody>
                    <a:bodyPr/>
                    <a:lstStyle/>
                    <a:p>
                      <a:pPr algn="ct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Tipo 4/5</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Si (solo per tipo 5)</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dirty="0" smtClean="0">
                          <a:solidFill>
                            <a:schemeClr val="tx1"/>
                          </a:solidFill>
                        </a:rPr>
                        <a:t>Singola superiore</a:t>
                      </a:r>
                      <a:endParaRPr lang="it-IT"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17" descr="C:\Documents and Settings\Trigatti\Documenti\Immagini\FOTO-CASSETTA--IDRANTE.jpeg"/>
          <p:cNvPicPr>
            <a:picLocks noChangeAspect="1" noChangeArrowheads="1"/>
          </p:cNvPicPr>
          <p:nvPr/>
        </p:nvPicPr>
        <p:blipFill>
          <a:blip r:embed="rId5" cstate="print"/>
          <a:srcRect/>
          <a:stretch>
            <a:fillRect/>
          </a:stretch>
        </p:blipFill>
        <p:spPr bwMode="auto">
          <a:xfrm>
            <a:off x="5598883" y="5527176"/>
            <a:ext cx="918127" cy="1081004"/>
          </a:xfrm>
          <a:prstGeom prst="rect">
            <a:avLst/>
          </a:prstGeom>
          <a:noFill/>
          <a:ln w="9525">
            <a:noFill/>
            <a:miter lim="800000"/>
            <a:headEnd/>
            <a:tailEnd/>
          </a:ln>
        </p:spPr>
      </p:pic>
      <p:pic>
        <p:nvPicPr>
          <p:cNvPr id="7" name="Picture 18" descr="C:\OMNIA POMPIERISTICA\POMPIERISTICA\naspo antincendio.jpg"/>
          <p:cNvPicPr>
            <a:picLocks noChangeAspect="1" noChangeArrowheads="1"/>
          </p:cNvPicPr>
          <p:nvPr/>
        </p:nvPicPr>
        <p:blipFill>
          <a:blip r:embed="rId6" cstate="print"/>
          <a:srcRect/>
          <a:stretch>
            <a:fillRect/>
          </a:stretch>
        </p:blipFill>
        <p:spPr bwMode="auto">
          <a:xfrm>
            <a:off x="2210544" y="5662042"/>
            <a:ext cx="778074" cy="94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3416330"/>
          </a:xfrm>
          <a:prstGeom prst="rect">
            <a:avLst/>
          </a:prstGeom>
          <a:noFill/>
          <a:ln w="9525">
            <a:noFill/>
            <a:miter lim="800000"/>
            <a:headEnd/>
            <a:tailEnd/>
          </a:ln>
        </p:spPr>
        <p:txBody>
          <a:bodyPr wrap="square" lIns="91449" tIns="45725" rIns="91449" bIns="45725">
            <a:spAutoFit/>
          </a:bodyPr>
          <a:lstStyle/>
          <a:p>
            <a:pPr algn="just" eaLnBrk="0" hangingPunct="0">
              <a:lnSpc>
                <a:spcPct val="150000"/>
              </a:lnSpc>
            </a:pPr>
            <a:r>
              <a:rPr lang="it-IT" sz="2400" b="1" i="1" dirty="0" smtClean="0">
                <a:solidFill>
                  <a:srgbClr val="0070C0"/>
                </a:solidFill>
              </a:rPr>
              <a:t>9.2. Estintori</a:t>
            </a:r>
          </a:p>
          <a:p>
            <a:pPr algn="just" eaLnBrk="0" hangingPunct="0">
              <a:lnSpc>
                <a:spcPct val="150000"/>
              </a:lnSpc>
            </a:pPr>
            <a:r>
              <a:rPr lang="it-IT" sz="2400" dirty="0" smtClean="0">
                <a:cs typeface="Times New Roman" charset="0"/>
              </a:rPr>
              <a:t>Devono essere installati estintori portatili di capacità estinguente non inferiore </a:t>
            </a:r>
            <a:r>
              <a:rPr lang="it-IT" sz="2400" dirty="0" smtClean="0">
                <a:solidFill>
                  <a:srgbClr val="FF6600"/>
                </a:solidFill>
                <a:cs typeface="Times New Roman" charset="0"/>
              </a:rPr>
              <a:t>13 A, 89 B, C</a:t>
            </a:r>
            <a:r>
              <a:rPr lang="it-IT" sz="2400" dirty="0" smtClean="0">
                <a:cs typeface="Times New Roman" charset="0"/>
              </a:rPr>
              <a:t> di tipo approvato dal Ministero dell'interno in ragione di almeno un estintore </a:t>
            </a:r>
            <a:r>
              <a:rPr lang="it-IT" sz="2400" dirty="0" smtClean="0">
                <a:solidFill>
                  <a:srgbClr val="FF6600"/>
                </a:solidFill>
                <a:cs typeface="Times New Roman" charset="0"/>
              </a:rPr>
              <a:t>per ogni 200 m</a:t>
            </a:r>
            <a:r>
              <a:rPr lang="it-IT" sz="2400" baseline="30000" dirty="0" smtClean="0">
                <a:solidFill>
                  <a:srgbClr val="FF6600"/>
                </a:solidFill>
                <a:cs typeface="Times New Roman" charset="0"/>
              </a:rPr>
              <a:t>2</a:t>
            </a:r>
            <a:r>
              <a:rPr lang="it-IT" sz="2400" dirty="0" smtClean="0">
                <a:cs typeface="Times New Roman" charset="0"/>
              </a:rPr>
              <a:t> di pavimento o frazione di detta superficie, con un minimo di due estintori per piano.</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4" name="Picture 14" descr="C:\OMNIA POMPIERISTICA\POMPIERISTICA\estintore co2_2.jpg"/>
          <p:cNvPicPr>
            <a:picLocks noChangeAspect="1" noChangeArrowheads="1"/>
          </p:cNvPicPr>
          <p:nvPr/>
        </p:nvPicPr>
        <p:blipFill>
          <a:blip r:embed="rId5" cstate="print"/>
          <a:srcRect/>
          <a:stretch>
            <a:fillRect/>
          </a:stretch>
        </p:blipFill>
        <p:spPr bwMode="auto">
          <a:xfrm>
            <a:off x="1908498" y="3429794"/>
            <a:ext cx="1584176" cy="3136250"/>
          </a:xfrm>
          <a:prstGeom prst="rect">
            <a:avLst/>
          </a:prstGeom>
          <a:noFill/>
          <a:ln w="9525">
            <a:noFill/>
            <a:miter lim="800000"/>
            <a:headEnd/>
            <a:tailEnd/>
          </a:ln>
        </p:spPr>
      </p:pic>
      <p:pic>
        <p:nvPicPr>
          <p:cNvPr id="117762" name="Picture 2" descr="Estintore a polvere da 9 kg"/>
          <p:cNvPicPr>
            <a:picLocks noChangeAspect="1" noChangeArrowheads="1"/>
          </p:cNvPicPr>
          <p:nvPr/>
        </p:nvPicPr>
        <p:blipFill>
          <a:blip r:embed="rId6" cstate="print"/>
          <a:srcRect/>
          <a:stretch>
            <a:fillRect/>
          </a:stretch>
        </p:blipFill>
        <p:spPr bwMode="auto">
          <a:xfrm>
            <a:off x="4356770" y="3501802"/>
            <a:ext cx="1884772" cy="297891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2308334"/>
          </a:xfrm>
          <a:prstGeom prst="rect">
            <a:avLst/>
          </a:prstGeom>
          <a:noFill/>
          <a:ln w="9525">
            <a:noFill/>
            <a:miter lim="800000"/>
            <a:headEnd/>
            <a:tailEnd/>
          </a:ln>
        </p:spPr>
        <p:txBody>
          <a:bodyPr wrap="square" lIns="91449" tIns="45725" rIns="91449" bIns="45725">
            <a:spAutoFit/>
          </a:bodyPr>
          <a:lstStyle/>
          <a:p>
            <a:pPr algn="just" eaLnBrk="0" hangingPunct="0"/>
            <a:r>
              <a:rPr lang="it-IT" sz="2400" b="1" dirty="0" smtClean="0">
                <a:cs typeface="Times New Roman" charset="0"/>
              </a:rPr>
              <a:t>9.3. Impianti fissi di rilevazione e/o di estinzione degli incendi. </a:t>
            </a:r>
            <a:endParaRPr lang="it-IT" sz="2400" b="1" dirty="0" smtClean="0">
              <a:solidFill>
                <a:srgbClr val="000066"/>
              </a:solidFill>
              <a:cs typeface="Times New Roman" charset="0"/>
            </a:endParaRPr>
          </a:p>
          <a:p>
            <a:pPr algn="just" eaLnBrk="0" hangingPunct="0"/>
            <a:r>
              <a:rPr lang="it-IT" sz="2400" dirty="0" smtClean="0">
                <a:cs typeface="Times New Roman" charset="0"/>
              </a:rPr>
              <a:t>Limitatamente agli ambienti o locali il cui carico d'incendio </a:t>
            </a:r>
            <a:r>
              <a:rPr lang="it-IT" sz="2400" b="1" dirty="0" smtClean="0">
                <a:cs typeface="Times New Roman" charset="0"/>
              </a:rPr>
              <a:t>superi i 30 kg/m</a:t>
            </a:r>
            <a:r>
              <a:rPr lang="it-IT" sz="2400" b="1" baseline="30000" dirty="0" smtClean="0">
                <a:cs typeface="Times New Roman" charset="0"/>
              </a:rPr>
              <a:t>2</a:t>
            </a:r>
            <a:r>
              <a:rPr lang="it-IT" sz="2400" dirty="0" smtClean="0">
                <a:cs typeface="Times New Roman" charset="0"/>
              </a:rPr>
              <a:t> , deve essere installato un impianto di rivelazione automatica d'incendio, se fuori terra, o un impianto di estinzione ad attivazione automatica, se interrato.   </a:t>
            </a:r>
            <a:endParaRPr lang="it-IT" sz="2400" dirty="0" smtClean="0">
              <a:solidFill>
                <a:srgbClr val="000066"/>
              </a:solidFill>
              <a:cs typeface="Times New Roman" charset="0"/>
            </a:endParaRPr>
          </a:p>
          <a:p>
            <a:pPr algn="just" eaLnBrk="0" hangingPunct="0"/>
            <a:r>
              <a:rPr lang="it-IT" sz="2400" dirty="0" smtClean="0">
                <a:cs typeface="Times New Roman" charset="0"/>
              </a:rPr>
              <a:t>  </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6" name="Picture 14" descr="C:\OMNIA POMPIERISTICA\POMPIERISTICA\rilevatori antincendio.bmp"/>
          <p:cNvPicPr>
            <a:picLocks noChangeAspect="1" noChangeArrowheads="1"/>
          </p:cNvPicPr>
          <p:nvPr/>
        </p:nvPicPr>
        <p:blipFill>
          <a:blip r:embed="rId5" cstate="print"/>
          <a:srcRect/>
          <a:stretch>
            <a:fillRect/>
          </a:stretch>
        </p:blipFill>
        <p:spPr bwMode="auto">
          <a:xfrm>
            <a:off x="972394" y="3789834"/>
            <a:ext cx="3086100" cy="2492375"/>
          </a:xfrm>
          <a:prstGeom prst="rect">
            <a:avLst/>
          </a:prstGeom>
          <a:noFill/>
          <a:ln w="9525">
            <a:noFill/>
            <a:miter lim="800000"/>
            <a:headEnd/>
            <a:tailEnd/>
          </a:ln>
        </p:spPr>
      </p:pic>
      <p:pic>
        <p:nvPicPr>
          <p:cNvPr id="7" name="Picture 15" descr="C:\OMNIA POMPIERISTICA\POMPIERISTICA\antincendio6.jpg"/>
          <p:cNvPicPr>
            <a:picLocks noChangeAspect="1" noChangeArrowheads="1"/>
          </p:cNvPicPr>
          <p:nvPr/>
        </p:nvPicPr>
        <p:blipFill>
          <a:blip r:embed="rId6" cstate="print"/>
          <a:srcRect/>
          <a:stretch>
            <a:fillRect/>
          </a:stretch>
        </p:blipFill>
        <p:spPr bwMode="auto">
          <a:xfrm>
            <a:off x="5239594" y="3539009"/>
            <a:ext cx="2590800" cy="257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1569671"/>
          </a:xfrm>
          <a:prstGeom prst="rect">
            <a:avLst/>
          </a:prstGeom>
          <a:noFill/>
          <a:ln w="9525">
            <a:noFill/>
            <a:miter lim="800000"/>
            <a:headEnd/>
            <a:tailEnd/>
          </a:ln>
        </p:spPr>
        <p:txBody>
          <a:bodyPr wrap="square" lIns="91449" tIns="45725" rIns="91449" bIns="45725">
            <a:spAutoFit/>
          </a:bodyPr>
          <a:lstStyle/>
          <a:p>
            <a:pPr algn="just" eaLnBrk="0" hangingPunct="0"/>
            <a:r>
              <a:rPr lang="it-IT" sz="2400" b="1" i="1" dirty="0" smtClean="0">
                <a:solidFill>
                  <a:srgbClr val="0070C0"/>
                </a:solidFill>
              </a:rPr>
              <a:t>10. SEGNALETICA </a:t>
            </a:r>
            <a:r>
              <a:rPr lang="it-IT" sz="2400" b="1" i="1" dirty="0" err="1" smtClean="0">
                <a:solidFill>
                  <a:srgbClr val="0070C0"/>
                </a:solidFill>
              </a:rPr>
              <a:t>DI</a:t>
            </a:r>
            <a:r>
              <a:rPr lang="it-IT" sz="2400" b="1" i="1" dirty="0" smtClean="0">
                <a:solidFill>
                  <a:srgbClr val="0070C0"/>
                </a:solidFill>
              </a:rPr>
              <a:t> SICUREZZA. </a:t>
            </a:r>
          </a:p>
          <a:p>
            <a:pPr algn="just" eaLnBrk="0" hangingPunct="0"/>
            <a:r>
              <a:rPr lang="it-IT" sz="2400" dirty="0" smtClean="0">
                <a:cs typeface="Times New Roman" charset="0"/>
              </a:rPr>
              <a:t> Si applicano le vigenti disposizioni sulla segnaletica di sicurezza, espressamente finalizzata alla sicurezza antincendi, di cui al Decreto Legislativo 493/96. (</a:t>
            </a:r>
            <a:r>
              <a:rPr lang="it-IT" sz="2400" dirty="0" err="1" smtClean="0">
                <a:cs typeface="Times New Roman" charset="0"/>
              </a:rPr>
              <a:t>Dlvo</a:t>
            </a:r>
            <a:r>
              <a:rPr lang="it-IT" sz="2400" dirty="0" smtClean="0">
                <a:cs typeface="Times New Roman" charset="0"/>
              </a:rPr>
              <a:t> 81/08).</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8" name="Picture 14" descr="C:\OMNIA POMPIERISTICA\POMPIERISTICA\segnali8.bmp"/>
          <p:cNvPicPr>
            <a:picLocks noChangeAspect="1" noChangeArrowheads="1"/>
          </p:cNvPicPr>
          <p:nvPr/>
        </p:nvPicPr>
        <p:blipFill>
          <a:blip r:embed="rId5" cstate="print"/>
          <a:srcRect/>
          <a:stretch>
            <a:fillRect/>
          </a:stretch>
        </p:blipFill>
        <p:spPr bwMode="auto">
          <a:xfrm>
            <a:off x="5076850" y="2781722"/>
            <a:ext cx="2116267" cy="3312418"/>
          </a:xfrm>
          <a:prstGeom prst="rect">
            <a:avLst/>
          </a:prstGeom>
          <a:noFill/>
          <a:ln w="9525">
            <a:noFill/>
            <a:miter lim="800000"/>
            <a:headEnd/>
            <a:tailEnd/>
          </a:ln>
        </p:spPr>
      </p:pic>
      <p:pic>
        <p:nvPicPr>
          <p:cNvPr id="9" name="Picture 15" descr="C:\OMNIA POMPIERISTICA\POMPIERISTICA\segnali luminosi.bmp"/>
          <p:cNvPicPr>
            <a:picLocks noChangeAspect="1" noChangeArrowheads="1"/>
          </p:cNvPicPr>
          <p:nvPr/>
        </p:nvPicPr>
        <p:blipFill>
          <a:blip r:embed="rId6" cstate="print"/>
          <a:srcRect/>
          <a:stretch>
            <a:fillRect/>
          </a:stretch>
        </p:blipFill>
        <p:spPr bwMode="auto">
          <a:xfrm>
            <a:off x="900386" y="2709714"/>
            <a:ext cx="2071077" cy="3232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4524326"/>
          </a:xfrm>
          <a:prstGeom prst="rect">
            <a:avLst/>
          </a:prstGeom>
          <a:noFill/>
          <a:ln w="9525">
            <a:noFill/>
            <a:miter lim="800000"/>
            <a:headEnd/>
            <a:tailEnd/>
          </a:ln>
        </p:spPr>
        <p:txBody>
          <a:bodyPr wrap="square" lIns="91449" tIns="45725" rIns="91449" bIns="45725">
            <a:spAutoFit/>
          </a:bodyPr>
          <a:lstStyle/>
          <a:p>
            <a:pPr algn="just" eaLnBrk="0" hangingPunct="0"/>
            <a:r>
              <a:rPr lang="it-IT" sz="2400" b="1" i="1" dirty="0" smtClean="0">
                <a:solidFill>
                  <a:srgbClr val="0070C0"/>
                </a:solidFill>
              </a:rPr>
              <a:t>11. NORME </a:t>
            </a:r>
            <a:r>
              <a:rPr lang="it-IT" sz="2400" b="1" i="1" dirty="0" err="1" smtClean="0">
                <a:solidFill>
                  <a:srgbClr val="0070C0"/>
                </a:solidFill>
              </a:rPr>
              <a:t>DI</a:t>
            </a:r>
            <a:r>
              <a:rPr lang="it-IT" sz="2400" b="1" i="1" dirty="0" smtClean="0">
                <a:solidFill>
                  <a:srgbClr val="0070C0"/>
                </a:solidFill>
              </a:rPr>
              <a:t> SICUREZZA PER LE SCUOLE </a:t>
            </a:r>
            <a:r>
              <a:rPr lang="it-IT" sz="2400" b="1" i="1" dirty="0" err="1" smtClean="0">
                <a:solidFill>
                  <a:srgbClr val="0070C0"/>
                </a:solidFill>
              </a:rPr>
              <a:t>DI</a:t>
            </a:r>
            <a:r>
              <a:rPr lang="it-IT" sz="2400" b="1" i="1" dirty="0" smtClean="0">
                <a:solidFill>
                  <a:srgbClr val="0070C0"/>
                </a:solidFill>
              </a:rPr>
              <a:t> TIPO «0». </a:t>
            </a:r>
          </a:p>
          <a:p>
            <a:pPr algn="just" eaLnBrk="0" hangingPunct="0"/>
            <a:r>
              <a:rPr lang="it-IT" sz="2400" dirty="0" smtClean="0">
                <a:cs typeface="Times New Roman" charset="0"/>
              </a:rPr>
              <a:t>  </a:t>
            </a:r>
            <a:endParaRPr lang="it-IT" sz="2400" dirty="0" smtClean="0">
              <a:solidFill>
                <a:srgbClr val="000066"/>
              </a:solidFill>
              <a:cs typeface="Times New Roman" charset="0"/>
            </a:endParaRPr>
          </a:p>
          <a:p>
            <a:pPr algn="just" eaLnBrk="0" hangingPunct="0"/>
            <a:r>
              <a:rPr lang="it-IT" sz="2400" dirty="0" smtClean="0">
                <a:cs typeface="Times New Roman" charset="0"/>
              </a:rPr>
              <a:t>Le strutture orizzontali e verticali devono avere resistenza al fuoco non inferiore a REI 30. </a:t>
            </a:r>
            <a:endParaRPr lang="it-IT" sz="2400" dirty="0" smtClean="0">
              <a:solidFill>
                <a:srgbClr val="000066"/>
              </a:solidFill>
              <a:cs typeface="Times New Roman" charset="0"/>
            </a:endParaRPr>
          </a:p>
          <a:p>
            <a:pPr algn="just" eaLnBrk="0" hangingPunct="0"/>
            <a:endParaRPr lang="it-IT" sz="2400" dirty="0" smtClean="0">
              <a:cs typeface="Times New Roman" charset="0"/>
            </a:endParaRPr>
          </a:p>
          <a:p>
            <a:pPr algn="just" eaLnBrk="0" hangingPunct="0"/>
            <a:r>
              <a:rPr lang="it-IT" sz="2400" dirty="0" smtClean="0">
                <a:cs typeface="Times New Roman" charset="0"/>
              </a:rPr>
              <a:t>Gli impianti elettrici devono essere realizzati a regola d'arte in conformità alla legge n. 186 del 1° marzo 1968. Deve essere assicurato, per ogni eventuale caso di emergenza, il sicuro esodo degli occupanti la scuola. </a:t>
            </a:r>
          </a:p>
          <a:p>
            <a:pPr algn="just" eaLnBrk="0" hangingPunct="0"/>
            <a:endParaRPr lang="it-IT" sz="2400" dirty="0" smtClean="0">
              <a:cs typeface="Times New Roman" charset="0"/>
            </a:endParaRPr>
          </a:p>
          <a:p>
            <a:pPr algn="just" eaLnBrk="0" hangingPunct="0"/>
            <a:r>
              <a:rPr lang="it-IT" sz="2400" dirty="0" smtClean="0">
                <a:cs typeface="Times New Roman" charset="0"/>
              </a:rPr>
              <a:t>Devono essere osservate le disposizioni contenute nei punti 3.1, 9.2, 10, 12.1. 12.2. 12.4, 12.6, 12.7, 11.8, 12.9. </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3785662"/>
          </a:xfrm>
          <a:prstGeom prst="rect">
            <a:avLst/>
          </a:prstGeom>
          <a:noFill/>
          <a:ln w="9525">
            <a:noFill/>
            <a:miter lim="800000"/>
            <a:headEnd/>
            <a:tailEnd/>
          </a:ln>
        </p:spPr>
        <p:txBody>
          <a:bodyPr wrap="square" lIns="91449" tIns="45725" rIns="91449" bIns="45725">
            <a:spAutoFit/>
          </a:bodyPr>
          <a:lstStyle/>
          <a:p>
            <a:pPr algn="just" eaLnBrk="0" hangingPunct="0"/>
            <a:r>
              <a:rPr lang="it-IT" sz="2400" b="1" i="1" dirty="0" smtClean="0">
                <a:solidFill>
                  <a:srgbClr val="0070C0"/>
                </a:solidFill>
              </a:rPr>
              <a:t>11. NORME </a:t>
            </a:r>
            <a:r>
              <a:rPr lang="it-IT" sz="2400" b="1" i="1" dirty="0" err="1" smtClean="0">
                <a:solidFill>
                  <a:srgbClr val="0070C0"/>
                </a:solidFill>
              </a:rPr>
              <a:t>DI</a:t>
            </a:r>
            <a:r>
              <a:rPr lang="it-IT" sz="2400" b="1" i="1" dirty="0" smtClean="0">
                <a:solidFill>
                  <a:srgbClr val="0070C0"/>
                </a:solidFill>
              </a:rPr>
              <a:t> SICUREZZA PER LE SCUOLE </a:t>
            </a:r>
            <a:r>
              <a:rPr lang="it-IT" sz="2400" b="1" i="1" dirty="0" err="1" smtClean="0">
                <a:solidFill>
                  <a:srgbClr val="0070C0"/>
                </a:solidFill>
              </a:rPr>
              <a:t>DI</a:t>
            </a:r>
            <a:r>
              <a:rPr lang="it-IT" sz="2400" b="1" i="1" dirty="0" smtClean="0">
                <a:solidFill>
                  <a:srgbClr val="0070C0"/>
                </a:solidFill>
              </a:rPr>
              <a:t> TIPO «0». </a:t>
            </a:r>
          </a:p>
          <a:p>
            <a:pPr algn="just" eaLnBrk="0" hangingPunct="0"/>
            <a:r>
              <a:rPr lang="it-IT" sz="2400" dirty="0" smtClean="0">
                <a:cs typeface="Times New Roman" charset="0"/>
              </a:rPr>
              <a:t>  </a:t>
            </a:r>
            <a:endParaRPr lang="it-IT" sz="2400" dirty="0" smtClean="0">
              <a:solidFill>
                <a:srgbClr val="000066"/>
              </a:solidFill>
              <a:cs typeface="Times New Roman" charset="0"/>
            </a:endParaRPr>
          </a:p>
          <a:p>
            <a:pPr algn="just" eaLnBrk="0" hangingPunct="0"/>
            <a:r>
              <a:rPr lang="it-IT" sz="2400" dirty="0" smtClean="0">
                <a:cs typeface="Times New Roman" charset="0"/>
              </a:rPr>
              <a:t>Le strutture orizzontali e verticali devono avere resistenza al fuoco non inferiore a REI 30. </a:t>
            </a:r>
          </a:p>
          <a:p>
            <a:pPr algn="just" eaLnBrk="0" hangingPunct="0"/>
            <a:r>
              <a:rPr lang="it-IT" sz="2400" dirty="0" smtClean="0">
                <a:cs typeface="Times New Roman" charset="0"/>
              </a:rPr>
              <a:t>Gli impianti elettrici devono essere realizzati a regola d'arte in conformità alla legge n. 186 del 1° marzo 1968. Deve essere assicurato, per ogni eventuale caso di emergenza, il sicuro esodo degli occupanti la scuola. </a:t>
            </a:r>
          </a:p>
          <a:p>
            <a:pPr algn="just" eaLnBrk="0" hangingPunct="0"/>
            <a:r>
              <a:rPr lang="it-IT" sz="2400" dirty="0" smtClean="0">
                <a:cs typeface="Times New Roman" charset="0"/>
              </a:rPr>
              <a:t>Devono essere osservate le disposizioni contenute nei punti 3.1, 9.2, 10, 12.1. 12.2. 12.4, 12.6, 12.7, 11.8, 12.9. </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
        <p:nvSpPr>
          <p:cNvPr id="4" name="Text Box 11"/>
          <p:cNvSpPr txBox="1">
            <a:spLocks noChangeArrowheads="1"/>
          </p:cNvSpPr>
          <p:nvPr/>
        </p:nvSpPr>
        <p:spPr bwMode="auto">
          <a:xfrm>
            <a:off x="468338" y="4437906"/>
            <a:ext cx="8280920" cy="2123658"/>
          </a:xfrm>
          <a:prstGeom prst="rect">
            <a:avLst/>
          </a:prstGeom>
          <a:solidFill>
            <a:srgbClr val="FFFF99"/>
          </a:solidFill>
          <a:ln w="9525">
            <a:noFill/>
            <a:miter lim="800000"/>
            <a:headEnd/>
            <a:tailEnd/>
          </a:ln>
        </p:spPr>
        <p:txBody>
          <a:bodyPr wrap="square">
            <a:spAutoFit/>
          </a:bodyPr>
          <a:lstStyle/>
          <a:p>
            <a:pPr>
              <a:spcBef>
                <a:spcPct val="50000"/>
              </a:spcBef>
            </a:pPr>
            <a:r>
              <a:rPr lang="it-IT" sz="2400" dirty="0"/>
              <a:t>3.1</a:t>
            </a:r>
            <a:r>
              <a:rPr lang="it-IT" sz="2400" b="0" dirty="0"/>
              <a:t>  Reazione al fuoco dei materiali</a:t>
            </a:r>
          </a:p>
          <a:p>
            <a:pPr>
              <a:spcBef>
                <a:spcPct val="50000"/>
              </a:spcBef>
            </a:pPr>
            <a:r>
              <a:rPr lang="it-IT" sz="2400" dirty="0"/>
              <a:t>9.2</a:t>
            </a:r>
            <a:r>
              <a:rPr lang="it-IT" sz="2400" b="0" dirty="0"/>
              <a:t>  Estintori</a:t>
            </a:r>
          </a:p>
          <a:p>
            <a:pPr>
              <a:spcBef>
                <a:spcPct val="50000"/>
              </a:spcBef>
            </a:pPr>
            <a:r>
              <a:rPr lang="it-IT" sz="2400" dirty="0"/>
              <a:t>10</a:t>
            </a:r>
            <a:r>
              <a:rPr lang="it-IT" sz="2400" b="0" dirty="0"/>
              <a:t>   Segnaletica di sicurezza</a:t>
            </a:r>
          </a:p>
          <a:p>
            <a:pPr>
              <a:spcBef>
                <a:spcPct val="50000"/>
              </a:spcBef>
            </a:pPr>
            <a:r>
              <a:rPr lang="it-IT" sz="2400" dirty="0"/>
              <a:t>12</a:t>
            </a:r>
            <a:r>
              <a:rPr lang="it-IT" sz="2400" b="0" dirty="0"/>
              <a:t>   Condizioni di esercizio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3785662"/>
          </a:xfrm>
          <a:prstGeom prst="rect">
            <a:avLst/>
          </a:prstGeom>
          <a:noFill/>
          <a:ln w="9525">
            <a:noFill/>
            <a:miter lim="800000"/>
            <a:headEnd/>
            <a:tailEnd/>
          </a:ln>
        </p:spPr>
        <p:txBody>
          <a:bodyPr wrap="square" lIns="91449" tIns="45725" rIns="91449" bIns="45725">
            <a:spAutoFit/>
          </a:bodyPr>
          <a:lstStyle/>
          <a:p>
            <a:pPr algn="just" eaLnBrk="0" hangingPunct="0"/>
            <a:r>
              <a:rPr lang="it-IT" sz="2400" b="1" i="1" dirty="0" smtClean="0">
                <a:solidFill>
                  <a:srgbClr val="0070C0"/>
                </a:solidFill>
              </a:rPr>
              <a:t>11. NORME </a:t>
            </a:r>
            <a:r>
              <a:rPr lang="it-IT" sz="2400" b="1" i="1" dirty="0" err="1" smtClean="0">
                <a:solidFill>
                  <a:srgbClr val="0070C0"/>
                </a:solidFill>
              </a:rPr>
              <a:t>DI</a:t>
            </a:r>
            <a:r>
              <a:rPr lang="it-IT" sz="2400" b="1" i="1" dirty="0" smtClean="0">
                <a:solidFill>
                  <a:srgbClr val="0070C0"/>
                </a:solidFill>
              </a:rPr>
              <a:t> SICUREZZA PER LE SCUOLE </a:t>
            </a:r>
            <a:r>
              <a:rPr lang="it-IT" sz="2400" b="1" i="1" dirty="0" err="1" smtClean="0">
                <a:solidFill>
                  <a:srgbClr val="0070C0"/>
                </a:solidFill>
              </a:rPr>
              <a:t>DI</a:t>
            </a:r>
            <a:r>
              <a:rPr lang="it-IT" sz="2400" b="1" i="1" dirty="0" smtClean="0">
                <a:solidFill>
                  <a:srgbClr val="0070C0"/>
                </a:solidFill>
              </a:rPr>
              <a:t> TIPO «0». </a:t>
            </a:r>
          </a:p>
          <a:p>
            <a:pPr algn="just" eaLnBrk="0" hangingPunct="0"/>
            <a:r>
              <a:rPr lang="it-IT" sz="2400" dirty="0" smtClean="0">
                <a:cs typeface="Times New Roman" charset="0"/>
              </a:rPr>
              <a:t>  </a:t>
            </a:r>
            <a:endParaRPr lang="it-IT" sz="2400" dirty="0" smtClean="0">
              <a:solidFill>
                <a:srgbClr val="000066"/>
              </a:solidFill>
              <a:cs typeface="Times New Roman" charset="0"/>
            </a:endParaRPr>
          </a:p>
          <a:p>
            <a:pPr algn="just" eaLnBrk="0" hangingPunct="0"/>
            <a:r>
              <a:rPr lang="it-IT" sz="2400" dirty="0" smtClean="0">
                <a:cs typeface="Times New Roman" charset="0"/>
              </a:rPr>
              <a:t>Le strutture orizzontali e verticali devono avere resistenza al fuoco non inferiore a REI 30. </a:t>
            </a:r>
          </a:p>
          <a:p>
            <a:pPr algn="just" eaLnBrk="0" hangingPunct="0"/>
            <a:r>
              <a:rPr lang="it-IT" sz="2400" dirty="0" smtClean="0">
                <a:cs typeface="Times New Roman" charset="0"/>
              </a:rPr>
              <a:t>Gli impianti elettrici devono essere realizzati a regola d'arte in conformità alla legge n. 186 del 1° marzo 1968. Deve essere assicurato, per ogni eventuale caso di emergenza, il sicuro esodo degli occupanti la scuola. </a:t>
            </a:r>
          </a:p>
          <a:p>
            <a:pPr algn="just" eaLnBrk="0" hangingPunct="0"/>
            <a:r>
              <a:rPr lang="it-IT" sz="2400" dirty="0" smtClean="0">
                <a:cs typeface="Times New Roman" charset="0"/>
              </a:rPr>
              <a:t>Devono essere osservate le disposizioni contenute nei punti 3.1, 9.2, 10, 12.1. 12.2. 12.4, 12.6, 12.7, 11.8, 12.9. </a:t>
            </a:r>
            <a:endParaRPr lang="it-IT" sz="2400" dirty="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6232485"/>
          </a:xfrm>
          <a:prstGeom prst="rect">
            <a:avLst/>
          </a:prstGeom>
          <a:noFill/>
          <a:ln w="9525">
            <a:noFill/>
            <a:miter lim="800000"/>
            <a:headEnd/>
            <a:tailEnd/>
          </a:ln>
        </p:spPr>
        <p:txBody>
          <a:bodyPr wrap="square" lIns="91449" tIns="45725" rIns="91449" bIns="45725">
            <a:spAutoFit/>
          </a:bodyPr>
          <a:lstStyle/>
          <a:p>
            <a:pPr algn="just" eaLnBrk="0" hangingPunct="0"/>
            <a:r>
              <a:rPr lang="it-IT" sz="2100" b="1" i="1" dirty="0" smtClean="0">
                <a:solidFill>
                  <a:srgbClr val="0070C0"/>
                </a:solidFill>
              </a:rPr>
              <a:t>12 NORME </a:t>
            </a:r>
            <a:r>
              <a:rPr lang="it-IT" sz="2100" b="1" i="1" dirty="0" err="1" smtClean="0">
                <a:solidFill>
                  <a:srgbClr val="0070C0"/>
                </a:solidFill>
              </a:rPr>
              <a:t>DI</a:t>
            </a:r>
            <a:r>
              <a:rPr lang="it-IT" sz="2100" b="1" i="1" dirty="0" smtClean="0">
                <a:solidFill>
                  <a:srgbClr val="0070C0"/>
                </a:solidFill>
              </a:rPr>
              <a:t> ESERCIZIO </a:t>
            </a:r>
          </a:p>
          <a:p>
            <a:pPr algn="just" eaLnBrk="0" hangingPunct="0"/>
            <a:r>
              <a:rPr lang="it-IT" sz="2100" dirty="0" smtClean="0">
                <a:cs typeface="Times New Roman" charset="0"/>
              </a:rPr>
              <a:t>A cura del titolare dell'attività </a:t>
            </a:r>
            <a:r>
              <a:rPr lang="it-IT" sz="2100" b="1" dirty="0" smtClean="0">
                <a:cs typeface="Times New Roman" charset="0"/>
              </a:rPr>
              <a:t>dovrà essere predisposto un registro dei controlli periodici </a:t>
            </a:r>
            <a:r>
              <a:rPr lang="it-IT" sz="2100" dirty="0" smtClean="0">
                <a:cs typeface="Times New Roman" charset="0"/>
              </a:rPr>
              <a:t>ove sono annotati tutti gli interventi ed i controlli relativi all'efficienza degli impianti elettrici, dell'illuminazione di sicurezza, dei presidi antincendio, dei dispositivi di sicurezza e di controllo, delle aree a rischio specifico e dell'osservanza della limitazione dei carichi d'incendio nei vari ambienti dell’attività. </a:t>
            </a:r>
            <a:r>
              <a:rPr lang="it-IT" sz="2100" b="1" dirty="0" smtClean="0">
                <a:cs typeface="Times New Roman" charset="0"/>
              </a:rPr>
              <a:t>Tale registro deve essere mantenuto costantemente aggiornato e disponibile per i controlli da parte dell'autorità competente. </a:t>
            </a:r>
          </a:p>
          <a:p>
            <a:pPr algn="just" eaLnBrk="0" hangingPunct="0"/>
            <a:endParaRPr lang="it-IT" sz="2100" dirty="0" smtClean="0">
              <a:cs typeface="Times New Roman" charset="0"/>
            </a:endParaRPr>
          </a:p>
          <a:p>
            <a:pPr algn="just" eaLnBrk="0" hangingPunct="0">
              <a:buClr>
                <a:srgbClr val="FF6600"/>
              </a:buClr>
              <a:buSzPct val="200000"/>
              <a:buFont typeface="Wingdings" pitchFamily="2" charset="2"/>
              <a:buChar char="§"/>
            </a:pPr>
            <a:r>
              <a:rPr lang="it-IT" sz="2100" dirty="0" smtClean="0">
                <a:cs typeface="Times New Roman" charset="0"/>
              </a:rPr>
              <a:t>Deve essere predisposto un piano di emergenza e devono essere fatte prove di evacuazione, almeno due volte nel corso dell'anno scolastico. </a:t>
            </a:r>
          </a:p>
          <a:p>
            <a:pPr algn="just" eaLnBrk="0" hangingPunct="0">
              <a:buClr>
                <a:srgbClr val="FF6600"/>
              </a:buClr>
              <a:buSzPct val="200000"/>
              <a:buFont typeface="Wingdings" pitchFamily="2" charset="2"/>
              <a:buNone/>
            </a:pPr>
            <a:r>
              <a:rPr lang="it-IT" sz="2100" dirty="0" smtClean="0">
                <a:cs typeface="Times New Roman" charset="0"/>
              </a:rPr>
              <a:t>  </a:t>
            </a:r>
            <a:endParaRPr lang="it-IT" sz="21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100" dirty="0" smtClean="0">
                <a:cs typeface="Times New Roman" charset="0"/>
              </a:rPr>
              <a:t> Le vie di uscita devono essere tenute costantemente sgombre da qualsiasi materiale.  </a:t>
            </a:r>
          </a:p>
          <a:p>
            <a:pPr algn="just" eaLnBrk="0" hangingPunct="0">
              <a:buClr>
                <a:srgbClr val="FF6600"/>
              </a:buClr>
              <a:buSzPct val="200000"/>
              <a:buFont typeface="Wingdings" pitchFamily="2" charset="2"/>
              <a:buNone/>
            </a:pPr>
            <a:r>
              <a:rPr lang="it-IT" sz="2100" dirty="0" smtClean="0">
                <a:cs typeface="Times New Roman" charset="0"/>
              </a:rPr>
              <a:t> </a:t>
            </a:r>
            <a:endParaRPr lang="it-IT" sz="21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100" dirty="0" smtClean="0">
                <a:cs typeface="Times New Roman" charset="0"/>
              </a:rPr>
              <a:t> E’ fatto divieto di compromettere la agevole apertura e funzionalità dei serramenti delle uscite di sicurezza, durante i periodi di attività della scuola, verificandone l'efficienza prima dell'inizio delle lezioni.   </a:t>
            </a:r>
          </a:p>
          <a:p>
            <a:pPr algn="just" eaLnBrk="0" hangingPunct="0"/>
            <a:endParaRPr lang="it-IT" sz="2100" dirty="0">
              <a:solidFill>
                <a:srgbClr val="000066"/>
              </a:solidFill>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462070"/>
            <a:ext cx="8737529" cy="6278652"/>
          </a:xfrm>
          <a:prstGeom prst="rect">
            <a:avLst/>
          </a:prstGeom>
          <a:noFill/>
          <a:ln w="9525">
            <a:noFill/>
            <a:miter lim="800000"/>
            <a:headEnd/>
            <a:tailEnd/>
          </a:ln>
        </p:spPr>
        <p:txBody>
          <a:bodyPr lIns="91449" tIns="45725" rIns="91449" bIns="45725">
            <a:spAutoFit/>
          </a:bodyPr>
          <a:lstStyle/>
          <a:p>
            <a:pPr algn="just" eaLnBrk="0" hangingPunct="0"/>
            <a:endParaRPr lang="it-IT" b="1" i="1" dirty="0" smtClean="0">
              <a:solidFill>
                <a:srgbClr val="0070C0"/>
              </a:solidFill>
            </a:endParaRPr>
          </a:p>
          <a:p>
            <a:pPr algn="just" eaLnBrk="0" hangingPunct="0"/>
            <a:r>
              <a:rPr lang="it-IT" b="1" i="1" dirty="0" smtClean="0">
                <a:solidFill>
                  <a:srgbClr val="0070C0"/>
                </a:solidFill>
              </a:rPr>
              <a:t>2.0 SCELTA DELL’AREA</a:t>
            </a:r>
          </a:p>
          <a:p>
            <a:pPr algn="just" eaLnBrk="0" hangingPunct="0">
              <a:lnSpc>
                <a:spcPct val="150000"/>
              </a:lnSpc>
            </a:pPr>
            <a:r>
              <a:rPr lang="it-IT" sz="2000" dirty="0" smtClean="0">
                <a:cs typeface="Times New Roman" charset="0"/>
              </a:rPr>
              <a:t>Gli edifici da adibire a scuole, </a:t>
            </a:r>
            <a:r>
              <a:rPr lang="it-IT" sz="2000" dirty="0" smtClean="0">
                <a:solidFill>
                  <a:srgbClr val="FF6600"/>
                </a:solidFill>
                <a:cs typeface="Times New Roman" charset="0"/>
              </a:rPr>
              <a:t>non devono essere ubicati in prossimità di attività che comportino gravi rischi di incendio e/o di esplosione</a:t>
            </a:r>
            <a:r>
              <a:rPr lang="it-IT" sz="2000" dirty="0" smtClean="0">
                <a:cs typeface="Times New Roman" charset="0"/>
              </a:rPr>
              <a:t>. </a:t>
            </a:r>
          </a:p>
          <a:p>
            <a:pPr algn="just" eaLnBrk="0" hangingPunct="0">
              <a:lnSpc>
                <a:spcPct val="150000"/>
              </a:lnSpc>
            </a:pPr>
            <a:r>
              <a:rPr lang="it-IT" sz="2000" dirty="0" smtClean="0">
                <a:cs typeface="Times New Roman" charset="0"/>
              </a:rPr>
              <a:t>Per quanto riguarda la scelta del sito, devono essere tenute presenti le disposizioni contenute nel decreto del Ministro dei lavori pubblici 18 dicembre 1975 (Gazzetta Ufficiale n. 29 del 2 febbraio 1976). </a:t>
            </a:r>
          </a:p>
          <a:p>
            <a:pPr algn="just" eaLnBrk="0" hangingPunct="0"/>
            <a:endParaRPr lang="it-IT" dirty="0" smtClean="0">
              <a:cs typeface="Times New Roman" charset="0"/>
            </a:endParaRPr>
          </a:p>
          <a:p>
            <a:pPr algn="just" eaLnBrk="0" hangingPunct="0"/>
            <a:r>
              <a:rPr lang="it-IT" b="1" i="1" dirty="0" smtClean="0">
                <a:solidFill>
                  <a:srgbClr val="0070C0"/>
                </a:solidFill>
              </a:rPr>
              <a:t>2.1 UBICAZIONE </a:t>
            </a:r>
            <a:endParaRPr lang="it-IT" dirty="0" smtClean="0">
              <a:cs typeface="Times New Roman" charset="0"/>
            </a:endParaRPr>
          </a:p>
          <a:p>
            <a:pPr algn="just" eaLnBrk="0" hangingPunct="0">
              <a:lnSpc>
                <a:spcPct val="150000"/>
              </a:lnSpc>
            </a:pPr>
            <a:r>
              <a:rPr lang="it-IT" sz="2000" dirty="0" smtClean="0">
                <a:cs typeface="Times New Roman" charset="0"/>
              </a:rPr>
              <a:t>I locali ad uso scolastico possono essere ubicati: </a:t>
            </a:r>
          </a:p>
          <a:p>
            <a:pPr algn="just" eaLnBrk="0" hangingPunct="0">
              <a:lnSpc>
                <a:spcPct val="150000"/>
              </a:lnSpc>
            </a:pPr>
            <a:r>
              <a:rPr lang="it-IT" sz="2000" dirty="0" smtClean="0">
                <a:cs typeface="Times New Roman" charset="0"/>
              </a:rPr>
              <a:t>a) in </a:t>
            </a:r>
            <a:r>
              <a:rPr lang="it-IT" sz="2000" dirty="0" smtClean="0">
                <a:solidFill>
                  <a:srgbClr val="FF6600"/>
                </a:solidFill>
                <a:cs typeface="Times New Roman" charset="0"/>
              </a:rPr>
              <a:t>edifici indipendenti</a:t>
            </a:r>
            <a:r>
              <a:rPr lang="it-IT" sz="2000" dirty="0" smtClean="0">
                <a:cs typeface="Times New Roman" charset="0"/>
              </a:rPr>
              <a:t> costruiti per tale specifica destinazione ed isolati da altri; </a:t>
            </a:r>
          </a:p>
          <a:p>
            <a:pPr algn="just" eaLnBrk="0" hangingPunct="0">
              <a:lnSpc>
                <a:spcPct val="150000"/>
              </a:lnSpc>
            </a:pPr>
            <a:r>
              <a:rPr lang="it-IT" sz="2000" dirty="0" smtClean="0">
                <a:cs typeface="Times New Roman" charset="0"/>
              </a:rPr>
              <a:t>b) in </a:t>
            </a:r>
            <a:r>
              <a:rPr lang="it-IT" sz="2000" dirty="0" smtClean="0">
                <a:solidFill>
                  <a:srgbClr val="FF6600"/>
                </a:solidFill>
                <a:cs typeface="Times New Roman" charset="0"/>
              </a:rPr>
              <a:t>edifici o locali esistenti</a:t>
            </a:r>
            <a:r>
              <a:rPr lang="it-IT" sz="2000" dirty="0" smtClean="0">
                <a:cs typeface="Times New Roman" charset="0"/>
              </a:rPr>
              <a:t>, anche adiacenti, sottostanti o sovrastanti ad altri aventi destinazione diversa, nel rispetto di quanto specificato al secondo comma del punto 2.0. purché le norme di sicurezza relative alle specifiche attività non escludano la vicinanza e/o la continuità di scuole. </a:t>
            </a:r>
            <a:endParaRPr lang="it-IT" sz="2000" dirty="0">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08298"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955487"/>
          </a:xfrm>
          <a:prstGeom prst="rect">
            <a:avLst/>
          </a:prstGeom>
          <a:noFill/>
          <a:ln w="9525">
            <a:noFill/>
            <a:miter lim="800000"/>
            <a:headEnd/>
            <a:tailEnd/>
          </a:ln>
        </p:spPr>
        <p:txBody>
          <a:bodyPr wrap="square" lIns="91449" tIns="45725" rIns="91449" bIns="45725">
            <a:spAutoFit/>
          </a:bodyPr>
          <a:lstStyle/>
          <a:p>
            <a:pPr algn="just" eaLnBrk="0" hangingPunct="0"/>
            <a:r>
              <a:rPr lang="it-IT" sz="2100" b="1" i="1" dirty="0" smtClean="0">
                <a:solidFill>
                  <a:srgbClr val="0070C0"/>
                </a:solidFill>
              </a:rPr>
              <a:t>12 NORME </a:t>
            </a:r>
            <a:r>
              <a:rPr lang="it-IT" sz="2100" b="1" i="1" dirty="0" err="1" smtClean="0">
                <a:solidFill>
                  <a:srgbClr val="0070C0"/>
                </a:solidFill>
              </a:rPr>
              <a:t>DI</a:t>
            </a:r>
            <a:r>
              <a:rPr lang="it-IT" sz="2100" b="1" i="1" dirty="0" smtClean="0">
                <a:solidFill>
                  <a:srgbClr val="0070C0"/>
                </a:solidFill>
              </a:rPr>
              <a:t> ESERCIZIO </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 Le attrezzature e gli impianti di sicurezza devono essere controllati periodicamente in modo da assicurarne la costante efficienza. </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 </a:t>
            </a:r>
            <a:r>
              <a:rPr lang="it-IT" sz="2400" b="1" dirty="0" smtClean="0">
                <a:cs typeface="Times New Roman" charset="0"/>
              </a:rPr>
              <a:t>Nei locali ove vengono depositate o utilizzate sostanze infiammabili o facilmente combustibili è fatto divieto di fumare o fare uso di fiamme libere. </a:t>
            </a:r>
          </a:p>
          <a:p>
            <a:pPr algn="just" eaLnBrk="0" hangingPunct="0">
              <a:buClr>
                <a:srgbClr val="FF6600"/>
              </a:buClr>
              <a:buSzPct val="200000"/>
              <a:buFont typeface="Wingdings" pitchFamily="2" charset="2"/>
              <a:buChar char="§"/>
            </a:pPr>
            <a:r>
              <a:rPr lang="it-IT" sz="2400" dirty="0" smtClean="0">
                <a:cs typeface="Times New Roman" charset="0"/>
              </a:rPr>
              <a:t>I travasi di liquidi infiammabili non possono essere effettuati se non in locali appositi e con recipienti e/o apparecchiature di tipo autorizzato.</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Nei locali della scuola, non appositamente all'uopo destinati, non possono essere depositati e/o utilizzati recipienti contenenti gas compressi e/o liquefatti. I liquidi infiammabili o facilmente combustibili e/o le sostanze che possono comunque emettere vapori o gas infiammabili, possono essere tenuti in quantità strettamente necessaria per esigenze igienico-sanitarie e per l'attività didattica e di ricerca in corso come previsto al punto 6.2. </a:t>
            </a:r>
            <a:endParaRPr lang="it-IT" sz="2100" dirty="0" smtClean="0">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14032"/>
            <a:ext cx="8737529" cy="5909320"/>
          </a:xfrm>
          <a:prstGeom prst="rect">
            <a:avLst/>
          </a:prstGeom>
          <a:noFill/>
          <a:ln w="9525">
            <a:noFill/>
            <a:miter lim="800000"/>
            <a:headEnd/>
            <a:tailEnd/>
          </a:ln>
        </p:spPr>
        <p:txBody>
          <a:bodyPr wrap="square" lIns="91449" tIns="45725" rIns="91449" bIns="45725">
            <a:spAutoFit/>
          </a:bodyPr>
          <a:lstStyle/>
          <a:p>
            <a:pPr algn="just" eaLnBrk="0" hangingPunct="0"/>
            <a:r>
              <a:rPr lang="it-IT" sz="2100" b="1" i="1" dirty="0" smtClean="0">
                <a:solidFill>
                  <a:srgbClr val="0070C0"/>
                </a:solidFill>
              </a:rPr>
              <a:t>12 NORME </a:t>
            </a:r>
            <a:r>
              <a:rPr lang="it-IT" sz="2100" b="1" i="1" dirty="0" err="1" smtClean="0">
                <a:solidFill>
                  <a:srgbClr val="0070C0"/>
                </a:solidFill>
              </a:rPr>
              <a:t>DI</a:t>
            </a:r>
            <a:r>
              <a:rPr lang="it-IT" sz="2100" b="1" i="1" dirty="0" smtClean="0">
                <a:solidFill>
                  <a:srgbClr val="0070C0"/>
                </a:solidFill>
              </a:rPr>
              <a:t> ESERCIZIO </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Al termine dell'attività didattica o di ricerca, l'alimentazione centralizzata di apparecchiature o utensili con combustibili liquidi o gassosi deve essere interrotta azionando le saracinesche di intercettazione del combustibile, la cui ubicazione deve essere indicata mediante cartelli segnaletici facilmente visibili.  </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b="1" dirty="0" smtClean="0">
                <a:cs typeface="Times New Roman" charset="0"/>
              </a:rPr>
              <a:t>Negli archivi e depositi. i materiali devono essere depositati in modo da consentire una facile </a:t>
            </a:r>
            <a:r>
              <a:rPr lang="it-IT" sz="2400" b="1" dirty="0" err="1" smtClean="0">
                <a:cs typeface="Times New Roman" charset="0"/>
              </a:rPr>
              <a:t>ispezionabilità</a:t>
            </a:r>
            <a:r>
              <a:rPr lang="it-IT" sz="2400" b="1" dirty="0" smtClean="0">
                <a:cs typeface="Times New Roman" charset="0"/>
              </a:rPr>
              <a:t>, lasciando corridoi e passaggi di larghezza non inferiore a 0.90 m. </a:t>
            </a:r>
            <a:endParaRPr lang="it-IT" sz="2400" b="1"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Eventuali scaffalature dovranno risultare a distanza non inferiore a m 0.60 dall’intradosso del solaio di copertura.  </a:t>
            </a:r>
            <a:endParaRPr lang="it-IT" sz="2400" dirty="0" smtClean="0">
              <a:solidFill>
                <a:srgbClr val="000066"/>
              </a:solidFill>
              <a:cs typeface="Times New Roman" charset="0"/>
            </a:endParaRPr>
          </a:p>
          <a:p>
            <a:pPr algn="just" eaLnBrk="0" hangingPunct="0">
              <a:buClr>
                <a:srgbClr val="FF6600"/>
              </a:buClr>
              <a:buSzPct val="200000"/>
              <a:buFont typeface="Wingdings" pitchFamily="2" charset="2"/>
              <a:buChar char="§"/>
            </a:pPr>
            <a:r>
              <a:rPr lang="it-IT" sz="2400" dirty="0" smtClean="0">
                <a:cs typeface="Times New Roman" charset="0"/>
              </a:rPr>
              <a:t>Il titolare dell'attività deve provvedere affinché nel corso della gestione non vengano alterate le condizioni di sicurezza. Egli può avvalersi per tale compito di un responsabile della sicurezza, in relazione alla complessità e capienza della struttura scolastica. </a:t>
            </a:r>
          </a:p>
          <a:p>
            <a:pPr algn="just" eaLnBrk="0" hangingPunct="0"/>
            <a:endParaRPr lang="it-IT" sz="2100" dirty="0">
              <a:solidFill>
                <a:srgbClr val="000066"/>
              </a:solidFill>
              <a:cs typeface="Times New Roman" charset="0"/>
            </a:endParaRPr>
          </a:p>
        </p:txBody>
      </p:sp>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pic>
        <p:nvPicPr>
          <p:cNvPr id="6" name="Picture 4" descr="http://photos1.fotosearch.com/bthumb/IMZ/IMZ008/bwo002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52490" y="5037962"/>
            <a:ext cx="1728192" cy="1189403"/>
          </a:xfrm>
          <a:prstGeom prst="rect">
            <a:avLst/>
          </a:prstGeom>
          <a:noFill/>
        </p:spPr>
      </p:pic>
      <p:sp>
        <p:nvSpPr>
          <p:cNvPr id="7" name="Rettangolo 6"/>
          <p:cNvSpPr/>
          <p:nvPr/>
        </p:nvSpPr>
        <p:spPr>
          <a:xfrm>
            <a:off x="398201" y="2160612"/>
            <a:ext cx="8070479" cy="2123658"/>
          </a:xfrm>
          <a:prstGeom prst="rect">
            <a:avLst/>
          </a:prstGeom>
          <a:noFill/>
        </p:spPr>
        <p:txBody>
          <a:bodyPr wrap="none" lIns="91440" tIns="45720" rIns="91440" bIns="45720">
            <a:spAutoFit/>
          </a:bodyPr>
          <a:lstStyle/>
          <a:p>
            <a:pPr algn="ctr"/>
            <a:r>
              <a:rPr lang="it-IT"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Grazie per l’attenzione</a:t>
            </a:r>
          </a:p>
          <a:p>
            <a:pPr algn="ctr"/>
            <a:r>
              <a:rPr lang="it-IT"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Arrivederci</a:t>
            </a:r>
            <a:endParaRPr lang="it-IT"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567169"/>
            <a:ext cx="8737529" cy="5216823"/>
          </a:xfrm>
          <a:prstGeom prst="rect">
            <a:avLst/>
          </a:prstGeom>
          <a:noFill/>
          <a:ln w="9525">
            <a:noFill/>
            <a:miter lim="800000"/>
            <a:headEnd/>
            <a:tailEnd/>
          </a:ln>
        </p:spPr>
        <p:txBody>
          <a:bodyPr lIns="91449" tIns="45725" rIns="91449" bIns="45725">
            <a:spAutoFit/>
          </a:bodyPr>
          <a:lstStyle/>
          <a:p>
            <a:pPr eaLnBrk="0" hangingPunct="0"/>
            <a:r>
              <a:rPr lang="it-IT" b="1" i="1" dirty="0" smtClean="0">
                <a:solidFill>
                  <a:srgbClr val="0070C0"/>
                </a:solidFill>
              </a:rPr>
              <a:t>2.2 ACCESSO ALL'AREA</a:t>
            </a:r>
          </a:p>
          <a:p>
            <a:pPr eaLnBrk="0" hangingPunct="0"/>
            <a:endParaRPr lang="it-IT" dirty="0" smtClean="0">
              <a:cs typeface="Times New Roman" charset="0"/>
            </a:endParaRPr>
          </a:p>
          <a:p>
            <a:pPr eaLnBrk="0" hangingPunct="0">
              <a:lnSpc>
                <a:spcPct val="150000"/>
              </a:lnSpc>
            </a:pPr>
            <a:r>
              <a:rPr lang="it-IT" sz="2000" dirty="0" smtClean="0">
                <a:cs typeface="Times New Roman" charset="0"/>
              </a:rPr>
              <a:t>Per consentire l'intervento dei mezzi di soccorso dei Vigili del fuoco, gli accessi alle aree dove sorgono gli edifici oggetto della presente norma devono avere i seguenti requisiti minimi:</a:t>
            </a:r>
          </a:p>
          <a:p>
            <a:pPr eaLnBrk="0" hangingPunct="0">
              <a:lnSpc>
                <a:spcPct val="150000"/>
              </a:lnSpc>
            </a:pPr>
            <a:r>
              <a:rPr lang="it-IT" sz="2000" dirty="0" smtClean="0">
                <a:cs typeface="Times New Roman" charset="0"/>
              </a:rPr>
              <a:t>- larghezza: 3,50 m;</a:t>
            </a:r>
          </a:p>
          <a:p>
            <a:pPr eaLnBrk="0" hangingPunct="0">
              <a:lnSpc>
                <a:spcPct val="150000"/>
              </a:lnSpc>
            </a:pPr>
            <a:r>
              <a:rPr lang="it-IT" sz="2000" dirty="0" smtClean="0">
                <a:cs typeface="Times New Roman" charset="0"/>
              </a:rPr>
              <a:t>- altezza libera: 4 m;</a:t>
            </a:r>
          </a:p>
          <a:p>
            <a:pPr eaLnBrk="0" hangingPunct="0">
              <a:lnSpc>
                <a:spcPct val="150000"/>
              </a:lnSpc>
            </a:pPr>
            <a:r>
              <a:rPr lang="it-IT" sz="2000" dirty="0" smtClean="0">
                <a:cs typeface="Times New Roman" charset="0"/>
              </a:rPr>
              <a:t>- raggio di svolta: 13 m;</a:t>
            </a:r>
          </a:p>
          <a:p>
            <a:pPr eaLnBrk="0" hangingPunct="0">
              <a:lnSpc>
                <a:spcPct val="150000"/>
              </a:lnSpc>
            </a:pPr>
            <a:r>
              <a:rPr lang="it-IT" sz="2000" dirty="0" smtClean="0">
                <a:cs typeface="Times New Roman" charset="0"/>
              </a:rPr>
              <a:t>- pendenza: non superiore al 10 %;</a:t>
            </a:r>
          </a:p>
          <a:p>
            <a:pPr eaLnBrk="0" hangingPunct="0">
              <a:lnSpc>
                <a:spcPct val="150000"/>
              </a:lnSpc>
            </a:pPr>
            <a:r>
              <a:rPr lang="it-IT" sz="2000" dirty="0" smtClean="0">
                <a:cs typeface="Times New Roman" charset="0"/>
              </a:rPr>
              <a:t>- resistenza al carico: almeno 20 tonnellate (8 sull'asse anteriore, 12 sull'asse posteriore, passo 4 m).</a:t>
            </a:r>
          </a:p>
          <a:p>
            <a:pPr algn="just" eaLnBrk="0" fontAlgn="base" hangingPunct="0">
              <a:lnSpc>
                <a:spcPct val="150000"/>
              </a:lnSpc>
              <a:spcAft>
                <a:spcPct val="0"/>
              </a:spcAft>
            </a:pPr>
            <a:endParaRPr lang="it-IT" dirty="0" smtClean="0"/>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419" y="650503"/>
            <a:ext cx="8737529" cy="4985990"/>
          </a:xfrm>
          <a:prstGeom prst="rect">
            <a:avLst/>
          </a:prstGeom>
          <a:noFill/>
          <a:ln w="9525">
            <a:noFill/>
            <a:miter lim="800000"/>
            <a:headEnd/>
            <a:tailEnd/>
          </a:ln>
        </p:spPr>
        <p:txBody>
          <a:bodyPr lIns="91449" tIns="45725" rIns="91449" bIns="45725">
            <a:spAutoFit/>
          </a:bodyPr>
          <a:lstStyle/>
          <a:p>
            <a:pPr eaLnBrk="0" hangingPunct="0"/>
            <a:r>
              <a:rPr lang="it-IT" b="1" i="1" dirty="0" smtClean="0">
                <a:solidFill>
                  <a:srgbClr val="0070C0"/>
                </a:solidFill>
              </a:rPr>
              <a:t>2.3 ACCOSTAMENTO AUTOSCALE</a:t>
            </a:r>
          </a:p>
          <a:p>
            <a:pPr algn="just" eaLnBrk="0" hangingPunct="0">
              <a:lnSpc>
                <a:spcPct val="150000"/>
              </a:lnSpc>
            </a:pPr>
            <a:r>
              <a:rPr lang="it-IT" sz="2000" dirty="0" smtClean="0">
                <a:solidFill>
                  <a:srgbClr val="FF6600"/>
                </a:solidFill>
                <a:cs typeface="Times New Roman" charset="0"/>
              </a:rPr>
              <a:t>Per i locali siti ad altezza superiore a m 12 deve essere assicurata la possibilità di accostamento all'edificio delle autoscale dei Vigili del fuoco, sviluppate come da schema allegato (</a:t>
            </a:r>
            <a:r>
              <a:rPr lang="it-IT" sz="2000" dirty="0" err="1" smtClean="0">
                <a:solidFill>
                  <a:srgbClr val="FF6600"/>
                </a:solidFill>
                <a:cs typeface="Times New Roman" charset="0"/>
              </a:rPr>
              <a:t>allegato</a:t>
            </a:r>
            <a:r>
              <a:rPr lang="it-IT" sz="2000" dirty="0" smtClean="0">
                <a:solidFill>
                  <a:srgbClr val="FF6600"/>
                </a:solidFill>
                <a:cs typeface="Times New Roman" charset="0"/>
              </a:rPr>
              <a:t> 1), almeno ad una qualsiasi finestra o balcone di ogni piano. Qualora tale requisito non sia soddisfatto gli edifici di sicurezza fino a 24 m devono essere dotati di scale protette e gli edifici di altezza superiore di scale a prova di fumo.  </a:t>
            </a:r>
            <a:r>
              <a:rPr lang="it-IT" sz="2000" dirty="0" smtClean="0">
                <a:cs typeface="Times New Roman" charset="0"/>
              </a:rPr>
              <a:t> </a:t>
            </a:r>
          </a:p>
          <a:p>
            <a:pPr algn="just" eaLnBrk="0" hangingPunct="0">
              <a:lnSpc>
                <a:spcPct val="150000"/>
              </a:lnSpc>
            </a:pPr>
            <a:r>
              <a:rPr lang="it-IT" sz="2000" dirty="0" smtClean="0">
                <a:solidFill>
                  <a:srgbClr val="000066"/>
                </a:solidFill>
                <a:cs typeface="Times New Roman" charset="0"/>
              </a:rPr>
              <a:t> </a:t>
            </a:r>
          </a:p>
          <a:p>
            <a:pPr algn="just" eaLnBrk="0" hangingPunct="0">
              <a:lnSpc>
                <a:spcPct val="150000"/>
              </a:lnSpc>
            </a:pPr>
            <a:r>
              <a:rPr lang="it-IT" sz="2000" i="1" dirty="0" smtClean="0">
                <a:solidFill>
                  <a:srgbClr val="000066"/>
                </a:solidFill>
                <a:cs typeface="Times New Roman" charset="0"/>
              </a:rPr>
              <a:t>Chiarimento: in presenza di un edificio con più vani scala, non comunicanti fra loro, l'accostamento dell'autoscala </a:t>
            </a:r>
            <a:r>
              <a:rPr lang="it-IT" sz="2000" i="1" dirty="0" err="1" smtClean="0">
                <a:solidFill>
                  <a:srgbClr val="000066"/>
                </a:solidFill>
                <a:cs typeface="Times New Roman" charset="0"/>
              </a:rPr>
              <a:t>VV.F.</a:t>
            </a:r>
            <a:r>
              <a:rPr lang="it-IT" sz="2000" i="1" dirty="0" smtClean="0">
                <a:solidFill>
                  <a:srgbClr val="000066"/>
                </a:solidFill>
                <a:cs typeface="Times New Roman" charset="0"/>
              </a:rPr>
              <a:t>, deve essere garantito almeno ad una finestra o un balcone di ogni piano appartenente alla verticale servita da ciascun vano scala. </a:t>
            </a:r>
            <a:endParaRPr lang="it-IT" sz="2000" i="1" dirty="0">
              <a:solidFill>
                <a:srgbClr val="000066"/>
              </a:solidFill>
              <a:cs typeface="Times New Roman" charset="0"/>
            </a:endParaRPr>
          </a:p>
        </p:txBody>
      </p:sp>
      <p:pic>
        <p:nvPicPr>
          <p:cNvPr id="4100" name="Picture 2" descr="Mostra immagine a dimensione intera">
            <a:hlinkClick r:id="rId2"/>
          </p:cNvPr>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Mostra immagine a dimensione intera">
            <a:hlinkClick r:id="rId3"/>
          </p:cNvPr>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146075" y="76218"/>
            <a:ext cx="425524" cy="566869"/>
          </a:xfrm>
          <a:prstGeom prst="rect">
            <a:avLst/>
          </a:prstGeom>
          <a:noFill/>
          <a:ln w="9525">
            <a:noFill/>
            <a:miter lim="800000"/>
            <a:headEnd/>
            <a:tailEnd/>
          </a:ln>
        </p:spPr>
      </p:pic>
      <p:graphicFrame>
        <p:nvGraphicFramePr>
          <p:cNvPr id="88065" name="Object 7"/>
          <p:cNvGraphicFramePr>
            <a:graphicFrameLocks noChangeAspect="1"/>
          </p:cNvGraphicFramePr>
          <p:nvPr/>
        </p:nvGraphicFramePr>
        <p:xfrm>
          <a:off x="838200" y="762000"/>
          <a:ext cx="3481388" cy="5257800"/>
        </p:xfrm>
        <a:graphic>
          <a:graphicData uri="http://schemas.openxmlformats.org/presentationml/2006/ole">
            <p:oleObj spid="_x0000_s88065" name="Image" r:id="rId5" imgW="7116131" imgH="10750441" progId="">
              <p:embed/>
            </p:oleObj>
          </a:graphicData>
        </a:graphic>
      </p:graphicFrame>
      <p:graphicFrame>
        <p:nvGraphicFramePr>
          <p:cNvPr id="88066" name="Object 8"/>
          <p:cNvGraphicFramePr>
            <a:graphicFrameLocks noChangeAspect="1"/>
          </p:cNvGraphicFramePr>
          <p:nvPr/>
        </p:nvGraphicFramePr>
        <p:xfrm>
          <a:off x="4724400" y="762000"/>
          <a:ext cx="3563938" cy="5181600"/>
        </p:xfrm>
        <a:graphic>
          <a:graphicData uri="http://schemas.openxmlformats.org/presentationml/2006/ole">
            <p:oleObj spid="_x0000_s88066" name="Image" r:id="rId6" imgW="3812213" imgH="5540417"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4113</Words>
  <Application>Microsoft Office PowerPoint</Application>
  <PresentationFormat>Personalizzato</PresentationFormat>
  <Paragraphs>333</Paragraphs>
  <Slides>62</Slides>
  <Notes>13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62</vt:i4>
      </vt:variant>
    </vt:vector>
  </HeadingPairs>
  <TitlesOfParts>
    <vt:vector size="64" baseType="lpstr">
      <vt:lpstr>Tema di Office</vt:lpstr>
      <vt:lpstr>Image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Giovanni De Dona</cp:lastModifiedBy>
  <cp:revision>328</cp:revision>
  <dcterms:created xsi:type="dcterms:W3CDTF">2010-08-31T08:27:46Z</dcterms:created>
  <dcterms:modified xsi:type="dcterms:W3CDTF">2018-05-03T08:04:22Z</dcterms:modified>
</cp:coreProperties>
</file>