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264" r:id="rId3"/>
    <p:sldId id="266" r:id="rId4"/>
    <p:sldId id="272" r:id="rId5"/>
    <p:sldId id="267" r:id="rId6"/>
    <p:sldId id="268" r:id="rId7"/>
    <p:sldId id="269" r:id="rId8"/>
    <p:sldId id="270" r:id="rId9"/>
    <p:sldId id="273" r:id="rId10"/>
    <p:sldId id="274" r:id="rId11"/>
    <p:sldId id="275" r:id="rId12"/>
    <p:sldId id="276" r:id="rId13"/>
    <p:sldId id="277" r:id="rId14"/>
    <p:sldId id="279" r:id="rId15"/>
    <p:sldId id="278" r:id="rId16"/>
    <p:sldId id="280" r:id="rId17"/>
    <p:sldId id="281" r:id="rId18"/>
    <p:sldId id="282" r:id="rId19"/>
    <p:sldId id="283" r:id="rId20"/>
    <p:sldId id="326" r:id="rId21"/>
    <p:sldId id="284" r:id="rId22"/>
    <p:sldId id="285" r:id="rId23"/>
    <p:sldId id="286" r:id="rId24"/>
    <p:sldId id="287"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p:scale>
          <a:sx n="71" d="100"/>
          <a:sy n="71" d="100"/>
        </p:scale>
        <p:origin x="-2160" y="-8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8B0C0-7BA3-4CE3-9FE4-436F7EB0215C}" type="datetimeFigureOut">
              <a:rPr lang="it-IT" smtClean="0"/>
              <a:pPr/>
              <a:t>27/06/2016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9021D-EBAD-46B9-BA0B-E1F41A3A86CB}" type="slidenum">
              <a:rPr lang="it-IT" smtClean="0"/>
              <a:pPr/>
              <a:t>‹N›</a:t>
            </a:fld>
            <a:endParaRPr lang="it-IT"/>
          </a:p>
        </p:txBody>
      </p:sp>
    </p:spTree>
    <p:extLst>
      <p:ext uri="{BB962C8B-B14F-4D97-AF65-F5344CB8AC3E}">
        <p14:creationId xmlns:p14="http://schemas.microsoft.com/office/powerpoint/2010/main" val="76659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03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03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D13DB3-8ED9-4996-935E-2C75F955223E}" type="slidenum">
              <a:rPr lang="it-IT"/>
              <a:pPr fontAlgn="base">
                <a:spcBef>
                  <a:spcPct val="0"/>
                </a:spcBef>
                <a:spcAft>
                  <a:spcPct val="0"/>
                </a:spcAft>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10</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11</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12</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13</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14</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15</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16</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17</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18</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19</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2</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AF71DD4-532F-403A-B5B5-B7029B04226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21</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22</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23</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24</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3</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4</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5</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6</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7</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8</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71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7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780F6-0F6F-4578-B62B-45DB1655D874}" type="slidenum">
              <a:rPr lang="it-IT"/>
              <a:pPr fontAlgn="base">
                <a:spcBef>
                  <a:spcPct val="0"/>
                </a:spcBef>
                <a:spcAft>
                  <a:spcPct val="0"/>
                </a:spcAft>
              </a:pPr>
              <a:t>9</a:t>
            </a:fld>
            <a:endParaRPr lang="it-IT"/>
          </a:p>
        </p:txBody>
      </p:sp>
      <p:sp>
        <p:nvSpPr>
          <p:cNvPr id="17715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6AC0B6-FF89-46E1-AB88-83A410FC2DF3}" type="datetimeFigureOut">
              <a:rPr lang="it-IT" smtClean="0"/>
              <a:pPr/>
              <a:t>27/06/2016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D03ADA-64BD-4904-9D98-6966747BF6D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AC0B6-FF89-46E1-AB88-83A410FC2DF3}" type="datetimeFigureOut">
              <a:rPr lang="it-IT" smtClean="0"/>
              <a:pPr/>
              <a:t>27/06/2016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3ADA-64BD-4904-9D98-6966747BF6D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wmf"/><Relationship Id="rId3" Type="http://schemas.openxmlformats.org/officeDocument/2006/relationships/notesSlide" Target="../notesSlides/notesSlide11.xml"/><Relationship Id="rId7" Type="http://schemas.openxmlformats.org/officeDocument/2006/relationships/image" Target="../media/image10.wmf"/><Relationship Id="rId12"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9.png"/><Relationship Id="rId10" Type="http://schemas.openxmlformats.org/officeDocument/2006/relationships/oleObject" Target="../embeddings/oleObject7.bin"/><Relationship Id="rId4" Type="http://schemas.openxmlformats.org/officeDocument/2006/relationships/image" Target="../media/image3.png"/><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2.bin"/><Relationship Id="rId18" Type="http://schemas.openxmlformats.org/officeDocument/2006/relationships/image" Target="../media/image11.wmf"/><Relationship Id="rId3" Type="http://schemas.openxmlformats.org/officeDocument/2006/relationships/notesSlide" Target="../notesSlides/notesSlide13.xml"/><Relationship Id="rId7" Type="http://schemas.openxmlformats.org/officeDocument/2006/relationships/image" Target="../media/image14.wmf"/><Relationship Id="rId12" Type="http://schemas.openxmlformats.org/officeDocument/2006/relationships/image" Target="../media/image18.wmf"/><Relationship Id="rId17" Type="http://schemas.openxmlformats.org/officeDocument/2006/relationships/oleObject" Target="../embeddings/oleObject14.bin"/><Relationship Id="rId2" Type="http://schemas.openxmlformats.org/officeDocument/2006/relationships/slideLayout" Target="../slideLayouts/slideLayout1.xml"/><Relationship Id="rId16" Type="http://schemas.openxmlformats.org/officeDocument/2006/relationships/image" Target="../media/image10.wmf"/><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17.wmf"/><Relationship Id="rId15" Type="http://schemas.openxmlformats.org/officeDocument/2006/relationships/oleObject" Target="../embeddings/oleObject13.bin"/><Relationship Id="rId10" Type="http://schemas.openxmlformats.org/officeDocument/2006/relationships/oleObject" Target="../embeddings/oleObject11.bin"/><Relationship Id="rId4" Type="http://schemas.openxmlformats.org/officeDocument/2006/relationships/image" Target="../media/image3.png"/><Relationship Id="rId9" Type="http://schemas.openxmlformats.org/officeDocument/2006/relationships/image" Target="../media/image15.wmf"/><Relationship Id="rId1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9.bin"/><Relationship Id="rId18" Type="http://schemas.openxmlformats.org/officeDocument/2006/relationships/image" Target="../media/image26.wmf"/><Relationship Id="rId3" Type="http://schemas.openxmlformats.org/officeDocument/2006/relationships/notesSlide" Target="../notesSlides/notesSlide15.xml"/><Relationship Id="rId7" Type="http://schemas.openxmlformats.org/officeDocument/2006/relationships/oleObject" Target="../embeddings/oleObject16.bin"/><Relationship Id="rId12" Type="http://schemas.openxmlformats.org/officeDocument/2006/relationships/image" Target="../media/image23.wmf"/><Relationship Id="rId17" Type="http://schemas.openxmlformats.org/officeDocument/2006/relationships/oleObject" Target="../embeddings/oleObject21.bin"/><Relationship Id="rId2" Type="http://schemas.openxmlformats.org/officeDocument/2006/relationships/slideLayout" Target="../slideLayouts/slideLayout1.xml"/><Relationship Id="rId16" Type="http://schemas.openxmlformats.org/officeDocument/2006/relationships/image" Target="../media/image25.wmf"/><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3.png"/><Relationship Id="rId9" Type="http://schemas.openxmlformats.org/officeDocument/2006/relationships/oleObject" Target="../embeddings/oleObject17.bin"/><Relationship Id="rId14" Type="http://schemas.openxmlformats.org/officeDocument/2006/relationships/image" Target="../media/image24.wmf"/></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16.xml"/><Relationship Id="rId7" Type="http://schemas.openxmlformats.org/officeDocument/2006/relationships/oleObject" Target="../embeddings/oleObject23.bin"/><Relationship Id="rId12"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7.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9.wmf"/><Relationship Id="rId4" Type="http://schemas.openxmlformats.org/officeDocument/2006/relationships/image" Target="../media/image3.png"/><Relationship Id="rId9"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29.bin"/><Relationship Id="rId3" Type="http://schemas.openxmlformats.org/officeDocument/2006/relationships/notesSlide" Target="../notesSlides/notesSlide17.xml"/><Relationship Id="rId7" Type="http://schemas.openxmlformats.org/officeDocument/2006/relationships/image" Target="../media/image31.wmf"/><Relationship Id="rId12"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oleObject" Target="../embeddings/oleObject28.bin"/><Relationship Id="rId5" Type="http://schemas.openxmlformats.org/officeDocument/2006/relationships/image" Target="../media/image35.wmf"/><Relationship Id="rId10" Type="http://schemas.openxmlformats.org/officeDocument/2006/relationships/image" Target="../media/image32.wmf"/><Relationship Id="rId4" Type="http://schemas.openxmlformats.org/officeDocument/2006/relationships/image" Target="../media/image3.png"/><Relationship Id="rId9" Type="http://schemas.openxmlformats.org/officeDocument/2006/relationships/oleObject" Target="../embeddings/oleObject27.bin"/><Relationship Id="rId14" Type="http://schemas.openxmlformats.org/officeDocument/2006/relationships/image" Target="../media/image3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8.xml"/><Relationship Id="rId7" Type="http://schemas.openxmlformats.org/officeDocument/2006/relationships/image" Target="../media/image37.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39.wmf"/><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8.w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20.xml"/><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1.wmf"/><Relationship Id="rId5" Type="http://schemas.openxmlformats.org/officeDocument/2006/relationships/image" Target="../media/image42.wmf"/><Relationship Id="rId4" Type="http://schemas.openxmlformats.org/officeDocument/2006/relationships/oleObject" Target="../embeddings/oleObject32.bin"/><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1.xml"/><Relationship Id="rId7"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34.bin"/><Relationship Id="rId5" Type="http://schemas.openxmlformats.org/officeDocument/2006/relationships/image" Target="../media/image46.wmf"/><Relationship Id="rId4" Type="http://schemas.openxmlformats.org/officeDocument/2006/relationships/image" Target="../media/image3.png"/><Relationship Id="rId9" Type="http://schemas.openxmlformats.org/officeDocument/2006/relationships/image" Target="../media/image45.w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7.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51.wmf"/><Relationship Id="rId3" Type="http://schemas.openxmlformats.org/officeDocument/2006/relationships/notesSlide" Target="../notesSlides/notesSlide23.xml"/><Relationship Id="rId7" Type="http://schemas.openxmlformats.org/officeDocument/2006/relationships/image" Target="../media/image48.wmf"/><Relationship Id="rId12"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36.bin"/><Relationship Id="rId11" Type="http://schemas.openxmlformats.org/officeDocument/2006/relationships/image" Target="../media/image50.wmf"/><Relationship Id="rId5" Type="http://schemas.openxmlformats.org/officeDocument/2006/relationships/image" Target="../media/image52.wmf"/><Relationship Id="rId10" Type="http://schemas.openxmlformats.org/officeDocument/2006/relationships/oleObject" Target="../embeddings/oleObject38.bin"/><Relationship Id="rId4" Type="http://schemas.openxmlformats.org/officeDocument/2006/relationships/image" Target="../media/image3.png"/><Relationship Id="rId9" Type="http://schemas.openxmlformats.org/officeDocument/2006/relationships/image" Target="../media/image49.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3.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40.bin"/><Relationship Id="rId5" Type="http://schemas.openxmlformats.org/officeDocument/2006/relationships/image" Target="../media/image5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p:nvPr>
        </p:nvSpPr>
        <p:spPr>
          <a:xfrm>
            <a:off x="827584" y="3212976"/>
            <a:ext cx="7772400" cy="1512887"/>
          </a:xfrm>
          <a:noFill/>
        </p:spPr>
        <p:txBody>
          <a:bodyPr>
            <a:normAutofit/>
          </a:bodyPr>
          <a:lstStyle/>
          <a:p>
            <a:r>
              <a:rPr lang="it-IT" sz="3000" b="1" dirty="0" smtClean="0"/>
              <a:t>DINAMICA DEGLI INCENDI IN LUOGHI CONFINATI</a:t>
            </a:r>
            <a:endParaRPr lang="it-IT" sz="3000" dirty="0" smtClean="0"/>
          </a:p>
        </p:txBody>
      </p:sp>
      <p:pic>
        <p:nvPicPr>
          <p:cNvPr id="3075" name="Picture 19" descr="LOGO TONDO TRASP"/>
          <p:cNvPicPr>
            <a:picLocks noChangeAspect="1" noChangeArrowheads="1"/>
          </p:cNvPicPr>
          <p:nvPr/>
        </p:nvPicPr>
        <p:blipFill>
          <a:blip r:embed="rId3" cstate="print"/>
          <a:srcRect/>
          <a:stretch>
            <a:fillRect/>
          </a:stretch>
        </p:blipFill>
        <p:spPr bwMode="auto">
          <a:xfrm>
            <a:off x="8062913" y="0"/>
            <a:ext cx="1081087" cy="1069975"/>
          </a:xfrm>
          <a:prstGeom prst="rect">
            <a:avLst/>
          </a:prstGeom>
          <a:noFill/>
          <a:ln w="9525">
            <a:noFill/>
            <a:miter lim="800000"/>
            <a:headEnd/>
            <a:tailEnd/>
          </a:ln>
        </p:spPr>
      </p:pic>
      <p:sp>
        <p:nvSpPr>
          <p:cNvPr id="5" name="Titolo 1"/>
          <p:cNvSpPr txBox="1">
            <a:spLocks/>
          </p:cNvSpPr>
          <p:nvPr/>
        </p:nvSpPr>
        <p:spPr>
          <a:xfrm>
            <a:off x="0" y="0"/>
            <a:ext cx="7956550" cy="936625"/>
          </a:xfrm>
          <a:prstGeom prst="rect">
            <a:avLst/>
          </a:prstGeom>
          <a:solidFill>
            <a:srgbClr val="C00000"/>
          </a:solidFill>
        </p:spPr>
        <p:txBody>
          <a:bodyPr anchor="ctr">
            <a:normAutofit fontScale="97500"/>
          </a:bodyPr>
          <a:lstStyle/>
          <a:p>
            <a:pPr algn="ctr" fontAlgn="auto">
              <a:spcAft>
                <a:spcPts val="0"/>
              </a:spcAft>
              <a:defRPr/>
            </a:pPr>
            <a:r>
              <a:rPr lang="it-IT" sz="2800" b="1" dirty="0" smtClean="0">
                <a:solidFill>
                  <a:schemeClr val="bg1"/>
                </a:solidFill>
                <a:latin typeface="+mj-lt"/>
                <a:ea typeface="+mj-ea"/>
                <a:cs typeface="+mj-cs"/>
              </a:rPr>
              <a:t>APPROCCIO INGEGNERISTICO ALLA SICUREZZA ANTINCENDIO</a:t>
            </a:r>
          </a:p>
        </p:txBody>
      </p:sp>
      <p:sp>
        <p:nvSpPr>
          <p:cNvPr id="3077"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smtClean="0">
                <a:solidFill>
                  <a:schemeClr val="bg1"/>
                </a:solidFill>
              </a:rPr>
              <a:t>Direzione Regionale VV.F. Campania-</a:t>
            </a:r>
          </a:p>
        </p:txBody>
      </p:sp>
      <p:sp>
        <p:nvSpPr>
          <p:cNvPr id="7" name="Titolo 1"/>
          <p:cNvSpPr txBox="1">
            <a:spLocks/>
          </p:cNvSpPr>
          <p:nvPr/>
        </p:nvSpPr>
        <p:spPr>
          <a:xfrm>
            <a:off x="467544" y="980728"/>
            <a:ext cx="8060432" cy="2160240"/>
          </a:xfrm>
          <a:prstGeom prst="rect">
            <a:avLst/>
          </a:prstGeom>
          <a:solidFill>
            <a:schemeClr val="bg1"/>
          </a:solidFill>
        </p:spPr>
        <p:txBody>
          <a:bodyPr anchor="ctr">
            <a:normAutofit fontScale="32500" lnSpcReduction="20000"/>
          </a:bodyPr>
          <a:lstStyle/>
          <a:p>
            <a:pPr algn="ctr" fontAlgn="auto">
              <a:spcAft>
                <a:spcPts val="0"/>
              </a:spcAft>
              <a:defRPr/>
            </a:pPr>
            <a:endParaRPr lang="it-IT" sz="8000" b="1" dirty="0" smtClean="0">
              <a:solidFill>
                <a:srgbClr val="C00000"/>
              </a:solidFill>
              <a:latin typeface="+mj-lt"/>
              <a:ea typeface="+mj-ea"/>
              <a:cs typeface="+mj-cs"/>
            </a:endParaRPr>
          </a:p>
          <a:p>
            <a:pPr algn="ctr" fontAlgn="auto">
              <a:spcAft>
                <a:spcPts val="0"/>
              </a:spcAft>
              <a:defRPr/>
            </a:pPr>
            <a:endParaRPr lang="it-IT" sz="6400" b="1" dirty="0" smtClean="0">
              <a:solidFill>
                <a:srgbClr val="C00000"/>
              </a:solidFill>
              <a:latin typeface="+mj-lt"/>
              <a:ea typeface="+mj-ea"/>
              <a:cs typeface="+mj-cs"/>
            </a:endParaRPr>
          </a:p>
          <a:p>
            <a:pPr algn="ctr"/>
            <a:r>
              <a:rPr lang="it-IT" sz="6400" i="1" dirty="0" smtClean="0">
                <a:latin typeface="Arial" charset="0"/>
              </a:rPr>
              <a:t>Ministero dell’Interno</a:t>
            </a:r>
          </a:p>
          <a:p>
            <a:pPr algn="ctr"/>
            <a:r>
              <a:rPr lang="it-IT" sz="6400" i="1" dirty="0" smtClean="0">
                <a:latin typeface="Arial" charset="0"/>
              </a:rPr>
              <a:t>Dipartimento dei Vigili del Fuoco, del Soccorso Pubblico e della Difesa Civile</a:t>
            </a:r>
          </a:p>
          <a:p>
            <a:pPr algn="ctr"/>
            <a:endParaRPr lang="it-IT" sz="6400" i="1" dirty="0">
              <a:latin typeface="Arial" charset="0"/>
            </a:endParaRPr>
          </a:p>
          <a:p>
            <a:pPr algn="ctr"/>
            <a:r>
              <a:rPr lang="it-IT" sz="6400" i="1" dirty="0" smtClean="0">
                <a:latin typeface="Arial" charset="0"/>
              </a:rPr>
              <a:t>Direzione Regionale Vigili del Fuoco Campania</a:t>
            </a:r>
          </a:p>
          <a:p>
            <a:pPr algn="ctr" fontAlgn="auto">
              <a:spcAft>
                <a:spcPts val="0"/>
              </a:spcAft>
              <a:defRPr/>
            </a:pPr>
            <a:endParaRPr lang="it-IT" sz="2000" dirty="0">
              <a:solidFill>
                <a:srgbClr val="C00000"/>
              </a:solidFill>
              <a:latin typeface="+mj-lt"/>
              <a:ea typeface="+mj-ea"/>
              <a:cs typeface="+mj-cs"/>
            </a:endParaRPr>
          </a:p>
        </p:txBody>
      </p:sp>
      <p:sp>
        <p:nvSpPr>
          <p:cNvPr id="8" name="Titolo 1"/>
          <p:cNvSpPr txBox="1">
            <a:spLocks/>
          </p:cNvSpPr>
          <p:nvPr/>
        </p:nvSpPr>
        <p:spPr>
          <a:xfrm>
            <a:off x="878435" y="4545285"/>
            <a:ext cx="7772400" cy="576064"/>
          </a:xfrm>
          <a:prstGeom prst="rect">
            <a:avLst/>
          </a:prstGeom>
          <a:solidFill>
            <a:schemeClr val="bg1"/>
          </a:solidFill>
        </p:spPr>
        <p:txBody>
          <a:bodyPr anchor="ctr">
            <a:noAutofit/>
          </a:bodyPr>
          <a:lstStyle/>
          <a:p>
            <a:pPr algn="ctr" fontAlgn="auto">
              <a:spcAft>
                <a:spcPts val="0"/>
              </a:spcAft>
              <a:defRPr/>
            </a:pPr>
            <a:r>
              <a:rPr lang="it-IT" sz="1600" b="1" dirty="0" smtClean="0"/>
              <a:t>Corso di aggiornamento di cui all’art. 7 del DM 05/08/2011</a:t>
            </a:r>
          </a:p>
        </p:txBody>
      </p:sp>
      <p:sp>
        <p:nvSpPr>
          <p:cNvPr id="9" name="Titolo 1"/>
          <p:cNvSpPr txBox="1">
            <a:spLocks/>
          </p:cNvSpPr>
          <p:nvPr/>
        </p:nvSpPr>
        <p:spPr>
          <a:xfrm>
            <a:off x="611560" y="5991400"/>
            <a:ext cx="7772400" cy="360362"/>
          </a:xfrm>
          <a:prstGeom prst="rect">
            <a:avLst/>
          </a:prstGeom>
          <a:solidFill>
            <a:sysClr val="window" lastClr="FFFFFF"/>
          </a:solidFill>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smtClean="0">
                <a:ln>
                  <a:noFill/>
                </a:ln>
                <a:solidFill>
                  <a:sysClr val="windowText" lastClr="000000"/>
                </a:solidFill>
                <a:effectLst/>
                <a:uLnTx/>
                <a:uFillTx/>
              </a:rPr>
              <a:t>Ing. Giovanni Russo – Direzione Regionale VV.F. Campania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10</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899592" y="836712"/>
            <a:ext cx="7010400" cy="457200"/>
          </a:xfrm>
          <a:prstGeom prst="rect">
            <a:avLst/>
          </a:prstGeom>
          <a:solidFill>
            <a:srgbClr val="FFFF99"/>
          </a:solidFill>
          <a:ln w="9525">
            <a:noFill/>
            <a:miter lim="800000"/>
            <a:headEnd/>
            <a:tailEnd/>
          </a:ln>
          <a:effectLst/>
        </p:spPr>
        <p:txBody>
          <a:bodyPr>
            <a:spAutoFit/>
          </a:bodyPr>
          <a:lstStyle/>
          <a:p>
            <a:pPr algn="just">
              <a:spcBef>
                <a:spcPct val="50000"/>
              </a:spcBef>
            </a:pPr>
            <a:r>
              <a:rPr lang="it-IT" b="1" dirty="0"/>
              <a:t>Il </a:t>
            </a:r>
            <a:r>
              <a:rPr lang="it-IT" b="1" i="1" dirty="0" err="1"/>
              <a:t>plume</a:t>
            </a:r>
            <a:r>
              <a:rPr lang="it-IT" b="1" dirty="0"/>
              <a:t> ideale: cenni – 1/2</a:t>
            </a:r>
            <a:endParaRPr lang="it-IT" dirty="0"/>
          </a:p>
        </p:txBody>
      </p:sp>
      <p:pic>
        <p:nvPicPr>
          <p:cNvPr id="8" name="Picture 4"/>
          <p:cNvPicPr>
            <a:picLocks noChangeAspect="1" noChangeArrowheads="1"/>
          </p:cNvPicPr>
          <p:nvPr/>
        </p:nvPicPr>
        <p:blipFill>
          <a:blip r:embed="rId4" cstate="print"/>
          <a:srcRect/>
          <a:stretch>
            <a:fillRect/>
          </a:stretch>
        </p:blipFill>
        <p:spPr bwMode="auto">
          <a:xfrm>
            <a:off x="4139952" y="1340768"/>
            <a:ext cx="3770261" cy="2594850"/>
          </a:xfrm>
          <a:prstGeom prst="rect">
            <a:avLst/>
          </a:prstGeom>
          <a:noFill/>
          <a:ln w="3175" algn="ctr">
            <a:noFill/>
            <a:miter lim="800000"/>
            <a:headEnd/>
            <a:tailEnd/>
          </a:ln>
          <a:effectLst/>
        </p:spPr>
      </p:pic>
      <p:sp>
        <p:nvSpPr>
          <p:cNvPr id="9" name="Text Box 5"/>
          <p:cNvSpPr txBox="1">
            <a:spLocks noChangeArrowheads="1"/>
          </p:cNvSpPr>
          <p:nvPr/>
        </p:nvSpPr>
        <p:spPr bwMode="auto">
          <a:xfrm>
            <a:off x="1065213" y="3141663"/>
            <a:ext cx="7993062" cy="3446462"/>
          </a:xfrm>
          <a:prstGeom prst="rect">
            <a:avLst/>
          </a:prstGeom>
          <a:noFill/>
          <a:ln w="3175" algn="ctr">
            <a:noFill/>
            <a:miter lim="800000"/>
            <a:headEnd/>
            <a:tailEnd/>
          </a:ln>
          <a:effectLst/>
        </p:spPr>
        <p:txBody>
          <a:bodyPr>
            <a:spAutoFit/>
          </a:bodyPr>
          <a:lstStyle/>
          <a:p>
            <a:pPr algn="just">
              <a:spcBef>
                <a:spcPct val="20000"/>
              </a:spcBef>
            </a:pPr>
            <a:r>
              <a:rPr lang="it-IT" sz="1800" b="1" u="sng" dirty="0"/>
              <a:t>Ipotesi</a:t>
            </a:r>
          </a:p>
          <a:p>
            <a:pPr algn="just">
              <a:spcBef>
                <a:spcPct val="20000"/>
              </a:spcBef>
            </a:pPr>
            <a:r>
              <a:rPr lang="it-IT" sz="1800" b="1" dirty="0"/>
              <a:t>- sorgente puntuale</a:t>
            </a:r>
          </a:p>
          <a:p>
            <a:pPr algn="just">
              <a:spcBef>
                <a:spcPct val="20000"/>
              </a:spcBef>
            </a:pPr>
            <a:r>
              <a:rPr lang="it-IT" sz="1800" b="1" dirty="0"/>
              <a:t>- tutta l’energia prodotta trasferita ai gas caldi</a:t>
            </a:r>
          </a:p>
          <a:p>
            <a:pPr algn="just"/>
            <a:r>
              <a:rPr lang="it-IT" sz="1800" b="1" dirty="0"/>
              <a:t>  (no “perdite” per irraggiamento)</a:t>
            </a:r>
            <a:endParaRPr lang="it-IT" sz="1800" b="1" dirty="0">
              <a:cs typeface="Times New Roman" pitchFamily="18" charset="0"/>
            </a:endParaRPr>
          </a:p>
          <a:p>
            <a:pPr algn="just">
              <a:spcBef>
                <a:spcPct val="20000"/>
              </a:spcBef>
              <a:buFontTx/>
              <a:buChar char="-"/>
            </a:pPr>
            <a:r>
              <a:rPr lang="it-IT" sz="1800" b="1" dirty="0">
                <a:cs typeface="Times New Roman" pitchFamily="18" charset="0"/>
              </a:rPr>
              <a:t> modeste variazioni di </a:t>
            </a:r>
            <a:r>
              <a:rPr lang="it-IT" sz="1800" b="1" dirty="0">
                <a:latin typeface="Symbol" pitchFamily="18" charset="2"/>
                <a:cs typeface="Times New Roman" pitchFamily="18" charset="0"/>
              </a:rPr>
              <a:t>r</a:t>
            </a:r>
            <a:r>
              <a:rPr lang="it-IT" sz="1800" b="1" dirty="0">
                <a:cs typeface="Times New Roman" pitchFamily="18" charset="0"/>
              </a:rPr>
              <a:t>, considerate solo quando compare (</a:t>
            </a:r>
            <a:r>
              <a:rPr lang="it-IT" sz="1800" b="1" dirty="0">
                <a:latin typeface="Symbol" pitchFamily="18" charset="2"/>
              </a:rPr>
              <a:t>r</a:t>
            </a:r>
            <a:r>
              <a:rPr lang="it-IT" sz="1800" b="1" baseline="-25000" dirty="0">
                <a:cs typeface="Times New Roman" pitchFamily="18" charset="0"/>
              </a:rPr>
              <a:t>∞</a:t>
            </a:r>
            <a:r>
              <a:rPr lang="it-IT" sz="1800" b="1" dirty="0">
                <a:latin typeface="Symbol" pitchFamily="18" charset="2"/>
              </a:rPr>
              <a:t> - r</a:t>
            </a:r>
            <a:r>
              <a:rPr lang="it-IT" sz="1800" b="1" dirty="0"/>
              <a:t>);</a:t>
            </a:r>
          </a:p>
          <a:p>
            <a:pPr algn="just"/>
            <a:r>
              <a:rPr lang="it-IT" sz="1800" b="1" dirty="0">
                <a:latin typeface="Symbol" pitchFamily="18" charset="2"/>
                <a:cs typeface="Times New Roman" pitchFamily="18" charset="0"/>
              </a:rPr>
              <a:t>  </a:t>
            </a:r>
            <a:r>
              <a:rPr lang="it-IT" sz="1800" b="1" dirty="0">
                <a:cs typeface="Times New Roman" pitchFamily="18" charset="0"/>
              </a:rPr>
              <a:t>altrimenti </a:t>
            </a:r>
            <a:r>
              <a:rPr lang="it-IT" sz="1800" b="1" dirty="0">
                <a:latin typeface="Symbol" pitchFamily="18" charset="2"/>
              </a:rPr>
              <a:t>r</a:t>
            </a:r>
            <a:r>
              <a:rPr lang="it-IT" sz="1800" b="1" dirty="0"/>
              <a:t> </a:t>
            </a:r>
            <a:r>
              <a:rPr lang="it-IT" sz="1800" b="1" dirty="0">
                <a:cs typeface="Times New Roman" pitchFamily="18" charset="0"/>
              </a:rPr>
              <a:t>→</a:t>
            </a:r>
            <a:r>
              <a:rPr lang="it-IT" sz="1800" b="1" dirty="0"/>
              <a:t> </a:t>
            </a:r>
            <a:r>
              <a:rPr lang="it-IT" sz="1800" b="1" dirty="0">
                <a:latin typeface="Symbol" pitchFamily="18" charset="2"/>
              </a:rPr>
              <a:t>r</a:t>
            </a:r>
            <a:r>
              <a:rPr lang="it-IT" sz="1800" b="1" baseline="-25000" dirty="0"/>
              <a:t>∞</a:t>
            </a:r>
            <a:r>
              <a:rPr lang="it-IT" sz="1800" b="1" dirty="0"/>
              <a:t> (teoria del </a:t>
            </a:r>
            <a:r>
              <a:rPr lang="it-IT" sz="1800" b="1" i="1" dirty="0" err="1"/>
              <a:t>weak</a:t>
            </a:r>
            <a:r>
              <a:rPr lang="it-IT" sz="1800" b="1" i="1" dirty="0"/>
              <a:t> </a:t>
            </a:r>
            <a:r>
              <a:rPr lang="it-IT" sz="1800" b="1" i="1" dirty="0" err="1" smtClean="0"/>
              <a:t>plume</a:t>
            </a:r>
            <a:r>
              <a:rPr lang="it-IT" sz="1800" b="1" i="1" dirty="0" smtClean="0"/>
              <a:t> (</a:t>
            </a:r>
            <a:r>
              <a:rPr lang="it-IT" sz="1800" b="1" i="1" dirty="0" err="1" smtClean="0"/>
              <a:t>plume</a:t>
            </a:r>
            <a:r>
              <a:rPr lang="it-IT" sz="1800" b="1" i="1" dirty="0" smtClean="0"/>
              <a:t> debole)</a:t>
            </a:r>
            <a:r>
              <a:rPr lang="it-IT" sz="1800" b="1" dirty="0" smtClean="0"/>
              <a:t>; </a:t>
            </a:r>
            <a:r>
              <a:rPr lang="it-IT" sz="1800" b="1" dirty="0"/>
              <a:t>ipotesi </a:t>
            </a:r>
            <a:r>
              <a:rPr lang="it-IT" sz="1800" b="1" dirty="0" err="1"/>
              <a:t>Boussinesq</a:t>
            </a:r>
            <a:r>
              <a:rPr lang="it-IT" sz="1800" b="1" dirty="0"/>
              <a:t>)</a:t>
            </a:r>
            <a:r>
              <a:rPr lang="it-IT" sz="1800" b="1" dirty="0">
                <a:cs typeface="Times New Roman" pitchFamily="18" charset="0"/>
              </a:rPr>
              <a:t> </a:t>
            </a:r>
          </a:p>
          <a:p>
            <a:pPr algn="just">
              <a:spcBef>
                <a:spcPct val="20000"/>
              </a:spcBef>
            </a:pPr>
            <a:r>
              <a:rPr lang="it-IT" sz="1800" b="1" dirty="0"/>
              <a:t>- u uniforme su tutta la sezione </a:t>
            </a:r>
            <a:r>
              <a:rPr lang="it-IT" sz="1800" b="1" dirty="0" smtClean="0"/>
              <a:t>trasversale </a:t>
            </a:r>
            <a:r>
              <a:rPr lang="it-IT" sz="1800" b="1" dirty="0"/>
              <a:t>del </a:t>
            </a:r>
            <a:r>
              <a:rPr lang="it-IT" sz="1800" b="1" i="1" dirty="0" err="1"/>
              <a:t>plume</a:t>
            </a:r>
            <a:r>
              <a:rPr lang="it-IT" sz="1800" b="1" dirty="0"/>
              <a:t> (profilo piatto di u);</a:t>
            </a:r>
          </a:p>
          <a:p>
            <a:pPr algn="just"/>
            <a:r>
              <a:rPr lang="it-IT" sz="1800" b="1" dirty="0"/>
              <a:t>  al di fuori del </a:t>
            </a:r>
            <a:r>
              <a:rPr lang="it-IT" sz="1800" b="1" i="1" dirty="0" err="1"/>
              <a:t>plume</a:t>
            </a:r>
            <a:r>
              <a:rPr lang="it-IT" sz="1800" b="1" dirty="0"/>
              <a:t> u = 0</a:t>
            </a:r>
          </a:p>
          <a:p>
            <a:pPr algn="just">
              <a:spcBef>
                <a:spcPct val="20000"/>
              </a:spcBef>
            </a:pPr>
            <a:r>
              <a:rPr lang="it-IT" sz="1800" b="1" dirty="0">
                <a:cs typeface="Times New Roman" pitchFamily="18" charset="0"/>
              </a:rPr>
              <a:t>- T uniforme su tutta la sezione </a:t>
            </a:r>
            <a:r>
              <a:rPr lang="it-IT" sz="1800" b="1" dirty="0" smtClean="0">
                <a:cs typeface="Times New Roman" pitchFamily="18" charset="0"/>
              </a:rPr>
              <a:t>trasversale </a:t>
            </a:r>
            <a:r>
              <a:rPr lang="it-IT" sz="1800" b="1" dirty="0">
                <a:cs typeface="Times New Roman" pitchFamily="18" charset="0"/>
              </a:rPr>
              <a:t>del </a:t>
            </a:r>
            <a:r>
              <a:rPr lang="it-IT" sz="1800" b="1" i="1" dirty="0" err="1">
                <a:cs typeface="Times New Roman" pitchFamily="18" charset="0"/>
              </a:rPr>
              <a:t>plume</a:t>
            </a:r>
            <a:r>
              <a:rPr lang="it-IT" sz="1800" b="1" dirty="0">
                <a:cs typeface="Times New Roman" pitchFamily="18" charset="0"/>
              </a:rPr>
              <a:t> (profilo piatto di T);</a:t>
            </a:r>
          </a:p>
          <a:p>
            <a:pPr algn="just"/>
            <a:r>
              <a:rPr lang="it-IT" sz="1800" b="1" dirty="0">
                <a:cs typeface="Times New Roman" pitchFamily="18" charset="0"/>
              </a:rPr>
              <a:t>  al di fuori del </a:t>
            </a:r>
            <a:r>
              <a:rPr lang="it-IT" sz="1800" b="1" i="1" dirty="0" err="1">
                <a:cs typeface="Times New Roman" pitchFamily="18" charset="0"/>
              </a:rPr>
              <a:t>plume</a:t>
            </a:r>
            <a:r>
              <a:rPr lang="it-IT" sz="1800" b="1" dirty="0">
                <a:cs typeface="Times New Roman" pitchFamily="18" charset="0"/>
              </a:rPr>
              <a:t> T = T</a:t>
            </a:r>
            <a:r>
              <a:rPr lang="it-IT" sz="1800" b="1" baseline="-25000" dirty="0">
                <a:cs typeface="Times New Roman" pitchFamily="18" charset="0"/>
              </a:rPr>
              <a:t>∞</a:t>
            </a:r>
          </a:p>
          <a:p>
            <a:pPr algn="just">
              <a:spcBef>
                <a:spcPct val="20000"/>
              </a:spcBef>
            </a:pPr>
            <a:r>
              <a:rPr lang="it-IT" sz="1800" b="1" dirty="0"/>
              <a:t>- v = </a:t>
            </a:r>
            <a:r>
              <a:rPr lang="it-IT" sz="1800" b="1" dirty="0">
                <a:latin typeface="Symbol" pitchFamily="18" charset="2"/>
              </a:rPr>
              <a:t>a</a:t>
            </a:r>
            <a:r>
              <a:rPr lang="it-IT" sz="1800" b="1" dirty="0">
                <a:latin typeface="Symbol" pitchFamily="18" charset="2"/>
                <a:sym typeface="Symbol" pitchFamily="18" charset="2"/>
              </a:rPr>
              <a:t></a:t>
            </a:r>
            <a:r>
              <a:rPr lang="it-IT" sz="1800" b="1" dirty="0"/>
              <a:t>u   (</a:t>
            </a:r>
            <a:r>
              <a:rPr lang="it-IT" sz="1800" b="1" dirty="0">
                <a:latin typeface="Symbol" pitchFamily="18" charset="2"/>
              </a:rPr>
              <a:t>a</a:t>
            </a:r>
            <a:r>
              <a:rPr lang="it-IT" sz="1800" b="1" dirty="0"/>
              <a:t> </a:t>
            </a:r>
            <a:r>
              <a:rPr lang="it-IT" sz="1800" b="1" dirty="0">
                <a:cs typeface="Times New Roman" pitchFamily="18" charset="0"/>
              </a:rPr>
              <a:t>≈ 0.15)</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11</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899592" y="908720"/>
            <a:ext cx="7010400" cy="457200"/>
          </a:xfrm>
          <a:prstGeom prst="rect">
            <a:avLst/>
          </a:prstGeom>
          <a:solidFill>
            <a:srgbClr val="FFFF99"/>
          </a:solidFill>
          <a:ln w="9525">
            <a:noFill/>
            <a:miter lim="800000"/>
            <a:headEnd/>
            <a:tailEnd/>
          </a:ln>
          <a:effectLst/>
        </p:spPr>
        <p:txBody>
          <a:bodyPr>
            <a:spAutoFit/>
          </a:bodyPr>
          <a:lstStyle/>
          <a:p>
            <a:pPr algn="just">
              <a:spcBef>
                <a:spcPct val="50000"/>
              </a:spcBef>
            </a:pPr>
            <a:r>
              <a:rPr lang="it-IT" b="1"/>
              <a:t>Il </a:t>
            </a:r>
            <a:r>
              <a:rPr lang="it-IT" b="1" i="1"/>
              <a:t>plume</a:t>
            </a:r>
            <a:r>
              <a:rPr lang="it-IT" b="1"/>
              <a:t> ideale: cenni – 2/2</a:t>
            </a:r>
            <a:endParaRPr lang="it-IT"/>
          </a:p>
        </p:txBody>
      </p:sp>
      <p:pic>
        <p:nvPicPr>
          <p:cNvPr id="8" name="Picture 5"/>
          <p:cNvPicPr>
            <a:picLocks noChangeAspect="1" noChangeArrowheads="1"/>
          </p:cNvPicPr>
          <p:nvPr/>
        </p:nvPicPr>
        <p:blipFill>
          <a:blip r:embed="rId5" cstate="print"/>
          <a:srcRect/>
          <a:stretch>
            <a:fillRect/>
          </a:stretch>
        </p:blipFill>
        <p:spPr bwMode="auto">
          <a:xfrm>
            <a:off x="4860032" y="1412776"/>
            <a:ext cx="3257103" cy="2241674"/>
          </a:xfrm>
          <a:prstGeom prst="rect">
            <a:avLst/>
          </a:prstGeom>
          <a:noFill/>
          <a:ln w="3175" algn="ctr">
            <a:noFill/>
            <a:miter lim="800000"/>
            <a:headEnd/>
            <a:tailEnd/>
          </a:ln>
          <a:effectLst/>
        </p:spPr>
      </p:pic>
      <p:sp>
        <p:nvSpPr>
          <p:cNvPr id="9" name="Text Box 6"/>
          <p:cNvSpPr txBox="1">
            <a:spLocks noChangeArrowheads="1"/>
          </p:cNvSpPr>
          <p:nvPr/>
        </p:nvSpPr>
        <p:spPr bwMode="auto">
          <a:xfrm>
            <a:off x="827584" y="3140968"/>
            <a:ext cx="5184775" cy="727075"/>
          </a:xfrm>
          <a:prstGeom prst="rect">
            <a:avLst/>
          </a:prstGeom>
          <a:noFill/>
          <a:ln w="3175" algn="ctr">
            <a:noFill/>
            <a:miter lim="800000"/>
            <a:headEnd/>
            <a:tailEnd/>
          </a:ln>
          <a:effectLst/>
        </p:spPr>
        <p:txBody>
          <a:bodyPr>
            <a:spAutoFit/>
          </a:bodyPr>
          <a:lstStyle/>
          <a:p>
            <a:pPr algn="just">
              <a:spcBef>
                <a:spcPct val="20000"/>
              </a:spcBef>
            </a:pPr>
            <a:r>
              <a:rPr lang="it-IT" sz="2000" b="1" u="sng"/>
              <a:t>Risultati</a:t>
            </a:r>
          </a:p>
          <a:p>
            <a:pPr algn="just">
              <a:spcBef>
                <a:spcPct val="20000"/>
              </a:spcBef>
            </a:pPr>
            <a:r>
              <a:rPr lang="it-IT" sz="1800" b="1"/>
              <a:t>Espressioni analitiche, in funzione della quota z, di</a:t>
            </a:r>
          </a:p>
        </p:txBody>
      </p:sp>
      <p:graphicFrame>
        <p:nvGraphicFramePr>
          <p:cNvPr id="10" name="Object 7"/>
          <p:cNvGraphicFramePr>
            <a:graphicFrameLocks noChangeAspect="1"/>
          </p:cNvGraphicFramePr>
          <p:nvPr/>
        </p:nvGraphicFramePr>
        <p:xfrm>
          <a:off x="5979021" y="5084068"/>
          <a:ext cx="2663825" cy="747712"/>
        </p:xfrm>
        <a:graphic>
          <a:graphicData uri="http://schemas.openxmlformats.org/presentationml/2006/ole">
            <mc:AlternateContent xmlns:mc="http://schemas.openxmlformats.org/markup-compatibility/2006">
              <mc:Choice xmlns:v="urn:schemas-microsoft-com:vml" Requires="v">
                <p:oleObj spid="_x0000_s38926" name="Equation" r:id="rId6" imgW="1930400" imgH="546100" progId="Equation.3">
                  <p:embed/>
                </p:oleObj>
              </mc:Choice>
              <mc:Fallback>
                <p:oleObj name="Equation" r:id="rId6" imgW="1930400" imgH="5461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9021" y="5084068"/>
                        <a:ext cx="2663825"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5964734" y="4364930"/>
          <a:ext cx="2592387" cy="749300"/>
        </p:xfrm>
        <a:graphic>
          <a:graphicData uri="http://schemas.openxmlformats.org/presentationml/2006/ole">
            <mc:AlternateContent xmlns:mc="http://schemas.openxmlformats.org/markup-compatibility/2006">
              <mc:Choice xmlns:v="urn:schemas-microsoft-com:vml" Requires="v">
                <p:oleObj spid="_x0000_s38927" name="Equation" r:id="rId8" imgW="1943100" imgH="558800" progId="Equation.3">
                  <p:embed/>
                </p:oleObj>
              </mc:Choice>
              <mc:Fallback>
                <p:oleObj name="Equation" r:id="rId8" imgW="1943100" imgH="5588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4734" y="4364930"/>
                        <a:ext cx="2592387"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5979021" y="5804793"/>
          <a:ext cx="2462213" cy="727075"/>
        </p:xfrm>
        <a:graphic>
          <a:graphicData uri="http://schemas.openxmlformats.org/presentationml/2006/ole">
            <mc:AlternateContent xmlns:mc="http://schemas.openxmlformats.org/markup-compatibility/2006">
              <mc:Choice xmlns:v="urn:schemas-microsoft-com:vml" Requires="v">
                <p:oleObj spid="_x0000_s38928" name="Equation" r:id="rId10" imgW="1841500" imgH="546100" progId="Equation.3">
                  <p:embed/>
                </p:oleObj>
              </mc:Choice>
              <mc:Fallback>
                <p:oleObj name="Equation" r:id="rId10" imgW="1841500" imgH="5461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9021" y="5804793"/>
                        <a:ext cx="2462213"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5979021" y="3931543"/>
          <a:ext cx="863600" cy="600075"/>
        </p:xfrm>
        <a:graphic>
          <a:graphicData uri="http://schemas.openxmlformats.org/presentationml/2006/ole">
            <mc:AlternateContent xmlns:mc="http://schemas.openxmlformats.org/markup-compatibility/2006">
              <mc:Choice xmlns:v="urn:schemas-microsoft-com:vml" Requires="v">
                <p:oleObj spid="_x0000_s38929" name="Equation" r:id="rId12" imgW="558558" imgH="393529" progId="Equation.3">
                  <p:embed/>
                </p:oleObj>
              </mc:Choice>
              <mc:Fallback>
                <p:oleObj name="Equation" r:id="rId12" imgW="558558" imgH="393529"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79021" y="3931543"/>
                        <a:ext cx="8636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12"/>
          <p:cNvSpPr txBox="1">
            <a:spLocks noChangeArrowheads="1"/>
          </p:cNvSpPr>
          <p:nvPr/>
        </p:nvSpPr>
        <p:spPr bwMode="auto">
          <a:xfrm>
            <a:off x="867271" y="4004568"/>
            <a:ext cx="2376488" cy="366712"/>
          </a:xfrm>
          <a:prstGeom prst="rect">
            <a:avLst/>
          </a:prstGeom>
          <a:noFill/>
          <a:ln w="3175" algn="ctr">
            <a:noFill/>
            <a:miter lim="800000"/>
            <a:headEnd/>
            <a:tailEnd/>
          </a:ln>
          <a:effectLst/>
        </p:spPr>
        <p:txBody>
          <a:bodyPr>
            <a:spAutoFit/>
          </a:bodyPr>
          <a:lstStyle/>
          <a:p>
            <a:pPr algn="just">
              <a:spcBef>
                <a:spcPct val="20000"/>
              </a:spcBef>
            </a:pPr>
            <a:r>
              <a:rPr lang="it-IT" sz="1800" b="1"/>
              <a:t>- raggio del </a:t>
            </a:r>
            <a:r>
              <a:rPr lang="it-IT" sz="1800" b="1" i="1"/>
              <a:t>plume</a:t>
            </a:r>
            <a:r>
              <a:rPr lang="it-IT" sz="1800" b="1"/>
              <a:t> [m]</a:t>
            </a:r>
          </a:p>
        </p:txBody>
      </p:sp>
      <p:sp>
        <p:nvSpPr>
          <p:cNvPr id="15" name="Text Box 13"/>
          <p:cNvSpPr txBox="1">
            <a:spLocks noChangeArrowheads="1"/>
          </p:cNvSpPr>
          <p:nvPr/>
        </p:nvSpPr>
        <p:spPr bwMode="auto">
          <a:xfrm>
            <a:off x="867271" y="4436368"/>
            <a:ext cx="3455988" cy="641350"/>
          </a:xfrm>
          <a:prstGeom prst="rect">
            <a:avLst/>
          </a:prstGeom>
          <a:noFill/>
          <a:ln w="3175" algn="ctr">
            <a:noFill/>
            <a:miter lim="800000"/>
            <a:headEnd/>
            <a:tailEnd/>
          </a:ln>
          <a:effectLst/>
        </p:spPr>
        <p:txBody>
          <a:bodyPr>
            <a:spAutoFit/>
          </a:bodyPr>
          <a:lstStyle/>
          <a:p>
            <a:pPr algn="just">
              <a:spcBef>
                <a:spcPct val="20000"/>
              </a:spcBef>
            </a:pPr>
            <a:r>
              <a:rPr lang="it-IT" sz="1800" b="1" dirty="0"/>
              <a:t>- differenza di temperatura</a:t>
            </a:r>
          </a:p>
          <a:p>
            <a:pPr algn="just"/>
            <a:r>
              <a:rPr lang="it-IT" sz="1800" b="1" i="1" dirty="0"/>
              <a:t>   </a:t>
            </a:r>
            <a:r>
              <a:rPr lang="it-IT" sz="1800" b="1" i="1" dirty="0" err="1"/>
              <a:t>plume</a:t>
            </a:r>
            <a:r>
              <a:rPr lang="it-IT" sz="1800" b="1" dirty="0"/>
              <a:t> – ambiente esterno [K]</a:t>
            </a:r>
          </a:p>
        </p:txBody>
      </p:sp>
      <p:sp>
        <p:nvSpPr>
          <p:cNvPr id="17" name="Text Box 14"/>
          <p:cNvSpPr txBox="1">
            <a:spLocks noChangeArrowheads="1"/>
          </p:cNvSpPr>
          <p:nvPr/>
        </p:nvSpPr>
        <p:spPr bwMode="auto">
          <a:xfrm>
            <a:off x="867271" y="5287268"/>
            <a:ext cx="5184775" cy="366712"/>
          </a:xfrm>
          <a:prstGeom prst="rect">
            <a:avLst/>
          </a:prstGeom>
          <a:noFill/>
          <a:ln w="3175" algn="ctr">
            <a:noFill/>
            <a:miter lim="800000"/>
            <a:headEnd/>
            <a:tailEnd/>
          </a:ln>
          <a:effectLst/>
        </p:spPr>
        <p:txBody>
          <a:bodyPr>
            <a:spAutoFit/>
          </a:bodyPr>
          <a:lstStyle/>
          <a:p>
            <a:pPr algn="just">
              <a:spcBef>
                <a:spcPct val="20000"/>
              </a:spcBef>
            </a:pPr>
            <a:r>
              <a:rPr lang="it-IT" sz="1800" b="1"/>
              <a:t>- componente verticale del vettore velocità [m s</a:t>
            </a:r>
            <a:r>
              <a:rPr lang="it-IT" sz="1800" b="1" baseline="30000"/>
              <a:t>-1</a:t>
            </a:r>
            <a:r>
              <a:rPr lang="it-IT" sz="1800" b="1"/>
              <a:t>]</a:t>
            </a:r>
          </a:p>
        </p:txBody>
      </p:sp>
      <p:sp>
        <p:nvSpPr>
          <p:cNvPr id="18" name="Text Box 15"/>
          <p:cNvSpPr txBox="1">
            <a:spLocks noChangeArrowheads="1"/>
          </p:cNvSpPr>
          <p:nvPr/>
        </p:nvSpPr>
        <p:spPr bwMode="auto">
          <a:xfrm>
            <a:off x="938709" y="5949255"/>
            <a:ext cx="5184775" cy="366713"/>
          </a:xfrm>
          <a:prstGeom prst="rect">
            <a:avLst/>
          </a:prstGeom>
          <a:noFill/>
          <a:ln w="3175" algn="ctr">
            <a:noFill/>
            <a:miter lim="800000"/>
            <a:headEnd/>
            <a:tailEnd/>
          </a:ln>
          <a:effectLst/>
        </p:spPr>
        <p:txBody>
          <a:bodyPr>
            <a:spAutoFit/>
          </a:bodyPr>
          <a:lstStyle/>
          <a:p>
            <a:pPr algn="just">
              <a:spcBef>
                <a:spcPct val="20000"/>
              </a:spcBef>
            </a:pPr>
            <a:r>
              <a:rPr lang="it-IT" sz="1800" b="1"/>
              <a:t>- portata di massa del </a:t>
            </a:r>
            <a:r>
              <a:rPr lang="it-IT" sz="1800" b="1" i="1"/>
              <a:t>plume</a:t>
            </a:r>
            <a:r>
              <a:rPr lang="it-IT" sz="1800" b="1"/>
              <a:t> [kg s</a:t>
            </a:r>
            <a:r>
              <a:rPr lang="it-IT" sz="1800" b="1" baseline="30000"/>
              <a:t>-1</a:t>
            </a:r>
            <a:r>
              <a:rPr lang="it-IT" sz="1800" b="1"/>
              <a:t>]</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12</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838200" y="836712"/>
            <a:ext cx="7334200"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dirty="0"/>
              <a:t>Modelli sperimentali di </a:t>
            </a:r>
            <a:r>
              <a:rPr lang="it-IT" b="1" i="1" dirty="0" err="1"/>
              <a:t>plume</a:t>
            </a:r>
            <a:endParaRPr lang="it-IT" b="1" dirty="0"/>
          </a:p>
        </p:txBody>
      </p:sp>
      <p:sp>
        <p:nvSpPr>
          <p:cNvPr id="8" name="Text Box 10"/>
          <p:cNvSpPr txBox="1">
            <a:spLocks noChangeArrowheads="1"/>
          </p:cNvSpPr>
          <p:nvPr/>
        </p:nvSpPr>
        <p:spPr bwMode="auto">
          <a:xfrm>
            <a:off x="2627784" y="2348880"/>
            <a:ext cx="4896544" cy="2585323"/>
          </a:xfrm>
          <a:prstGeom prst="rect">
            <a:avLst/>
          </a:prstGeom>
          <a:noFill/>
          <a:ln w="9525">
            <a:noFill/>
            <a:miter lim="800000"/>
            <a:headEnd/>
            <a:tailEnd/>
          </a:ln>
          <a:effectLst/>
        </p:spPr>
        <p:txBody>
          <a:bodyPr wrap="square">
            <a:spAutoFit/>
          </a:bodyPr>
          <a:lstStyle/>
          <a:p>
            <a:pPr algn="l">
              <a:spcBef>
                <a:spcPct val="100000"/>
              </a:spcBef>
            </a:pPr>
            <a:r>
              <a:rPr lang="it-IT" b="1" dirty="0"/>
              <a:t>- modello di </a:t>
            </a:r>
            <a:r>
              <a:rPr lang="it-IT" b="1" dirty="0" err="1"/>
              <a:t>Zukowski</a:t>
            </a:r>
            <a:r>
              <a:rPr lang="it-IT" b="1" dirty="0"/>
              <a:t> </a:t>
            </a:r>
          </a:p>
          <a:p>
            <a:pPr algn="l">
              <a:spcBef>
                <a:spcPct val="100000"/>
              </a:spcBef>
            </a:pPr>
            <a:r>
              <a:rPr lang="it-IT" b="1" dirty="0"/>
              <a:t>- modello di </a:t>
            </a:r>
            <a:r>
              <a:rPr lang="it-IT" b="1" dirty="0" err="1"/>
              <a:t>Heskestad</a:t>
            </a:r>
            <a:endParaRPr lang="it-IT" b="1" dirty="0"/>
          </a:p>
          <a:p>
            <a:pPr algn="l">
              <a:spcBef>
                <a:spcPct val="100000"/>
              </a:spcBef>
            </a:pPr>
            <a:r>
              <a:rPr lang="it-IT" b="1" dirty="0"/>
              <a:t>- modello di </a:t>
            </a:r>
            <a:r>
              <a:rPr lang="it-IT" b="1" dirty="0" err="1"/>
              <a:t>McCaffrey</a:t>
            </a:r>
            <a:endParaRPr lang="it-IT" b="1" dirty="0"/>
          </a:p>
          <a:p>
            <a:pPr algn="l">
              <a:spcBef>
                <a:spcPct val="100000"/>
              </a:spcBef>
              <a:buFontTx/>
              <a:buChar char="-"/>
            </a:pPr>
            <a:r>
              <a:rPr lang="it-IT" b="1" dirty="0" smtClean="0"/>
              <a:t>modello </a:t>
            </a:r>
            <a:r>
              <a:rPr lang="it-IT" b="1" dirty="0"/>
              <a:t>di </a:t>
            </a:r>
            <a:r>
              <a:rPr lang="it-IT" b="1" dirty="0" smtClean="0"/>
              <a:t>Thomas</a:t>
            </a:r>
          </a:p>
          <a:p>
            <a:pPr algn="l">
              <a:spcBef>
                <a:spcPct val="100000"/>
              </a:spcBef>
              <a:buFontTx/>
              <a:buChar char="-"/>
            </a:pPr>
            <a:r>
              <a:rPr lang="it-IT" b="1" dirty="0" smtClean="0"/>
              <a:t>- modello </a:t>
            </a:r>
            <a:r>
              <a:rPr lang="it-IT" b="1" dirty="0" err="1" smtClean="0"/>
              <a:t>Alpert</a:t>
            </a:r>
            <a:endParaRPr lang="it-IT" b="1"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13</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9" name="Text Box 3"/>
          <p:cNvSpPr txBox="1">
            <a:spLocks noChangeArrowheads="1"/>
          </p:cNvSpPr>
          <p:nvPr/>
        </p:nvSpPr>
        <p:spPr bwMode="auto">
          <a:xfrm>
            <a:off x="683568" y="692696"/>
            <a:ext cx="7486029"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dirty="0"/>
              <a:t>Modelli sperimentali di </a:t>
            </a:r>
            <a:r>
              <a:rPr lang="it-IT" b="1" i="1" dirty="0" err="1"/>
              <a:t>plume</a:t>
            </a:r>
            <a:r>
              <a:rPr lang="it-IT" b="1" dirty="0"/>
              <a:t> – Il modello di </a:t>
            </a:r>
            <a:r>
              <a:rPr lang="it-IT" b="1" dirty="0" err="1"/>
              <a:t>Zukowski</a:t>
            </a:r>
            <a:endParaRPr lang="it-IT" b="1" dirty="0"/>
          </a:p>
        </p:txBody>
      </p:sp>
      <p:sp>
        <p:nvSpPr>
          <p:cNvPr id="10" name="Text Box 5"/>
          <p:cNvSpPr txBox="1">
            <a:spLocks noChangeArrowheads="1"/>
          </p:cNvSpPr>
          <p:nvPr/>
        </p:nvSpPr>
        <p:spPr bwMode="auto">
          <a:xfrm>
            <a:off x="827584" y="1700808"/>
            <a:ext cx="1511300" cy="366712"/>
          </a:xfrm>
          <a:prstGeom prst="rect">
            <a:avLst/>
          </a:prstGeom>
          <a:noFill/>
          <a:ln w="3175">
            <a:noFill/>
            <a:miter lim="800000"/>
            <a:headEnd/>
            <a:tailEnd/>
          </a:ln>
          <a:effectLst/>
        </p:spPr>
        <p:txBody>
          <a:bodyPr anchor="ctr">
            <a:spAutoFit/>
          </a:bodyPr>
          <a:lstStyle/>
          <a:p>
            <a:pPr algn="l"/>
            <a:r>
              <a:rPr lang="it-IT" sz="1800" b="1" i="1"/>
              <a:t>plume</a:t>
            </a:r>
            <a:r>
              <a:rPr lang="it-IT" sz="1800" b="1"/>
              <a:t> ideale</a:t>
            </a:r>
            <a:endParaRPr lang="it-IT" b="1"/>
          </a:p>
        </p:txBody>
      </p:sp>
      <p:pic>
        <p:nvPicPr>
          <p:cNvPr id="11" name="Picture 20"/>
          <p:cNvPicPr>
            <a:picLocks noChangeAspect="1" noChangeArrowheads="1"/>
          </p:cNvPicPr>
          <p:nvPr/>
        </p:nvPicPr>
        <p:blipFill>
          <a:blip r:embed="rId5" cstate="print"/>
          <a:srcRect/>
          <a:stretch>
            <a:fillRect/>
          </a:stretch>
        </p:blipFill>
        <p:spPr bwMode="auto">
          <a:xfrm>
            <a:off x="4935538" y="1098550"/>
            <a:ext cx="4208462" cy="2805113"/>
          </a:xfrm>
          <a:prstGeom prst="rect">
            <a:avLst/>
          </a:prstGeom>
          <a:noFill/>
          <a:ln w="3175" algn="ctr">
            <a:noFill/>
            <a:miter lim="800000"/>
            <a:headEnd/>
            <a:tailEnd/>
          </a:ln>
          <a:effectLst/>
        </p:spPr>
      </p:pic>
      <p:graphicFrame>
        <p:nvGraphicFramePr>
          <p:cNvPr id="12" name="Object 23"/>
          <p:cNvGraphicFramePr>
            <a:graphicFrameLocks noChangeAspect="1"/>
          </p:cNvGraphicFramePr>
          <p:nvPr/>
        </p:nvGraphicFramePr>
        <p:xfrm>
          <a:off x="927597" y="2404070"/>
          <a:ext cx="1584325" cy="400050"/>
        </p:xfrm>
        <a:graphic>
          <a:graphicData uri="http://schemas.openxmlformats.org/presentationml/2006/ole">
            <mc:AlternateContent xmlns:mc="http://schemas.openxmlformats.org/markup-compatibility/2006">
              <mc:Choice xmlns:v="urn:schemas-microsoft-com:vml" Requires="v">
                <p:oleObj spid="_x0000_s39956" name="Equation" r:id="rId6" imgW="1015559" imgH="253890" progId="Equation.3">
                  <p:embed/>
                </p:oleObj>
              </mc:Choice>
              <mc:Fallback>
                <p:oleObj name="Equation" r:id="rId6" imgW="1015559" imgH="25389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597" y="2404070"/>
                        <a:ext cx="158432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51"/>
          <p:cNvSpPr txBox="1">
            <a:spLocks noChangeArrowheads="1"/>
          </p:cNvSpPr>
          <p:nvPr/>
        </p:nvSpPr>
        <p:spPr bwMode="auto">
          <a:xfrm>
            <a:off x="3348038" y="3860800"/>
            <a:ext cx="3743325" cy="366713"/>
          </a:xfrm>
          <a:prstGeom prst="rect">
            <a:avLst/>
          </a:prstGeom>
          <a:noFill/>
          <a:ln w="3175">
            <a:noFill/>
            <a:miter lim="800000"/>
            <a:headEnd/>
            <a:tailEnd/>
          </a:ln>
          <a:effectLst/>
        </p:spPr>
        <p:txBody>
          <a:bodyPr anchor="ctr">
            <a:spAutoFit/>
          </a:bodyPr>
          <a:lstStyle/>
          <a:p>
            <a:pPr algn="l"/>
            <a:r>
              <a:rPr lang="it-IT" sz="1800" b="1"/>
              <a:t>N.B.: dalla teoria del </a:t>
            </a:r>
            <a:r>
              <a:rPr lang="it-IT" sz="1800" b="1" i="1"/>
              <a:t>plume</a:t>
            </a:r>
            <a:r>
              <a:rPr lang="it-IT" sz="1800" b="1"/>
              <a:t> ideale…</a:t>
            </a:r>
            <a:endParaRPr lang="it-IT" b="1"/>
          </a:p>
        </p:txBody>
      </p:sp>
      <p:sp>
        <p:nvSpPr>
          <p:cNvPr id="14" name="Text Box 53"/>
          <p:cNvSpPr txBox="1">
            <a:spLocks noChangeArrowheads="1"/>
          </p:cNvSpPr>
          <p:nvPr/>
        </p:nvSpPr>
        <p:spPr bwMode="auto">
          <a:xfrm>
            <a:off x="6443663" y="4237038"/>
            <a:ext cx="2700337" cy="1465262"/>
          </a:xfrm>
          <a:prstGeom prst="rect">
            <a:avLst/>
          </a:prstGeom>
          <a:noFill/>
          <a:ln w="3175">
            <a:noFill/>
            <a:miter lim="800000"/>
            <a:headEnd/>
            <a:tailEnd/>
          </a:ln>
          <a:effectLst/>
        </p:spPr>
        <p:txBody>
          <a:bodyPr anchor="ctr">
            <a:spAutoFit/>
          </a:bodyPr>
          <a:lstStyle/>
          <a:p>
            <a:pPr algn="l"/>
            <a:r>
              <a:rPr lang="it-IT" sz="1800" b="1" u="sng" dirty="0"/>
              <a:t>Caso tipo: aria ambiente</a:t>
            </a:r>
          </a:p>
          <a:p>
            <a:pPr algn="l"/>
            <a:r>
              <a:rPr lang="it-IT" sz="1800" b="1" dirty="0"/>
              <a:t>T</a:t>
            </a:r>
            <a:r>
              <a:rPr lang="it-IT" sz="1800" b="1" baseline="-25000" dirty="0">
                <a:cs typeface="Times New Roman" pitchFamily="18" charset="0"/>
              </a:rPr>
              <a:t>∞</a:t>
            </a:r>
            <a:r>
              <a:rPr lang="it-IT" sz="1800" b="1" dirty="0">
                <a:cs typeface="Times New Roman" pitchFamily="18" charset="0"/>
              </a:rPr>
              <a:t> = 293 K</a:t>
            </a:r>
          </a:p>
          <a:p>
            <a:pPr algn="l"/>
            <a:r>
              <a:rPr lang="it-IT" sz="1800" b="1" dirty="0">
                <a:latin typeface="Symbol" pitchFamily="18" charset="2"/>
                <a:cs typeface="Times New Roman" pitchFamily="18" charset="0"/>
              </a:rPr>
              <a:t>r</a:t>
            </a:r>
            <a:r>
              <a:rPr lang="it-IT" sz="1800" b="1" baseline="-25000" dirty="0">
                <a:cs typeface="Times New Roman" pitchFamily="18" charset="0"/>
              </a:rPr>
              <a:t>∞</a:t>
            </a:r>
            <a:r>
              <a:rPr lang="it-IT" sz="1800" b="1" dirty="0">
                <a:cs typeface="Times New Roman" pitchFamily="18" charset="0"/>
              </a:rPr>
              <a:t> = 1.1 kg m</a:t>
            </a:r>
            <a:r>
              <a:rPr lang="it-IT" sz="1800" b="1" baseline="30000" dirty="0">
                <a:cs typeface="Times New Roman" pitchFamily="18" charset="0"/>
              </a:rPr>
              <a:t>-3</a:t>
            </a:r>
          </a:p>
          <a:p>
            <a:pPr algn="l"/>
            <a:r>
              <a:rPr lang="it-IT" sz="1800" b="1" dirty="0" err="1">
                <a:cs typeface="Times New Roman" pitchFamily="18" charset="0"/>
              </a:rPr>
              <a:t>c</a:t>
            </a:r>
            <a:r>
              <a:rPr lang="it-IT" sz="1800" b="1" baseline="-25000" dirty="0" err="1">
                <a:cs typeface="Times New Roman" pitchFamily="18" charset="0"/>
              </a:rPr>
              <a:t>p</a:t>
            </a:r>
            <a:r>
              <a:rPr lang="it-IT" sz="1800" b="1" dirty="0">
                <a:cs typeface="Times New Roman" pitchFamily="18" charset="0"/>
              </a:rPr>
              <a:t> = 1.0 </a:t>
            </a:r>
            <a:r>
              <a:rPr lang="it-IT" sz="1800" b="1" dirty="0" err="1">
                <a:cs typeface="Times New Roman" pitchFamily="18" charset="0"/>
              </a:rPr>
              <a:t>kJ</a:t>
            </a:r>
            <a:r>
              <a:rPr lang="it-IT" sz="1800" b="1" dirty="0">
                <a:cs typeface="Times New Roman" pitchFamily="18" charset="0"/>
              </a:rPr>
              <a:t> kg</a:t>
            </a:r>
            <a:r>
              <a:rPr lang="it-IT" sz="1800" b="1" baseline="30000" dirty="0">
                <a:cs typeface="Times New Roman" pitchFamily="18" charset="0"/>
              </a:rPr>
              <a:t>-1</a:t>
            </a:r>
            <a:r>
              <a:rPr lang="it-IT" sz="1800" b="1" dirty="0">
                <a:cs typeface="Times New Roman" pitchFamily="18" charset="0"/>
              </a:rPr>
              <a:t> K</a:t>
            </a:r>
            <a:r>
              <a:rPr lang="it-IT" sz="1800" b="1" baseline="30000" dirty="0">
                <a:cs typeface="Times New Roman" pitchFamily="18" charset="0"/>
              </a:rPr>
              <a:t>-1</a:t>
            </a:r>
            <a:endParaRPr lang="it-IT" sz="1800" b="1" dirty="0">
              <a:cs typeface="Times New Roman" pitchFamily="18" charset="0"/>
            </a:endParaRPr>
          </a:p>
          <a:p>
            <a:pPr algn="l"/>
            <a:r>
              <a:rPr lang="it-IT" sz="1800" b="1" dirty="0">
                <a:cs typeface="Times New Roman" pitchFamily="18" charset="0"/>
              </a:rPr>
              <a:t>g = 9.81 m s</a:t>
            </a:r>
            <a:r>
              <a:rPr lang="it-IT" sz="1800" b="1" baseline="30000" dirty="0">
                <a:cs typeface="Times New Roman" pitchFamily="18" charset="0"/>
              </a:rPr>
              <a:t>-2</a:t>
            </a:r>
          </a:p>
        </p:txBody>
      </p:sp>
      <p:sp>
        <p:nvSpPr>
          <p:cNvPr id="15" name="Text Box 77"/>
          <p:cNvSpPr txBox="1">
            <a:spLocks noChangeArrowheads="1"/>
          </p:cNvSpPr>
          <p:nvPr/>
        </p:nvSpPr>
        <p:spPr bwMode="auto">
          <a:xfrm>
            <a:off x="2700338" y="1125538"/>
            <a:ext cx="1944687" cy="366712"/>
          </a:xfrm>
          <a:prstGeom prst="rect">
            <a:avLst/>
          </a:prstGeom>
          <a:noFill/>
          <a:ln w="3175" algn="ctr">
            <a:noFill/>
            <a:miter lim="800000"/>
            <a:headEnd/>
            <a:tailEnd/>
          </a:ln>
          <a:effectLst/>
        </p:spPr>
        <p:txBody>
          <a:bodyPr>
            <a:spAutoFit/>
          </a:bodyPr>
          <a:lstStyle/>
          <a:p>
            <a:pPr>
              <a:spcBef>
                <a:spcPct val="50000"/>
              </a:spcBef>
            </a:pPr>
            <a:r>
              <a:rPr lang="it-IT" sz="1800" b="1"/>
              <a:t>Zukowski (1980)</a:t>
            </a:r>
          </a:p>
        </p:txBody>
      </p:sp>
      <p:sp>
        <p:nvSpPr>
          <p:cNvPr id="17" name="Text Box 78"/>
          <p:cNvSpPr txBox="1">
            <a:spLocks noChangeArrowheads="1"/>
          </p:cNvSpPr>
          <p:nvPr/>
        </p:nvSpPr>
        <p:spPr bwMode="auto">
          <a:xfrm>
            <a:off x="840284" y="2089745"/>
            <a:ext cx="4681538" cy="366713"/>
          </a:xfrm>
          <a:prstGeom prst="rect">
            <a:avLst/>
          </a:prstGeom>
          <a:noFill/>
          <a:ln w="3175" algn="ctr">
            <a:noFill/>
            <a:miter lim="800000"/>
            <a:headEnd/>
            <a:tailEnd/>
          </a:ln>
          <a:effectLst/>
        </p:spPr>
        <p:txBody>
          <a:bodyPr>
            <a:spAutoFit/>
          </a:bodyPr>
          <a:lstStyle/>
          <a:p>
            <a:pPr>
              <a:spcBef>
                <a:spcPct val="50000"/>
              </a:spcBef>
            </a:pPr>
            <a:r>
              <a:rPr lang="it-IT" sz="1800" b="1" u="sng"/>
              <a:t>OBIETTIVO DELLA SPERIMENTAZIONE</a:t>
            </a:r>
          </a:p>
        </p:txBody>
      </p:sp>
      <p:sp>
        <p:nvSpPr>
          <p:cNvPr id="18" name="Text Box 81"/>
          <p:cNvSpPr txBox="1">
            <a:spLocks noChangeArrowheads="1"/>
          </p:cNvSpPr>
          <p:nvPr/>
        </p:nvSpPr>
        <p:spPr bwMode="auto">
          <a:xfrm>
            <a:off x="654547" y="2881908"/>
            <a:ext cx="4968875" cy="366712"/>
          </a:xfrm>
          <a:prstGeom prst="rect">
            <a:avLst/>
          </a:prstGeom>
          <a:noFill/>
          <a:ln w="3175" algn="ctr">
            <a:noFill/>
            <a:miter lim="800000"/>
            <a:headEnd/>
            <a:tailEnd/>
          </a:ln>
          <a:effectLst/>
        </p:spPr>
        <p:txBody>
          <a:bodyPr>
            <a:spAutoFit/>
          </a:bodyPr>
          <a:lstStyle/>
          <a:p>
            <a:pPr>
              <a:spcBef>
                <a:spcPct val="50000"/>
              </a:spcBef>
            </a:pPr>
            <a:r>
              <a:rPr lang="it-IT" sz="1800" b="1" u="sng"/>
              <a:t>RISULTATO DELLA SPERIMENTAZIONE</a:t>
            </a:r>
          </a:p>
        </p:txBody>
      </p:sp>
      <p:graphicFrame>
        <p:nvGraphicFramePr>
          <p:cNvPr id="19" name="Object 84"/>
          <p:cNvGraphicFramePr>
            <a:graphicFrameLocks noChangeAspect="1"/>
          </p:cNvGraphicFramePr>
          <p:nvPr/>
        </p:nvGraphicFramePr>
        <p:xfrm>
          <a:off x="911722" y="3183533"/>
          <a:ext cx="2420937" cy="719137"/>
        </p:xfrm>
        <a:graphic>
          <a:graphicData uri="http://schemas.openxmlformats.org/presentationml/2006/ole">
            <mc:AlternateContent xmlns:mc="http://schemas.openxmlformats.org/markup-compatibility/2006">
              <mc:Choice xmlns:v="urn:schemas-microsoft-com:vml" Requires="v">
                <p:oleObj spid="_x0000_s39957" name="Equation" r:id="rId8" imgW="1828800" imgH="546100" progId="Equation.3">
                  <p:embed/>
                </p:oleObj>
              </mc:Choice>
              <mc:Fallback>
                <p:oleObj name="Equation" r:id="rId8" imgW="1828800" imgH="5461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1722" y="3183533"/>
                        <a:ext cx="2420937"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86"/>
          <p:cNvGraphicFramePr>
            <a:graphicFrameLocks noChangeAspect="1"/>
          </p:cNvGraphicFramePr>
          <p:nvPr/>
        </p:nvGraphicFramePr>
        <p:xfrm>
          <a:off x="3463925" y="4135438"/>
          <a:ext cx="2462213" cy="727075"/>
        </p:xfrm>
        <a:graphic>
          <a:graphicData uri="http://schemas.openxmlformats.org/presentationml/2006/ole">
            <mc:AlternateContent xmlns:mc="http://schemas.openxmlformats.org/markup-compatibility/2006">
              <mc:Choice xmlns:v="urn:schemas-microsoft-com:vml" Requires="v">
                <p:oleObj spid="_x0000_s39958" name="Equation" r:id="rId10" imgW="1841500" imgH="546100" progId="Equation.3">
                  <p:embed/>
                </p:oleObj>
              </mc:Choice>
              <mc:Fallback>
                <p:oleObj name="Equation" r:id="rId10" imgW="1841500" imgH="5461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3925" y="4135438"/>
                        <a:ext cx="2462213"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88"/>
          <p:cNvPicPr>
            <a:picLocks noChangeAspect="1" noChangeArrowheads="1"/>
          </p:cNvPicPr>
          <p:nvPr/>
        </p:nvPicPr>
        <p:blipFill>
          <a:blip r:embed="rId12" cstate="print"/>
          <a:srcRect/>
          <a:stretch>
            <a:fillRect/>
          </a:stretch>
        </p:blipFill>
        <p:spPr bwMode="auto">
          <a:xfrm>
            <a:off x="683568" y="4725144"/>
            <a:ext cx="2627784" cy="1256554"/>
          </a:xfrm>
          <a:prstGeom prst="rect">
            <a:avLst/>
          </a:prstGeom>
          <a:noFill/>
          <a:ln w="3175" algn="ctr">
            <a:noFill/>
            <a:miter lim="800000"/>
            <a:headEnd/>
            <a:tailEnd/>
          </a:ln>
          <a:effectLst/>
        </p:spPr>
      </p:pic>
      <p:graphicFrame>
        <p:nvGraphicFramePr>
          <p:cNvPr id="22" name="Object 89"/>
          <p:cNvGraphicFramePr>
            <a:graphicFrameLocks noChangeAspect="1"/>
          </p:cNvGraphicFramePr>
          <p:nvPr/>
        </p:nvGraphicFramePr>
        <p:xfrm>
          <a:off x="6677025" y="5697538"/>
          <a:ext cx="2332038" cy="474662"/>
        </p:xfrm>
        <a:graphic>
          <a:graphicData uri="http://schemas.openxmlformats.org/presentationml/2006/ole">
            <mc:AlternateContent xmlns:mc="http://schemas.openxmlformats.org/markup-compatibility/2006">
              <mc:Choice xmlns:v="urn:schemas-microsoft-com:vml" Requires="v">
                <p:oleObj spid="_x0000_s39959" name="Equation" r:id="rId13" imgW="1269449" imgH="253890" progId="Equation.3">
                  <p:embed/>
                </p:oleObj>
              </mc:Choice>
              <mc:Fallback>
                <p:oleObj name="Equation" r:id="rId13" imgW="1269449" imgH="253890"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7025" y="5697538"/>
                        <a:ext cx="2332038"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95"/>
          <p:cNvSpPr txBox="1">
            <a:spLocks noChangeArrowheads="1"/>
          </p:cNvSpPr>
          <p:nvPr/>
        </p:nvSpPr>
        <p:spPr bwMode="auto">
          <a:xfrm>
            <a:off x="840284" y="1442045"/>
            <a:ext cx="1223963" cy="366713"/>
          </a:xfrm>
          <a:prstGeom prst="rect">
            <a:avLst/>
          </a:prstGeom>
          <a:noFill/>
          <a:ln w="3175" algn="ctr">
            <a:noFill/>
            <a:miter lim="800000"/>
            <a:headEnd/>
            <a:tailEnd/>
          </a:ln>
          <a:effectLst/>
        </p:spPr>
        <p:txBody>
          <a:bodyPr>
            <a:spAutoFit/>
          </a:bodyPr>
          <a:lstStyle/>
          <a:p>
            <a:pPr algn="just">
              <a:spcBef>
                <a:spcPct val="50000"/>
              </a:spcBef>
            </a:pPr>
            <a:r>
              <a:rPr lang="it-IT" sz="1800" b="1" u="sng" dirty="0"/>
              <a:t>IPOTESI</a:t>
            </a:r>
          </a:p>
        </p:txBody>
      </p:sp>
      <p:graphicFrame>
        <p:nvGraphicFramePr>
          <p:cNvPr id="24" name="Object 96"/>
          <p:cNvGraphicFramePr>
            <a:graphicFrameLocks noChangeAspect="1"/>
          </p:cNvGraphicFramePr>
          <p:nvPr/>
        </p:nvGraphicFramePr>
        <p:xfrm>
          <a:off x="3392488" y="4773613"/>
          <a:ext cx="2663825" cy="747712"/>
        </p:xfrm>
        <a:graphic>
          <a:graphicData uri="http://schemas.openxmlformats.org/presentationml/2006/ole">
            <mc:AlternateContent xmlns:mc="http://schemas.openxmlformats.org/markup-compatibility/2006">
              <mc:Choice xmlns:v="urn:schemas-microsoft-com:vml" Requires="v">
                <p:oleObj spid="_x0000_s39960" name="Equation" r:id="rId15" imgW="1930400" imgH="546100" progId="Equation.3">
                  <p:embed/>
                </p:oleObj>
              </mc:Choice>
              <mc:Fallback>
                <p:oleObj name="Equation" r:id="rId15" imgW="1930400" imgH="546100" progId="Equation.3">
                  <p:embed/>
                  <p:pic>
                    <p:nvPicPr>
                      <p:cNvPr id="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92488" y="4773613"/>
                        <a:ext cx="2663825"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97"/>
          <p:cNvGraphicFramePr>
            <a:graphicFrameLocks noChangeAspect="1"/>
          </p:cNvGraphicFramePr>
          <p:nvPr/>
        </p:nvGraphicFramePr>
        <p:xfrm>
          <a:off x="3478213" y="5551488"/>
          <a:ext cx="2592387" cy="749300"/>
        </p:xfrm>
        <a:graphic>
          <a:graphicData uri="http://schemas.openxmlformats.org/presentationml/2006/ole">
            <mc:AlternateContent xmlns:mc="http://schemas.openxmlformats.org/markup-compatibility/2006">
              <mc:Choice xmlns:v="urn:schemas-microsoft-com:vml" Requires="v">
                <p:oleObj spid="_x0000_s39961" name="Equation" r:id="rId17" imgW="1943100" imgH="558800" progId="Equation.3">
                  <p:embed/>
                </p:oleObj>
              </mc:Choice>
              <mc:Fallback>
                <p:oleObj name="Equation" r:id="rId17" imgW="1943100" imgH="558800" progId="Equation.3">
                  <p:embed/>
                  <p:pic>
                    <p:nvPicPr>
                      <p:cNvPr id="0"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78213" y="5551488"/>
                        <a:ext cx="2592387"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98"/>
          <p:cNvSpPr>
            <a:spLocks noChangeArrowheads="1"/>
          </p:cNvSpPr>
          <p:nvPr/>
        </p:nvSpPr>
        <p:spPr bwMode="auto">
          <a:xfrm>
            <a:off x="6432550" y="4230688"/>
            <a:ext cx="2627313" cy="2016125"/>
          </a:xfrm>
          <a:prstGeom prst="rect">
            <a:avLst/>
          </a:prstGeom>
          <a:noFill/>
          <a:ln w="6350" algn="ctr">
            <a:solidFill>
              <a:schemeClr val="tx1"/>
            </a:solidFill>
            <a:miter lim="800000"/>
            <a:headEnd/>
            <a:tailEnd/>
          </a:ln>
          <a:effectLst/>
        </p:spPr>
        <p:txBody>
          <a:bodyPr wrap="none" anchor="ctr"/>
          <a:lstStyle/>
          <a:p>
            <a:endParaRPr lang="it-IT"/>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14</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683568" y="836712"/>
            <a:ext cx="7414592"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a:t>Modelli sperimentali di </a:t>
            </a:r>
            <a:r>
              <a:rPr lang="it-IT" b="1" i="1"/>
              <a:t>plume</a:t>
            </a:r>
            <a:r>
              <a:rPr lang="it-IT" b="1"/>
              <a:t> – Il modello di Heskestad – 1/3</a:t>
            </a:r>
          </a:p>
        </p:txBody>
      </p:sp>
      <p:sp>
        <p:nvSpPr>
          <p:cNvPr id="8" name="Text Box 22"/>
          <p:cNvSpPr txBox="1">
            <a:spLocks noChangeArrowheads="1"/>
          </p:cNvSpPr>
          <p:nvPr/>
        </p:nvSpPr>
        <p:spPr bwMode="auto">
          <a:xfrm>
            <a:off x="755576" y="2881313"/>
            <a:ext cx="4643438" cy="396875"/>
          </a:xfrm>
          <a:prstGeom prst="rect">
            <a:avLst/>
          </a:prstGeom>
          <a:noFill/>
          <a:ln w="9525">
            <a:noFill/>
            <a:miter lim="800000"/>
            <a:headEnd/>
            <a:tailEnd/>
          </a:ln>
          <a:effectLst/>
        </p:spPr>
        <p:txBody>
          <a:bodyPr>
            <a:spAutoFit/>
          </a:bodyPr>
          <a:lstStyle/>
          <a:p>
            <a:pPr algn="l">
              <a:spcBef>
                <a:spcPct val="50000"/>
              </a:spcBef>
            </a:pPr>
            <a:r>
              <a:rPr lang="it-IT" sz="1800" b="1" dirty="0"/>
              <a:t>1 </a:t>
            </a:r>
            <a:r>
              <a:rPr lang="it-IT" sz="2000" b="1" dirty="0"/>
              <a:t>origine puntuale </a:t>
            </a:r>
            <a:r>
              <a:rPr lang="it-IT" sz="2000" b="1" dirty="0">
                <a:cs typeface="Times New Roman" pitchFamily="18" charset="0"/>
              </a:rPr>
              <a:t>→ </a:t>
            </a:r>
            <a:r>
              <a:rPr lang="it-IT" sz="2000" b="1" dirty="0"/>
              <a:t>origine virtuale (</a:t>
            </a:r>
            <a:r>
              <a:rPr lang="it-IT" sz="2000" b="1" i="1" dirty="0"/>
              <a:t>z</a:t>
            </a:r>
            <a:r>
              <a:rPr lang="it-IT" sz="2000" b="1" i="1" baseline="-25000" dirty="0"/>
              <a:t>0</a:t>
            </a:r>
            <a:r>
              <a:rPr lang="it-IT" sz="2000" b="1" dirty="0"/>
              <a:t>)</a:t>
            </a:r>
          </a:p>
        </p:txBody>
      </p:sp>
      <p:pic>
        <p:nvPicPr>
          <p:cNvPr id="9" name="Picture 25"/>
          <p:cNvPicPr>
            <a:picLocks noChangeAspect="1" noChangeArrowheads="1"/>
          </p:cNvPicPr>
          <p:nvPr/>
        </p:nvPicPr>
        <p:blipFill>
          <a:blip r:embed="rId4" cstate="print"/>
          <a:srcRect/>
          <a:stretch>
            <a:fillRect/>
          </a:stretch>
        </p:blipFill>
        <p:spPr bwMode="auto">
          <a:xfrm>
            <a:off x="5292080" y="1268760"/>
            <a:ext cx="3620897" cy="3743995"/>
          </a:xfrm>
          <a:prstGeom prst="rect">
            <a:avLst/>
          </a:prstGeom>
          <a:noFill/>
          <a:ln w="3175" algn="ctr">
            <a:noFill/>
            <a:miter lim="800000"/>
            <a:headEnd/>
            <a:tailEnd/>
          </a:ln>
          <a:effectLst/>
        </p:spPr>
      </p:pic>
      <p:sp>
        <p:nvSpPr>
          <p:cNvPr id="10" name="Rectangle 26"/>
          <p:cNvSpPr>
            <a:spLocks noChangeArrowheads="1"/>
          </p:cNvSpPr>
          <p:nvPr/>
        </p:nvSpPr>
        <p:spPr bwMode="auto">
          <a:xfrm>
            <a:off x="732657" y="5948363"/>
            <a:ext cx="4240212" cy="396875"/>
          </a:xfrm>
          <a:prstGeom prst="rect">
            <a:avLst/>
          </a:prstGeom>
          <a:noFill/>
          <a:ln w="3175" algn="ctr">
            <a:noFill/>
            <a:miter lim="800000"/>
            <a:headEnd/>
            <a:tailEnd/>
          </a:ln>
          <a:effectLst/>
        </p:spPr>
        <p:txBody>
          <a:bodyPr wrap="none">
            <a:spAutoFit/>
          </a:bodyPr>
          <a:lstStyle/>
          <a:p>
            <a:r>
              <a:rPr lang="it-IT" sz="2000" b="1"/>
              <a:t>4 rimozione dell’ipotesi di Boussinesq</a:t>
            </a:r>
          </a:p>
        </p:txBody>
      </p:sp>
      <p:sp>
        <p:nvSpPr>
          <p:cNvPr id="11" name="Rectangle 27"/>
          <p:cNvSpPr>
            <a:spLocks noChangeArrowheads="1"/>
          </p:cNvSpPr>
          <p:nvPr/>
        </p:nvSpPr>
        <p:spPr bwMode="auto">
          <a:xfrm>
            <a:off x="675507" y="4927600"/>
            <a:ext cx="5027612" cy="701675"/>
          </a:xfrm>
          <a:prstGeom prst="rect">
            <a:avLst/>
          </a:prstGeom>
          <a:noFill/>
          <a:ln w="3175" algn="ctr">
            <a:noFill/>
            <a:miter lim="800000"/>
            <a:headEnd/>
            <a:tailEnd/>
          </a:ln>
          <a:effectLst/>
        </p:spPr>
        <p:txBody>
          <a:bodyPr wrap="none">
            <a:spAutoFit/>
          </a:bodyPr>
          <a:lstStyle/>
          <a:p>
            <a:pPr algn="just"/>
            <a:r>
              <a:rPr lang="it-IT" sz="2000" b="1"/>
              <a:t>3 profili trasversali di velocità e temperatura</a:t>
            </a:r>
          </a:p>
          <a:p>
            <a:pPr algn="just"/>
            <a:r>
              <a:rPr lang="it-IT" sz="2000" b="1"/>
              <a:t>   gaussiani, non piatti</a:t>
            </a:r>
          </a:p>
        </p:txBody>
      </p:sp>
      <p:sp>
        <p:nvSpPr>
          <p:cNvPr id="12" name="Rectangle 28"/>
          <p:cNvSpPr>
            <a:spLocks noChangeArrowheads="1"/>
          </p:cNvSpPr>
          <p:nvPr/>
        </p:nvSpPr>
        <p:spPr bwMode="auto">
          <a:xfrm>
            <a:off x="747639" y="3578225"/>
            <a:ext cx="4476750" cy="1006475"/>
          </a:xfrm>
          <a:prstGeom prst="rect">
            <a:avLst/>
          </a:prstGeom>
          <a:noFill/>
          <a:ln w="3175" algn="ctr">
            <a:noFill/>
            <a:miter lim="800000"/>
            <a:headEnd/>
            <a:tailEnd/>
          </a:ln>
          <a:effectLst/>
        </p:spPr>
        <p:txBody>
          <a:bodyPr wrap="none">
            <a:spAutoFit/>
          </a:bodyPr>
          <a:lstStyle/>
          <a:p>
            <a:pPr algn="just"/>
            <a:r>
              <a:rPr lang="it-IT" sz="2000" b="1"/>
              <a:t>2 alcune proprietà del </a:t>
            </a:r>
            <a:r>
              <a:rPr lang="it-IT" sz="2000" b="1" i="1"/>
              <a:t>plume</a:t>
            </a:r>
            <a:r>
              <a:rPr lang="it-IT" sz="2000" b="1"/>
              <a:t> dipendono</a:t>
            </a:r>
          </a:p>
          <a:p>
            <a:pPr algn="just"/>
            <a:r>
              <a:rPr lang="it-IT" sz="2000" b="1"/>
              <a:t>   non da Q totale, ma dalla sola Q</a:t>
            </a:r>
            <a:r>
              <a:rPr lang="it-IT" sz="2000" b="1" baseline="-25000"/>
              <a:t>c</a:t>
            </a:r>
          </a:p>
          <a:p>
            <a:pPr algn="just"/>
            <a:r>
              <a:rPr lang="it-IT" sz="2000" b="1"/>
              <a:t>   (potenza termica convettiva)</a:t>
            </a:r>
          </a:p>
        </p:txBody>
      </p:sp>
      <p:sp>
        <p:nvSpPr>
          <p:cNvPr id="13" name="Rectangle 34"/>
          <p:cNvSpPr>
            <a:spLocks noChangeArrowheads="1"/>
          </p:cNvSpPr>
          <p:nvPr/>
        </p:nvSpPr>
        <p:spPr bwMode="auto">
          <a:xfrm>
            <a:off x="5686425" y="5834063"/>
            <a:ext cx="3457575" cy="701675"/>
          </a:xfrm>
          <a:prstGeom prst="rect">
            <a:avLst/>
          </a:prstGeom>
          <a:noFill/>
          <a:ln w="3175" algn="ctr">
            <a:noFill/>
            <a:miter lim="800000"/>
            <a:headEnd/>
            <a:tailEnd/>
          </a:ln>
          <a:effectLst/>
        </p:spPr>
        <p:txBody>
          <a:bodyPr>
            <a:spAutoFit/>
          </a:bodyPr>
          <a:lstStyle/>
          <a:p>
            <a:pPr algn="just"/>
            <a:r>
              <a:rPr lang="it-IT" sz="2000" b="1" dirty="0"/>
              <a:t>non necessariamente (</a:t>
            </a:r>
            <a:r>
              <a:rPr lang="it-IT" sz="2000" b="1" dirty="0">
                <a:latin typeface="Symbol" pitchFamily="18" charset="2"/>
              </a:rPr>
              <a:t>r</a:t>
            </a:r>
            <a:r>
              <a:rPr lang="it-IT" sz="2000" b="1" baseline="-25000" dirty="0"/>
              <a:t>∞</a:t>
            </a:r>
            <a:r>
              <a:rPr lang="it-IT" sz="2000" b="1" dirty="0"/>
              <a:t> ≈ </a:t>
            </a:r>
            <a:r>
              <a:rPr lang="it-IT" sz="2000" b="1" dirty="0">
                <a:latin typeface="Symbol" pitchFamily="18" charset="2"/>
              </a:rPr>
              <a:t>r</a:t>
            </a:r>
            <a:r>
              <a:rPr lang="it-IT" sz="2000" b="1" dirty="0"/>
              <a:t>)</a:t>
            </a:r>
          </a:p>
          <a:p>
            <a:pPr algn="just"/>
            <a:r>
              <a:rPr lang="it-IT" sz="2000" b="1" dirty="0"/>
              <a:t>(c.d. ipotesi “</a:t>
            </a:r>
            <a:r>
              <a:rPr lang="it-IT" sz="2000" b="1" i="1" dirty="0" err="1"/>
              <a:t>plume</a:t>
            </a:r>
            <a:r>
              <a:rPr lang="it-IT" sz="2000" b="1" dirty="0"/>
              <a:t> forti”)</a:t>
            </a:r>
          </a:p>
        </p:txBody>
      </p:sp>
      <p:sp>
        <p:nvSpPr>
          <p:cNvPr id="14" name="AutoShape 35"/>
          <p:cNvSpPr>
            <a:spLocks noChangeArrowheads="1"/>
          </p:cNvSpPr>
          <p:nvPr/>
        </p:nvSpPr>
        <p:spPr bwMode="auto">
          <a:xfrm>
            <a:off x="5095875" y="6092825"/>
            <a:ext cx="576262" cy="215900"/>
          </a:xfrm>
          <a:prstGeom prst="rightArrow">
            <a:avLst>
              <a:gd name="adj1" fmla="val 50000"/>
              <a:gd name="adj2" fmla="val 66728"/>
            </a:avLst>
          </a:prstGeom>
          <a:solidFill>
            <a:srgbClr val="FF3300"/>
          </a:solidFill>
          <a:ln w="3175" algn="ctr">
            <a:noFill/>
            <a:miter lim="800000"/>
            <a:headEnd/>
            <a:tailEnd/>
          </a:ln>
          <a:effectLst/>
        </p:spPr>
        <p:txBody>
          <a:bodyPr wrap="none" anchor="ctr"/>
          <a:lstStyle/>
          <a:p>
            <a:endParaRPr lang="it-IT"/>
          </a:p>
        </p:txBody>
      </p:sp>
      <p:sp>
        <p:nvSpPr>
          <p:cNvPr id="15" name="AutoShape 36"/>
          <p:cNvSpPr>
            <a:spLocks noChangeArrowheads="1"/>
          </p:cNvSpPr>
          <p:nvPr/>
        </p:nvSpPr>
        <p:spPr bwMode="auto">
          <a:xfrm>
            <a:off x="5095875" y="5229225"/>
            <a:ext cx="576262" cy="215900"/>
          </a:xfrm>
          <a:prstGeom prst="rightArrow">
            <a:avLst>
              <a:gd name="adj1" fmla="val 50000"/>
              <a:gd name="adj2" fmla="val 66728"/>
            </a:avLst>
          </a:prstGeom>
          <a:solidFill>
            <a:srgbClr val="FF3300"/>
          </a:solidFill>
          <a:ln w="3175" algn="ctr">
            <a:noFill/>
            <a:miter lim="800000"/>
            <a:headEnd/>
            <a:tailEnd/>
          </a:ln>
          <a:effectLst/>
        </p:spPr>
        <p:txBody>
          <a:bodyPr wrap="none" anchor="ctr"/>
          <a:lstStyle/>
          <a:p>
            <a:endParaRPr lang="it-IT"/>
          </a:p>
        </p:txBody>
      </p:sp>
      <p:sp>
        <p:nvSpPr>
          <p:cNvPr id="17" name="Rectangle 37"/>
          <p:cNvSpPr>
            <a:spLocks noChangeArrowheads="1"/>
          </p:cNvSpPr>
          <p:nvPr/>
        </p:nvSpPr>
        <p:spPr bwMode="auto">
          <a:xfrm>
            <a:off x="5700712" y="5108575"/>
            <a:ext cx="2928938" cy="396875"/>
          </a:xfrm>
          <a:prstGeom prst="rect">
            <a:avLst/>
          </a:prstGeom>
          <a:noFill/>
          <a:ln w="3175" algn="ctr">
            <a:noFill/>
            <a:miter lim="800000"/>
            <a:headEnd/>
            <a:tailEnd/>
          </a:ln>
          <a:effectLst/>
        </p:spPr>
        <p:txBody>
          <a:bodyPr wrap="none">
            <a:spAutoFit/>
          </a:bodyPr>
          <a:lstStyle/>
          <a:p>
            <a:pPr algn="just"/>
            <a:r>
              <a:rPr lang="it-IT" sz="2000" b="1"/>
              <a:t>sull’asse u</a:t>
            </a:r>
            <a:r>
              <a:rPr lang="it-IT" sz="2000" b="1" baseline="-25000"/>
              <a:t>0</a:t>
            </a:r>
            <a:r>
              <a:rPr lang="it-IT" sz="2000" b="1"/>
              <a:t>, </a:t>
            </a:r>
            <a:r>
              <a:rPr lang="it-IT" sz="2000" b="1">
                <a:latin typeface="Symbol" pitchFamily="18" charset="2"/>
              </a:rPr>
              <a:t>D</a:t>
            </a:r>
            <a:r>
              <a:rPr lang="it-IT" sz="2000" b="1"/>
              <a:t>T</a:t>
            </a:r>
            <a:r>
              <a:rPr lang="it-IT" sz="2000" b="1" baseline="-25000"/>
              <a:t>o</a:t>
            </a:r>
            <a:r>
              <a:rPr lang="it-IT" sz="2000" b="1"/>
              <a:t> = T</a:t>
            </a:r>
            <a:r>
              <a:rPr lang="it-IT" sz="2000" b="1" baseline="-25000"/>
              <a:t>o</a:t>
            </a:r>
            <a:r>
              <a:rPr lang="it-IT" sz="2000" b="1"/>
              <a:t> - T</a:t>
            </a:r>
            <a:r>
              <a:rPr lang="it-IT" sz="2000" b="1" baseline="-25000">
                <a:cs typeface="Times New Roman" pitchFamily="18" charset="0"/>
              </a:rPr>
              <a:t>∞</a:t>
            </a:r>
          </a:p>
        </p:txBody>
      </p:sp>
      <p:sp>
        <p:nvSpPr>
          <p:cNvPr id="18" name="Rectangle 40"/>
          <p:cNvSpPr>
            <a:spLocks noChangeArrowheads="1"/>
          </p:cNvSpPr>
          <p:nvPr/>
        </p:nvSpPr>
        <p:spPr bwMode="auto">
          <a:xfrm>
            <a:off x="755650" y="1628775"/>
            <a:ext cx="3924300" cy="854075"/>
          </a:xfrm>
          <a:prstGeom prst="rect">
            <a:avLst/>
          </a:prstGeom>
          <a:noFill/>
          <a:ln w="3175" algn="ctr">
            <a:noFill/>
            <a:miter lim="800000"/>
            <a:headEnd/>
            <a:tailEnd/>
          </a:ln>
          <a:effectLst/>
        </p:spPr>
        <p:txBody>
          <a:bodyPr>
            <a:spAutoFit/>
          </a:bodyPr>
          <a:lstStyle/>
          <a:p>
            <a:pPr>
              <a:spcBef>
                <a:spcPct val="50000"/>
              </a:spcBef>
            </a:pPr>
            <a:r>
              <a:rPr lang="it-IT" sz="2000" b="1" u="sng"/>
              <a:t>Principali scostamenti dal modello</a:t>
            </a:r>
          </a:p>
          <a:p>
            <a:pPr>
              <a:spcBef>
                <a:spcPct val="50000"/>
              </a:spcBef>
            </a:pPr>
            <a:r>
              <a:rPr lang="it-IT" sz="2000" b="1" i="1" u="sng"/>
              <a:t>plume</a:t>
            </a:r>
            <a:r>
              <a:rPr lang="it-IT" sz="2000" b="1" u="sng"/>
              <a:t> ideale</a:t>
            </a:r>
          </a:p>
        </p:txBody>
      </p:sp>
      <p:sp>
        <p:nvSpPr>
          <p:cNvPr id="19" name="Text Box 43"/>
          <p:cNvSpPr txBox="1">
            <a:spLocks noChangeArrowheads="1"/>
          </p:cNvSpPr>
          <p:nvPr/>
        </p:nvSpPr>
        <p:spPr bwMode="auto">
          <a:xfrm>
            <a:off x="755576" y="1268760"/>
            <a:ext cx="1873250" cy="366712"/>
          </a:xfrm>
          <a:prstGeom prst="rect">
            <a:avLst/>
          </a:prstGeom>
          <a:noFill/>
          <a:ln w="3175" algn="ctr">
            <a:noFill/>
            <a:miter lim="800000"/>
            <a:headEnd/>
            <a:tailEnd/>
          </a:ln>
          <a:effectLst/>
        </p:spPr>
        <p:txBody>
          <a:bodyPr>
            <a:spAutoFit/>
          </a:bodyPr>
          <a:lstStyle/>
          <a:p>
            <a:pPr algn="just">
              <a:spcBef>
                <a:spcPct val="50000"/>
              </a:spcBef>
            </a:pPr>
            <a:r>
              <a:rPr lang="it-IT" sz="1800" b="1" dirty="0" err="1"/>
              <a:t>Heskestad</a:t>
            </a:r>
            <a:r>
              <a:rPr lang="it-IT" sz="1800" b="1" dirty="0"/>
              <a:t> (1995)</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15</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838200" y="836712"/>
            <a:ext cx="7262192"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a:t>Modelli sperimentali di </a:t>
            </a:r>
            <a:r>
              <a:rPr lang="it-IT" b="1" i="1"/>
              <a:t>plume</a:t>
            </a:r>
            <a:r>
              <a:rPr lang="it-IT" b="1"/>
              <a:t> – Il modello di Heskestad – 2/3</a:t>
            </a:r>
          </a:p>
        </p:txBody>
      </p:sp>
      <p:sp>
        <p:nvSpPr>
          <p:cNvPr id="8" name="Rectangle 23"/>
          <p:cNvSpPr>
            <a:spLocks noChangeArrowheads="1"/>
          </p:cNvSpPr>
          <p:nvPr/>
        </p:nvSpPr>
        <p:spPr bwMode="auto">
          <a:xfrm>
            <a:off x="769938" y="1209775"/>
            <a:ext cx="3587750" cy="366712"/>
          </a:xfrm>
          <a:prstGeom prst="rect">
            <a:avLst/>
          </a:prstGeom>
          <a:noFill/>
          <a:ln w="3175" algn="ctr">
            <a:noFill/>
            <a:miter lim="800000"/>
            <a:headEnd/>
            <a:tailEnd/>
          </a:ln>
          <a:effectLst/>
        </p:spPr>
        <p:txBody>
          <a:bodyPr wrap="none">
            <a:spAutoFit/>
          </a:bodyPr>
          <a:lstStyle/>
          <a:p>
            <a:r>
              <a:rPr lang="it-IT" sz="1800" b="1"/>
              <a:t>- </a:t>
            </a:r>
            <a:r>
              <a:rPr lang="it-IT" sz="1800" b="1" u="sng"/>
              <a:t>posizione dell’origine virtuale</a:t>
            </a:r>
            <a:r>
              <a:rPr lang="it-IT" sz="1800" b="1"/>
              <a:t> (</a:t>
            </a:r>
            <a:r>
              <a:rPr lang="it-IT" sz="1800" b="1" i="1"/>
              <a:t>z</a:t>
            </a:r>
            <a:r>
              <a:rPr lang="it-IT" sz="1800" b="1" i="1" baseline="-25000"/>
              <a:t>0</a:t>
            </a:r>
            <a:r>
              <a:rPr lang="it-IT" sz="1800" b="1"/>
              <a:t>)</a:t>
            </a:r>
          </a:p>
        </p:txBody>
      </p:sp>
      <p:sp>
        <p:nvSpPr>
          <p:cNvPr id="9" name="Rectangle 24"/>
          <p:cNvSpPr>
            <a:spLocks noChangeArrowheads="1"/>
          </p:cNvSpPr>
          <p:nvPr/>
        </p:nvSpPr>
        <p:spPr bwMode="auto">
          <a:xfrm>
            <a:off x="623888" y="2070100"/>
            <a:ext cx="3048000" cy="366713"/>
          </a:xfrm>
          <a:prstGeom prst="rect">
            <a:avLst/>
          </a:prstGeom>
          <a:noFill/>
          <a:ln w="3175" algn="ctr">
            <a:noFill/>
            <a:miter lim="800000"/>
            <a:headEnd/>
            <a:tailEnd/>
          </a:ln>
          <a:effectLst/>
        </p:spPr>
        <p:txBody>
          <a:bodyPr wrap="none">
            <a:spAutoFit/>
          </a:bodyPr>
          <a:lstStyle/>
          <a:p>
            <a:pPr>
              <a:spcBef>
                <a:spcPct val="50000"/>
              </a:spcBef>
            </a:pPr>
            <a:r>
              <a:rPr lang="it-IT" sz="1800" b="1"/>
              <a:t>- </a:t>
            </a:r>
            <a:r>
              <a:rPr lang="it-IT" sz="1800" b="1" u="sng"/>
              <a:t>altezza media di fiamma</a:t>
            </a:r>
            <a:r>
              <a:rPr lang="it-IT" sz="1800" b="1"/>
              <a:t> (</a:t>
            </a:r>
            <a:r>
              <a:rPr lang="it-IT" sz="1800" b="1" i="1"/>
              <a:t>L</a:t>
            </a:r>
            <a:r>
              <a:rPr lang="it-IT" sz="1800" b="1"/>
              <a:t>)</a:t>
            </a:r>
          </a:p>
        </p:txBody>
      </p:sp>
      <p:graphicFrame>
        <p:nvGraphicFramePr>
          <p:cNvPr id="10" name="Object 27"/>
          <p:cNvGraphicFramePr>
            <a:graphicFrameLocks noChangeAspect="1"/>
          </p:cNvGraphicFramePr>
          <p:nvPr/>
        </p:nvGraphicFramePr>
        <p:xfrm>
          <a:off x="1268413" y="1641575"/>
          <a:ext cx="3095625" cy="387350"/>
        </p:xfrm>
        <a:graphic>
          <a:graphicData uri="http://schemas.openxmlformats.org/presentationml/2006/ole">
            <mc:AlternateContent xmlns:mc="http://schemas.openxmlformats.org/markup-compatibility/2006">
              <mc:Choice xmlns:v="urn:schemas-microsoft-com:vml" Requires="v">
                <p:oleObj spid="_x0000_s40983" name="Equation" r:id="rId5" imgW="1905000" imgH="241300" progId="Equation.3">
                  <p:embed/>
                </p:oleObj>
              </mc:Choice>
              <mc:Fallback>
                <p:oleObj name="Equation" r:id="rId5" imgW="1905000" imgH="2413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8413" y="1641575"/>
                        <a:ext cx="309562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3"/>
          <p:cNvSpPr>
            <a:spLocks noChangeArrowheads="1"/>
          </p:cNvSpPr>
          <p:nvPr/>
        </p:nvSpPr>
        <p:spPr bwMode="auto">
          <a:xfrm>
            <a:off x="6732588" y="1417638"/>
            <a:ext cx="1955800" cy="366712"/>
          </a:xfrm>
          <a:prstGeom prst="rect">
            <a:avLst/>
          </a:prstGeom>
          <a:noFill/>
          <a:ln w="3175" algn="ctr">
            <a:noFill/>
            <a:miter lim="800000"/>
            <a:headEnd/>
            <a:tailEnd/>
          </a:ln>
          <a:effectLst/>
        </p:spPr>
        <p:txBody>
          <a:bodyPr wrap="none">
            <a:spAutoFit/>
          </a:bodyPr>
          <a:lstStyle/>
          <a:p>
            <a:pPr>
              <a:spcBef>
                <a:spcPct val="50000"/>
              </a:spcBef>
            </a:pPr>
            <a:r>
              <a:rPr lang="it-IT" sz="1800" b="1"/>
              <a:t>(dati da </a:t>
            </a:r>
            <a:r>
              <a:rPr lang="it-IT" sz="1800" b="1" i="1"/>
              <a:t>pool fires</a:t>
            </a:r>
            <a:r>
              <a:rPr lang="it-IT" sz="1800" b="1"/>
              <a:t>)</a:t>
            </a:r>
          </a:p>
        </p:txBody>
      </p:sp>
      <p:sp>
        <p:nvSpPr>
          <p:cNvPr id="12" name="Rectangle 34"/>
          <p:cNvSpPr>
            <a:spLocks noChangeArrowheads="1"/>
          </p:cNvSpPr>
          <p:nvPr/>
        </p:nvSpPr>
        <p:spPr bwMode="auto">
          <a:xfrm>
            <a:off x="5292725" y="1198563"/>
            <a:ext cx="1041400" cy="779462"/>
          </a:xfrm>
          <a:prstGeom prst="rect">
            <a:avLst/>
          </a:prstGeom>
          <a:noFill/>
          <a:ln w="3175" algn="ctr">
            <a:noFill/>
            <a:miter lim="800000"/>
            <a:headEnd/>
            <a:tailEnd/>
          </a:ln>
          <a:effectLst/>
        </p:spPr>
        <p:txBody>
          <a:bodyPr wrap="none">
            <a:spAutoFit/>
          </a:bodyPr>
          <a:lstStyle/>
          <a:p>
            <a:pPr>
              <a:spcBef>
                <a:spcPct val="50000"/>
              </a:spcBef>
            </a:pPr>
            <a:r>
              <a:rPr lang="it-IT" sz="1800" b="1" dirty="0"/>
              <a:t>D, z</a:t>
            </a:r>
            <a:r>
              <a:rPr lang="it-IT" sz="1800" b="1" baseline="-25000" dirty="0"/>
              <a:t>0</a:t>
            </a:r>
            <a:r>
              <a:rPr lang="it-IT" sz="1800" b="1" dirty="0"/>
              <a:t> [m]</a:t>
            </a:r>
          </a:p>
          <a:p>
            <a:pPr>
              <a:spcBef>
                <a:spcPct val="50000"/>
              </a:spcBef>
            </a:pPr>
            <a:r>
              <a:rPr lang="it-IT" sz="1800" b="1" dirty="0"/>
              <a:t>Q [kW]</a:t>
            </a:r>
          </a:p>
        </p:txBody>
      </p:sp>
      <p:sp>
        <p:nvSpPr>
          <p:cNvPr id="13" name="Rectangle 35"/>
          <p:cNvSpPr>
            <a:spLocks noChangeArrowheads="1"/>
          </p:cNvSpPr>
          <p:nvPr/>
        </p:nvSpPr>
        <p:spPr bwMode="auto">
          <a:xfrm>
            <a:off x="5292080" y="1412776"/>
            <a:ext cx="273125" cy="400110"/>
          </a:xfrm>
          <a:prstGeom prst="rect">
            <a:avLst/>
          </a:prstGeom>
          <a:noFill/>
          <a:ln w="3175" algn="ctr">
            <a:noFill/>
            <a:miter lim="800000"/>
            <a:headEnd/>
            <a:tailEnd/>
          </a:ln>
          <a:effectLst/>
        </p:spPr>
        <p:txBody>
          <a:bodyPr wrap="square">
            <a:spAutoFit/>
          </a:bodyPr>
          <a:lstStyle/>
          <a:p>
            <a:pPr>
              <a:spcBef>
                <a:spcPct val="50000"/>
              </a:spcBef>
            </a:pPr>
            <a:r>
              <a:rPr lang="it-IT" sz="2000" b="1" dirty="0"/>
              <a:t>.</a:t>
            </a:r>
          </a:p>
        </p:txBody>
      </p:sp>
      <p:graphicFrame>
        <p:nvGraphicFramePr>
          <p:cNvPr id="14" name="Object 36"/>
          <p:cNvGraphicFramePr>
            <a:graphicFrameLocks noChangeAspect="1"/>
          </p:cNvGraphicFramePr>
          <p:nvPr/>
        </p:nvGraphicFramePr>
        <p:xfrm>
          <a:off x="1081088" y="2430463"/>
          <a:ext cx="3095625" cy="377825"/>
        </p:xfrm>
        <a:graphic>
          <a:graphicData uri="http://schemas.openxmlformats.org/presentationml/2006/ole">
            <mc:AlternateContent xmlns:mc="http://schemas.openxmlformats.org/markup-compatibility/2006">
              <mc:Choice xmlns:v="urn:schemas-microsoft-com:vml" Requires="v">
                <p:oleObj spid="_x0000_s40984" name="Equation" r:id="rId7" imgW="1866900" imgH="228600" progId="Equation.3">
                  <p:embed/>
                </p:oleObj>
              </mc:Choice>
              <mc:Fallback>
                <p:oleObj name="Equation" r:id="rId7" imgW="186690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088" y="2430463"/>
                        <a:ext cx="3095625"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40"/>
          <p:cNvSpPr>
            <a:spLocks noChangeArrowheads="1"/>
          </p:cNvSpPr>
          <p:nvPr/>
        </p:nvSpPr>
        <p:spPr bwMode="auto">
          <a:xfrm>
            <a:off x="638175" y="2878138"/>
            <a:ext cx="2260600" cy="366712"/>
          </a:xfrm>
          <a:prstGeom prst="rect">
            <a:avLst/>
          </a:prstGeom>
          <a:noFill/>
          <a:ln w="3175" algn="ctr">
            <a:noFill/>
            <a:miter lim="800000"/>
            <a:headEnd/>
            <a:tailEnd/>
          </a:ln>
          <a:effectLst/>
        </p:spPr>
        <p:txBody>
          <a:bodyPr wrap="none">
            <a:spAutoFit/>
          </a:bodyPr>
          <a:lstStyle/>
          <a:p>
            <a:pPr>
              <a:spcBef>
                <a:spcPct val="50000"/>
              </a:spcBef>
            </a:pPr>
            <a:r>
              <a:rPr lang="it-IT" sz="1800" b="1"/>
              <a:t>- </a:t>
            </a:r>
            <a:r>
              <a:rPr lang="it-IT" sz="1800" b="1" u="sng"/>
              <a:t>potenza termica</a:t>
            </a:r>
            <a:r>
              <a:rPr lang="it-IT" sz="1800" b="1"/>
              <a:t> (</a:t>
            </a:r>
            <a:r>
              <a:rPr lang="it-IT" sz="1800" b="1" i="1"/>
              <a:t>Q</a:t>
            </a:r>
            <a:r>
              <a:rPr lang="it-IT" sz="1800" b="1"/>
              <a:t>)</a:t>
            </a:r>
          </a:p>
        </p:txBody>
      </p:sp>
      <p:sp>
        <p:nvSpPr>
          <p:cNvPr id="17" name="AutoShape 41"/>
          <p:cNvSpPr>
            <a:spLocks noChangeArrowheads="1"/>
          </p:cNvSpPr>
          <p:nvPr/>
        </p:nvSpPr>
        <p:spPr bwMode="auto">
          <a:xfrm>
            <a:off x="3030538" y="3656013"/>
            <a:ext cx="576262" cy="215900"/>
          </a:xfrm>
          <a:prstGeom prst="rightArrow">
            <a:avLst>
              <a:gd name="adj1" fmla="val 50000"/>
              <a:gd name="adj2" fmla="val 66728"/>
            </a:avLst>
          </a:prstGeom>
          <a:solidFill>
            <a:srgbClr val="FF3300"/>
          </a:solidFill>
          <a:ln w="3175" algn="ctr">
            <a:noFill/>
            <a:miter lim="800000"/>
            <a:headEnd/>
            <a:tailEnd/>
          </a:ln>
          <a:effectLst/>
        </p:spPr>
        <p:txBody>
          <a:bodyPr wrap="none" anchor="ctr"/>
          <a:lstStyle/>
          <a:p>
            <a:endParaRPr lang="it-IT"/>
          </a:p>
        </p:txBody>
      </p:sp>
      <p:graphicFrame>
        <p:nvGraphicFramePr>
          <p:cNvPr id="18" name="Object 64"/>
          <p:cNvGraphicFramePr>
            <a:graphicFrameLocks noChangeAspect="1"/>
          </p:cNvGraphicFramePr>
          <p:nvPr/>
        </p:nvGraphicFramePr>
        <p:xfrm>
          <a:off x="987425" y="5027613"/>
          <a:ext cx="2071688" cy="673100"/>
        </p:xfrm>
        <a:graphic>
          <a:graphicData uri="http://schemas.openxmlformats.org/presentationml/2006/ole">
            <mc:AlternateContent xmlns:mc="http://schemas.openxmlformats.org/markup-compatibility/2006">
              <mc:Choice xmlns:v="urn:schemas-microsoft-com:vml" Requires="v">
                <p:oleObj spid="_x0000_s40985" name="Equation" r:id="rId9" imgW="1549400" imgH="508000" progId="Equation.3">
                  <p:embed/>
                </p:oleObj>
              </mc:Choice>
              <mc:Fallback>
                <p:oleObj name="Equation" r:id="rId9" imgW="1549400" imgH="5080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425" y="5027613"/>
                        <a:ext cx="207168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65"/>
          <p:cNvSpPr txBox="1">
            <a:spLocks noChangeArrowheads="1"/>
          </p:cNvSpPr>
          <p:nvPr/>
        </p:nvSpPr>
        <p:spPr bwMode="auto">
          <a:xfrm>
            <a:off x="3132138" y="4305300"/>
            <a:ext cx="2808287" cy="366713"/>
          </a:xfrm>
          <a:prstGeom prst="rect">
            <a:avLst/>
          </a:prstGeom>
          <a:noFill/>
          <a:ln w="3175" algn="ctr">
            <a:noFill/>
            <a:miter lim="800000"/>
            <a:headEnd/>
            <a:tailEnd/>
          </a:ln>
          <a:effectLst/>
        </p:spPr>
        <p:txBody>
          <a:bodyPr>
            <a:spAutoFit/>
          </a:bodyPr>
          <a:lstStyle/>
          <a:p>
            <a:pPr algn="just"/>
            <a:r>
              <a:rPr lang="it-IT" sz="1800" b="1"/>
              <a:t>Relazioni valide per z &gt; L</a:t>
            </a:r>
          </a:p>
        </p:txBody>
      </p:sp>
      <p:sp>
        <p:nvSpPr>
          <p:cNvPr id="20" name="Rectangle 68"/>
          <p:cNvSpPr>
            <a:spLocks noChangeArrowheads="1"/>
          </p:cNvSpPr>
          <p:nvPr/>
        </p:nvSpPr>
        <p:spPr bwMode="auto">
          <a:xfrm>
            <a:off x="971550" y="6021388"/>
            <a:ext cx="5905500" cy="366712"/>
          </a:xfrm>
          <a:prstGeom prst="rect">
            <a:avLst/>
          </a:prstGeom>
          <a:noFill/>
          <a:ln w="3175" algn="ctr">
            <a:noFill/>
            <a:miter lim="800000"/>
            <a:headEnd/>
            <a:tailEnd/>
          </a:ln>
          <a:effectLst/>
        </p:spPr>
        <p:txBody>
          <a:bodyPr>
            <a:spAutoFit/>
          </a:bodyPr>
          <a:lstStyle/>
          <a:p>
            <a:r>
              <a:rPr lang="it-IT" sz="1800" b="1"/>
              <a:t>N.B.: Q</a:t>
            </a:r>
            <a:r>
              <a:rPr lang="it-IT" sz="1800" b="1" baseline="-25000"/>
              <a:t>c</a:t>
            </a:r>
            <a:r>
              <a:rPr lang="it-IT" sz="1800" b="1"/>
              <a:t> [kW], T [K], c</a:t>
            </a:r>
            <a:r>
              <a:rPr lang="it-IT" sz="1800" b="1" baseline="-25000"/>
              <a:t>p</a:t>
            </a:r>
            <a:r>
              <a:rPr lang="it-IT" sz="1800" b="1"/>
              <a:t> [kJ kg</a:t>
            </a:r>
            <a:r>
              <a:rPr lang="it-IT" sz="1800" b="1" baseline="30000"/>
              <a:t>-1</a:t>
            </a:r>
            <a:r>
              <a:rPr lang="it-IT" sz="1800" b="1"/>
              <a:t> K</a:t>
            </a:r>
            <a:r>
              <a:rPr lang="it-IT" sz="1800" b="1" baseline="30000"/>
              <a:t>-1</a:t>
            </a:r>
            <a:r>
              <a:rPr lang="it-IT" sz="1800" b="1"/>
              <a:t>], altri [unità SI]</a:t>
            </a:r>
          </a:p>
        </p:txBody>
      </p:sp>
      <p:sp>
        <p:nvSpPr>
          <p:cNvPr id="21" name="Rectangle 69"/>
          <p:cNvSpPr>
            <a:spLocks noChangeArrowheads="1"/>
          </p:cNvSpPr>
          <p:nvPr/>
        </p:nvSpPr>
        <p:spPr bwMode="auto">
          <a:xfrm>
            <a:off x="688975" y="4681538"/>
            <a:ext cx="2254250" cy="366712"/>
          </a:xfrm>
          <a:prstGeom prst="rect">
            <a:avLst/>
          </a:prstGeom>
          <a:noFill/>
          <a:ln w="3175" algn="ctr">
            <a:noFill/>
            <a:miter lim="800000"/>
            <a:headEnd/>
            <a:tailEnd/>
          </a:ln>
          <a:effectLst/>
        </p:spPr>
        <p:txBody>
          <a:bodyPr wrap="none">
            <a:spAutoFit/>
          </a:bodyPr>
          <a:lstStyle/>
          <a:p>
            <a:pPr>
              <a:spcBef>
                <a:spcPct val="50000"/>
              </a:spcBef>
            </a:pPr>
            <a:r>
              <a:rPr lang="it-IT" sz="1800" b="1"/>
              <a:t>- </a:t>
            </a:r>
            <a:r>
              <a:rPr lang="it-IT" sz="1800" b="1" u="sng"/>
              <a:t>raggio del </a:t>
            </a:r>
            <a:r>
              <a:rPr lang="it-IT" sz="1800" b="1" i="1" u="sng"/>
              <a:t>plume</a:t>
            </a:r>
            <a:r>
              <a:rPr lang="it-IT" sz="1800" b="1"/>
              <a:t> (</a:t>
            </a:r>
            <a:r>
              <a:rPr lang="it-IT" sz="1800" b="1" i="1"/>
              <a:t>b</a:t>
            </a:r>
            <a:r>
              <a:rPr lang="it-IT" sz="1800" b="1"/>
              <a:t>)</a:t>
            </a:r>
          </a:p>
        </p:txBody>
      </p:sp>
      <p:sp>
        <p:nvSpPr>
          <p:cNvPr id="22" name="Rectangle 73"/>
          <p:cNvSpPr>
            <a:spLocks noChangeArrowheads="1"/>
          </p:cNvSpPr>
          <p:nvPr/>
        </p:nvSpPr>
        <p:spPr bwMode="auto">
          <a:xfrm>
            <a:off x="3244850" y="4638675"/>
            <a:ext cx="2813050" cy="366713"/>
          </a:xfrm>
          <a:prstGeom prst="rect">
            <a:avLst/>
          </a:prstGeom>
          <a:noFill/>
          <a:ln w="3175" algn="ctr">
            <a:noFill/>
            <a:miter lim="800000"/>
            <a:headEnd/>
            <a:tailEnd/>
          </a:ln>
          <a:effectLst/>
        </p:spPr>
        <p:txBody>
          <a:bodyPr>
            <a:spAutoFit/>
          </a:bodyPr>
          <a:lstStyle/>
          <a:p>
            <a:pPr algn="just">
              <a:buFontTx/>
              <a:buChar char="-"/>
            </a:pPr>
            <a:r>
              <a:rPr lang="it-IT" sz="1800" b="1"/>
              <a:t> </a:t>
            </a:r>
            <a:r>
              <a:rPr lang="it-IT" sz="1800" b="1" u="sng"/>
              <a:t>temperatura asse   </a:t>
            </a:r>
            <a:r>
              <a:rPr lang="it-IT" sz="1800" b="1" i="1" u="sng"/>
              <a:t>plume</a:t>
            </a:r>
            <a:endParaRPr lang="it-IT" sz="1800" b="1" u="sng"/>
          </a:p>
        </p:txBody>
      </p:sp>
      <p:sp>
        <p:nvSpPr>
          <p:cNvPr id="23" name="Rectangle 74"/>
          <p:cNvSpPr>
            <a:spLocks noChangeArrowheads="1"/>
          </p:cNvSpPr>
          <p:nvPr/>
        </p:nvSpPr>
        <p:spPr bwMode="auto">
          <a:xfrm>
            <a:off x="6300788" y="4638675"/>
            <a:ext cx="2305050" cy="366713"/>
          </a:xfrm>
          <a:prstGeom prst="rect">
            <a:avLst/>
          </a:prstGeom>
          <a:noFill/>
          <a:ln w="3175" algn="ctr">
            <a:noFill/>
            <a:miter lim="800000"/>
            <a:headEnd/>
            <a:tailEnd/>
          </a:ln>
          <a:effectLst/>
        </p:spPr>
        <p:txBody>
          <a:bodyPr>
            <a:spAutoFit/>
          </a:bodyPr>
          <a:lstStyle/>
          <a:p>
            <a:pPr algn="just">
              <a:buFontTx/>
              <a:buChar char="-"/>
            </a:pPr>
            <a:r>
              <a:rPr lang="it-IT" sz="1800" b="1"/>
              <a:t> </a:t>
            </a:r>
            <a:r>
              <a:rPr lang="it-IT" sz="1800" b="1" u="sng"/>
              <a:t>velocità asse </a:t>
            </a:r>
            <a:r>
              <a:rPr lang="it-IT" sz="1800" b="1" i="1" u="sng"/>
              <a:t>plume</a:t>
            </a:r>
            <a:endParaRPr lang="it-IT" sz="1800" b="1" u="sng"/>
          </a:p>
        </p:txBody>
      </p:sp>
      <p:sp>
        <p:nvSpPr>
          <p:cNvPr id="24" name="Text Box 75"/>
          <p:cNvSpPr txBox="1">
            <a:spLocks noChangeArrowheads="1"/>
          </p:cNvSpPr>
          <p:nvPr/>
        </p:nvSpPr>
        <p:spPr bwMode="auto">
          <a:xfrm>
            <a:off x="1576388" y="5734050"/>
            <a:ext cx="936625" cy="457200"/>
          </a:xfrm>
          <a:prstGeom prst="rect">
            <a:avLst/>
          </a:prstGeom>
          <a:noFill/>
          <a:ln w="3175" algn="ctr">
            <a:noFill/>
            <a:miter lim="800000"/>
            <a:headEnd/>
            <a:tailEnd/>
          </a:ln>
          <a:effectLst/>
        </p:spPr>
        <p:txBody>
          <a:bodyPr>
            <a:spAutoFit/>
          </a:bodyPr>
          <a:lstStyle/>
          <a:p>
            <a:pPr>
              <a:spcBef>
                <a:spcPct val="50000"/>
              </a:spcBef>
            </a:pPr>
            <a:r>
              <a:rPr lang="it-IT"/>
              <a:t>.</a:t>
            </a:r>
          </a:p>
        </p:txBody>
      </p:sp>
      <p:graphicFrame>
        <p:nvGraphicFramePr>
          <p:cNvPr id="25" name="Object 76"/>
          <p:cNvGraphicFramePr>
            <a:graphicFrameLocks noChangeAspect="1"/>
          </p:cNvGraphicFramePr>
          <p:nvPr/>
        </p:nvGraphicFramePr>
        <p:xfrm>
          <a:off x="3419475" y="5084763"/>
          <a:ext cx="2587625" cy="612775"/>
        </p:xfrm>
        <a:graphic>
          <a:graphicData uri="http://schemas.openxmlformats.org/presentationml/2006/ole">
            <mc:AlternateContent xmlns:mc="http://schemas.openxmlformats.org/markup-compatibility/2006">
              <mc:Choice xmlns:v="urn:schemas-microsoft-com:vml" Requires="v">
                <p:oleObj spid="_x0000_s40986" name="Equation" r:id="rId11" imgW="2374900" imgH="558800" progId="Equation.3">
                  <p:embed/>
                </p:oleObj>
              </mc:Choice>
              <mc:Fallback>
                <p:oleObj name="Equation" r:id="rId11" imgW="2374900" imgH="5588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475" y="5084763"/>
                        <a:ext cx="25876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78"/>
          <p:cNvGraphicFramePr>
            <a:graphicFrameLocks noChangeAspect="1"/>
          </p:cNvGraphicFramePr>
          <p:nvPr/>
        </p:nvGraphicFramePr>
        <p:xfrm>
          <a:off x="6286500" y="5084763"/>
          <a:ext cx="2476500" cy="576262"/>
        </p:xfrm>
        <a:graphic>
          <a:graphicData uri="http://schemas.openxmlformats.org/presentationml/2006/ole">
            <mc:AlternateContent xmlns:mc="http://schemas.openxmlformats.org/markup-compatibility/2006">
              <mc:Choice xmlns:v="urn:schemas-microsoft-com:vml" Requires="v">
                <p:oleObj spid="_x0000_s40987" name="Equation" r:id="rId13" imgW="2336800" imgH="546100" progId="Equation.3">
                  <p:embed/>
                </p:oleObj>
              </mc:Choice>
              <mc:Fallback>
                <p:oleObj name="Equation" r:id="rId13" imgW="2336800" imgH="5461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5084763"/>
                        <a:ext cx="247650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1"/>
          <p:cNvGraphicFramePr>
            <a:graphicFrameLocks noChangeAspect="1"/>
          </p:cNvGraphicFramePr>
          <p:nvPr/>
        </p:nvGraphicFramePr>
        <p:xfrm>
          <a:off x="869950" y="3227388"/>
          <a:ext cx="1943100" cy="1100137"/>
        </p:xfrm>
        <a:graphic>
          <a:graphicData uri="http://schemas.openxmlformats.org/presentationml/2006/ole">
            <mc:AlternateContent xmlns:mc="http://schemas.openxmlformats.org/markup-compatibility/2006">
              <mc:Choice xmlns:v="urn:schemas-microsoft-com:vml" Requires="v">
                <p:oleObj spid="_x0000_s40988" name="Equation" r:id="rId15" imgW="1295400" imgH="736600" progId="Equation.3">
                  <p:embed/>
                </p:oleObj>
              </mc:Choice>
              <mc:Fallback>
                <p:oleObj name="Equation" r:id="rId15" imgW="1295400" imgH="73660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9950" y="3227388"/>
                        <a:ext cx="1943100" cy="110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80"/>
          <p:cNvGraphicFramePr>
            <a:graphicFrameLocks noChangeAspect="1"/>
          </p:cNvGraphicFramePr>
          <p:nvPr/>
        </p:nvGraphicFramePr>
        <p:xfrm>
          <a:off x="3910013" y="3559175"/>
          <a:ext cx="1944687" cy="381000"/>
        </p:xfrm>
        <a:graphic>
          <a:graphicData uri="http://schemas.openxmlformats.org/presentationml/2006/ole">
            <mc:AlternateContent xmlns:mc="http://schemas.openxmlformats.org/markup-compatibility/2006">
              <mc:Choice xmlns:v="urn:schemas-microsoft-com:vml" Requires="v">
                <p:oleObj spid="_x0000_s40989" name="Equation" r:id="rId17" imgW="1218671" imgH="241195" progId="Equation.3">
                  <p:embed/>
                </p:oleObj>
              </mc:Choice>
              <mc:Fallback>
                <p:oleObj name="Equation" r:id="rId17" imgW="1218671" imgH="241195" progId="Equation.3">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10013" y="3559175"/>
                        <a:ext cx="194468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16</a:t>
            </a:fld>
            <a:endParaRPr lang="it-IT" dirty="0"/>
          </a:p>
        </p:txBody>
      </p:sp>
      <p:sp>
        <p:nvSpPr>
          <p:cNvPr id="78852" name="Segnaposto piè di pagina 4"/>
          <p:cNvSpPr>
            <a:spLocks noGrp="1"/>
          </p:cNvSpPr>
          <p:nvPr>
            <p:ph type="ftr" sz="quarter" idx="11"/>
          </p:nvPr>
        </p:nvSpPr>
        <p:spPr bwMode="auto">
          <a:xfrm>
            <a:off x="3059832"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22" name="Text Box 3"/>
          <p:cNvSpPr txBox="1">
            <a:spLocks noChangeArrowheads="1"/>
          </p:cNvSpPr>
          <p:nvPr/>
        </p:nvSpPr>
        <p:spPr bwMode="auto">
          <a:xfrm>
            <a:off x="827584" y="836712"/>
            <a:ext cx="7200800"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dirty="0"/>
              <a:t>Modelli sperimentali di </a:t>
            </a:r>
            <a:r>
              <a:rPr lang="it-IT" b="1" i="1" dirty="0" err="1"/>
              <a:t>plume</a:t>
            </a:r>
            <a:r>
              <a:rPr lang="it-IT" b="1" dirty="0"/>
              <a:t> – Il modello di </a:t>
            </a:r>
            <a:r>
              <a:rPr lang="it-IT" b="1" dirty="0" err="1"/>
              <a:t>Heskestad</a:t>
            </a:r>
            <a:r>
              <a:rPr lang="it-IT" b="1" dirty="0"/>
              <a:t> – 3/</a:t>
            </a:r>
            <a:r>
              <a:rPr lang="it-IT" b="1" dirty="0" err="1"/>
              <a:t>3</a:t>
            </a:r>
            <a:endParaRPr lang="it-IT" b="1" dirty="0"/>
          </a:p>
        </p:txBody>
      </p:sp>
      <p:sp>
        <p:nvSpPr>
          <p:cNvPr id="23" name="Text Box 22"/>
          <p:cNvSpPr txBox="1">
            <a:spLocks noChangeArrowheads="1"/>
          </p:cNvSpPr>
          <p:nvPr/>
        </p:nvSpPr>
        <p:spPr bwMode="auto">
          <a:xfrm>
            <a:off x="1230487" y="4466258"/>
            <a:ext cx="6724650" cy="2176462"/>
          </a:xfrm>
          <a:prstGeom prst="rect">
            <a:avLst/>
          </a:prstGeom>
          <a:noFill/>
          <a:ln w="9525">
            <a:noFill/>
            <a:miter lim="800000"/>
            <a:headEnd/>
            <a:tailEnd/>
          </a:ln>
          <a:effectLst/>
        </p:spPr>
        <p:txBody>
          <a:bodyPr>
            <a:spAutoFit/>
          </a:bodyPr>
          <a:lstStyle/>
          <a:p>
            <a:pPr algn="just">
              <a:spcBef>
                <a:spcPct val="10000"/>
              </a:spcBef>
            </a:pPr>
            <a:r>
              <a:rPr lang="it-IT" sz="1800" b="1" u="sng" dirty="0"/>
              <a:t>Riepilogo procedura di calcolo</a:t>
            </a:r>
          </a:p>
          <a:p>
            <a:pPr algn="just">
              <a:spcBef>
                <a:spcPct val="10000"/>
              </a:spcBef>
            </a:pPr>
            <a:r>
              <a:rPr lang="it-IT" sz="1800" b="1" dirty="0"/>
              <a:t>1  calcolo della posizione dell’origine virtuale (</a:t>
            </a:r>
            <a:r>
              <a:rPr lang="it-IT" sz="1800" b="1" i="1" dirty="0"/>
              <a:t>z</a:t>
            </a:r>
            <a:r>
              <a:rPr lang="it-IT" sz="1800" b="1" i="1" baseline="-25000" dirty="0"/>
              <a:t>0</a:t>
            </a:r>
            <a:r>
              <a:rPr lang="it-IT" sz="1800" b="1" dirty="0"/>
              <a:t>)</a:t>
            </a:r>
          </a:p>
          <a:p>
            <a:pPr algn="just">
              <a:spcBef>
                <a:spcPct val="10000"/>
              </a:spcBef>
            </a:pPr>
            <a:r>
              <a:rPr lang="it-IT" sz="1800" b="1" dirty="0"/>
              <a:t>2  calcolo dell’altezza media di fiamma (</a:t>
            </a:r>
            <a:r>
              <a:rPr lang="it-IT" sz="1800" b="1" i="1" dirty="0"/>
              <a:t>L</a:t>
            </a:r>
            <a:r>
              <a:rPr lang="it-IT" sz="1800" b="1" dirty="0"/>
              <a:t>)</a:t>
            </a:r>
          </a:p>
          <a:p>
            <a:pPr algn="just">
              <a:spcBef>
                <a:spcPct val="10000"/>
              </a:spcBef>
            </a:pPr>
            <a:r>
              <a:rPr lang="it-IT" sz="1800" b="1" dirty="0"/>
              <a:t>3  scelta dell’altezza (</a:t>
            </a:r>
            <a:r>
              <a:rPr lang="it-IT" sz="1800" b="1" i="1" dirty="0"/>
              <a:t>z</a:t>
            </a:r>
            <a:r>
              <a:rPr lang="it-IT" sz="1800" b="1" dirty="0"/>
              <a:t>) alla quale valutare le proprietà del </a:t>
            </a:r>
            <a:r>
              <a:rPr lang="it-IT" sz="1800" b="1" i="1" dirty="0" err="1"/>
              <a:t>plume</a:t>
            </a:r>
            <a:endParaRPr lang="it-IT" sz="1800" b="1" i="1" dirty="0"/>
          </a:p>
          <a:p>
            <a:pPr algn="just">
              <a:spcBef>
                <a:spcPct val="10000"/>
              </a:spcBef>
            </a:pPr>
            <a:r>
              <a:rPr lang="it-IT" sz="1800" b="1" dirty="0"/>
              <a:t>4  calcolo della potenza termica convettiva (</a:t>
            </a:r>
            <a:r>
              <a:rPr lang="it-IT" sz="1800" b="1" i="1" dirty="0" err="1"/>
              <a:t>Q</a:t>
            </a:r>
            <a:r>
              <a:rPr lang="it-IT" sz="1800" b="1" i="1" baseline="-25000" dirty="0" err="1"/>
              <a:t>c</a:t>
            </a:r>
            <a:r>
              <a:rPr lang="it-IT" sz="1800" b="1" dirty="0"/>
              <a:t>)</a:t>
            </a:r>
          </a:p>
          <a:p>
            <a:pPr algn="just">
              <a:spcBef>
                <a:spcPct val="10000"/>
              </a:spcBef>
            </a:pPr>
            <a:r>
              <a:rPr lang="it-IT" sz="1800" b="1" dirty="0"/>
              <a:t>5  calcolo della proprietà desiderata</a:t>
            </a:r>
          </a:p>
          <a:p>
            <a:pPr algn="just">
              <a:spcBef>
                <a:spcPct val="10000"/>
              </a:spcBef>
            </a:pPr>
            <a:r>
              <a:rPr lang="it-IT" sz="1800" b="1" dirty="0"/>
              <a:t>    N.B.: </a:t>
            </a:r>
            <a:r>
              <a:rPr lang="it-IT" sz="1800" b="1" dirty="0" err="1"/>
              <a:t>Q</a:t>
            </a:r>
            <a:r>
              <a:rPr lang="it-IT" sz="1800" b="1" baseline="-25000" dirty="0" err="1"/>
              <a:t>c</a:t>
            </a:r>
            <a:r>
              <a:rPr lang="it-IT" sz="1800" b="1" dirty="0"/>
              <a:t> [kW], T [K], </a:t>
            </a:r>
            <a:r>
              <a:rPr lang="it-IT" sz="1800" b="1" dirty="0" err="1" smtClean="0"/>
              <a:t>c</a:t>
            </a:r>
            <a:r>
              <a:rPr lang="it-IT" sz="1800" b="1" baseline="-25000" dirty="0" err="1" smtClean="0"/>
              <a:t>p</a:t>
            </a:r>
            <a:r>
              <a:rPr lang="it-IT" sz="1800" b="1" dirty="0" smtClean="0"/>
              <a:t> [</a:t>
            </a:r>
            <a:r>
              <a:rPr lang="it-IT" sz="1800" b="1" dirty="0" err="1" smtClean="0"/>
              <a:t>kJ</a:t>
            </a:r>
            <a:r>
              <a:rPr lang="it-IT" sz="1800" b="1" dirty="0" smtClean="0"/>
              <a:t> kg</a:t>
            </a:r>
            <a:r>
              <a:rPr lang="it-IT" sz="1800" b="1" baseline="30000" dirty="0" smtClean="0"/>
              <a:t>-1</a:t>
            </a:r>
            <a:r>
              <a:rPr lang="it-IT" sz="1800" b="1" dirty="0" smtClean="0"/>
              <a:t> K</a:t>
            </a:r>
            <a:r>
              <a:rPr lang="it-IT" sz="1800" b="1" baseline="30000" dirty="0" smtClean="0"/>
              <a:t>-1</a:t>
            </a:r>
            <a:r>
              <a:rPr lang="it-IT" sz="1800" b="1" dirty="0" smtClean="0"/>
              <a:t>], altri [unità SI]</a:t>
            </a:r>
            <a:endParaRPr lang="it-IT" sz="1800" b="1" dirty="0"/>
          </a:p>
        </p:txBody>
      </p:sp>
      <p:sp>
        <p:nvSpPr>
          <p:cNvPr id="24" name="Text Box 26"/>
          <p:cNvSpPr txBox="1">
            <a:spLocks noChangeArrowheads="1"/>
          </p:cNvSpPr>
          <p:nvPr/>
        </p:nvSpPr>
        <p:spPr bwMode="auto">
          <a:xfrm>
            <a:off x="727001" y="2767360"/>
            <a:ext cx="1979612" cy="366712"/>
          </a:xfrm>
          <a:prstGeom prst="rect">
            <a:avLst/>
          </a:prstGeom>
          <a:noFill/>
          <a:ln w="9525">
            <a:noFill/>
            <a:miter lim="800000"/>
            <a:headEnd/>
            <a:tailEnd/>
          </a:ln>
          <a:effectLst/>
        </p:spPr>
        <p:txBody>
          <a:bodyPr>
            <a:spAutoFit/>
          </a:bodyPr>
          <a:lstStyle/>
          <a:p>
            <a:pPr algn="l">
              <a:spcBef>
                <a:spcPct val="10000"/>
              </a:spcBef>
            </a:pPr>
            <a:r>
              <a:rPr lang="it-IT" sz="1800" b="1" u="sng"/>
              <a:t>Portata di massa</a:t>
            </a:r>
          </a:p>
        </p:txBody>
      </p:sp>
      <p:graphicFrame>
        <p:nvGraphicFramePr>
          <p:cNvPr id="25" name="Object 28"/>
          <p:cNvGraphicFramePr>
            <a:graphicFrameLocks noChangeAspect="1"/>
          </p:cNvGraphicFramePr>
          <p:nvPr/>
        </p:nvGraphicFramePr>
        <p:xfrm>
          <a:off x="1941513" y="3681413"/>
          <a:ext cx="4465637" cy="446087"/>
        </p:xfrm>
        <a:graphic>
          <a:graphicData uri="http://schemas.openxmlformats.org/presentationml/2006/ole">
            <mc:AlternateContent xmlns:mc="http://schemas.openxmlformats.org/markup-compatibility/2006">
              <mc:Choice xmlns:v="urn:schemas-microsoft-com:vml" Requires="v">
                <p:oleObj spid="_x0000_s42002" name="Equation" r:id="rId5" imgW="2667000" imgH="266700" progId="Equation.3">
                  <p:embed/>
                </p:oleObj>
              </mc:Choice>
              <mc:Fallback>
                <p:oleObj name="Equation" r:id="rId5" imgW="2667000" imgH="2667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513" y="3681413"/>
                        <a:ext cx="4465637"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7"/>
          <p:cNvGraphicFramePr>
            <a:graphicFrameLocks noChangeAspect="1"/>
          </p:cNvGraphicFramePr>
          <p:nvPr/>
        </p:nvGraphicFramePr>
        <p:xfrm>
          <a:off x="1941513" y="3028950"/>
          <a:ext cx="2016125" cy="650875"/>
        </p:xfrm>
        <a:graphic>
          <a:graphicData uri="http://schemas.openxmlformats.org/presentationml/2006/ole">
            <mc:AlternateContent xmlns:mc="http://schemas.openxmlformats.org/markup-compatibility/2006">
              <mc:Choice xmlns:v="urn:schemas-microsoft-com:vml" Requires="v">
                <p:oleObj spid="_x0000_s42003" name="Equation" r:id="rId7" imgW="1205977" imgH="393529" progId="Equation.3">
                  <p:embed/>
                </p:oleObj>
              </mc:Choice>
              <mc:Fallback>
                <p:oleObj name="Equation" r:id="rId7" imgW="1205977" imgH="393529"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1513" y="3028950"/>
                        <a:ext cx="2016125"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31"/>
          <p:cNvSpPr txBox="1">
            <a:spLocks noChangeArrowheads="1"/>
          </p:cNvSpPr>
          <p:nvPr/>
        </p:nvSpPr>
        <p:spPr bwMode="auto">
          <a:xfrm>
            <a:off x="755576" y="3170585"/>
            <a:ext cx="1584325" cy="366712"/>
          </a:xfrm>
          <a:prstGeom prst="rect">
            <a:avLst/>
          </a:prstGeom>
          <a:noFill/>
          <a:ln w="3175" algn="ctr">
            <a:noFill/>
            <a:miter lim="800000"/>
            <a:headEnd/>
            <a:tailEnd/>
          </a:ln>
          <a:effectLst/>
        </p:spPr>
        <p:txBody>
          <a:bodyPr>
            <a:spAutoFit/>
          </a:bodyPr>
          <a:lstStyle/>
          <a:p>
            <a:pPr algn="just">
              <a:spcBef>
                <a:spcPct val="50000"/>
              </a:spcBef>
            </a:pPr>
            <a:r>
              <a:rPr lang="it-IT" sz="1800" b="1"/>
              <a:t>- z &lt; L</a:t>
            </a:r>
          </a:p>
        </p:txBody>
      </p:sp>
      <p:sp>
        <p:nvSpPr>
          <p:cNvPr id="28" name="Text Box 32"/>
          <p:cNvSpPr txBox="1">
            <a:spLocks noChangeArrowheads="1"/>
          </p:cNvSpPr>
          <p:nvPr/>
        </p:nvSpPr>
        <p:spPr bwMode="auto">
          <a:xfrm>
            <a:off x="744463" y="3718272"/>
            <a:ext cx="1584325" cy="366713"/>
          </a:xfrm>
          <a:prstGeom prst="rect">
            <a:avLst/>
          </a:prstGeom>
          <a:noFill/>
          <a:ln w="3175" algn="ctr">
            <a:noFill/>
            <a:miter lim="800000"/>
            <a:headEnd/>
            <a:tailEnd/>
          </a:ln>
          <a:effectLst/>
        </p:spPr>
        <p:txBody>
          <a:bodyPr>
            <a:spAutoFit/>
          </a:bodyPr>
          <a:lstStyle/>
          <a:p>
            <a:pPr algn="just">
              <a:spcBef>
                <a:spcPct val="50000"/>
              </a:spcBef>
            </a:pPr>
            <a:r>
              <a:rPr lang="it-IT" sz="1800" b="1"/>
              <a:t>- z &gt; L</a:t>
            </a:r>
          </a:p>
        </p:txBody>
      </p:sp>
      <p:sp>
        <p:nvSpPr>
          <p:cNvPr id="29" name="Text Box 42"/>
          <p:cNvSpPr txBox="1">
            <a:spLocks noChangeArrowheads="1"/>
          </p:cNvSpPr>
          <p:nvPr/>
        </p:nvSpPr>
        <p:spPr bwMode="auto">
          <a:xfrm>
            <a:off x="755576" y="1268760"/>
            <a:ext cx="2700337" cy="1465262"/>
          </a:xfrm>
          <a:prstGeom prst="rect">
            <a:avLst/>
          </a:prstGeom>
          <a:noFill/>
          <a:ln w="3175">
            <a:noFill/>
            <a:miter lim="800000"/>
            <a:headEnd/>
            <a:tailEnd/>
          </a:ln>
          <a:effectLst/>
        </p:spPr>
        <p:txBody>
          <a:bodyPr anchor="ctr">
            <a:spAutoFit/>
          </a:bodyPr>
          <a:lstStyle/>
          <a:p>
            <a:pPr algn="l"/>
            <a:r>
              <a:rPr lang="it-IT" sz="1800" b="1" u="sng" dirty="0"/>
              <a:t>Caso tipo: aria ambiente</a:t>
            </a:r>
          </a:p>
          <a:p>
            <a:pPr algn="l"/>
            <a:r>
              <a:rPr lang="it-IT" sz="1800" b="1" dirty="0"/>
              <a:t>T</a:t>
            </a:r>
            <a:r>
              <a:rPr lang="it-IT" sz="1800" b="1" baseline="-25000" dirty="0">
                <a:cs typeface="Times New Roman" pitchFamily="18" charset="0"/>
              </a:rPr>
              <a:t>∞</a:t>
            </a:r>
            <a:r>
              <a:rPr lang="it-IT" sz="1800" b="1" dirty="0">
                <a:cs typeface="Times New Roman" pitchFamily="18" charset="0"/>
              </a:rPr>
              <a:t> = 293 K</a:t>
            </a:r>
          </a:p>
          <a:p>
            <a:pPr algn="l"/>
            <a:r>
              <a:rPr lang="it-IT" sz="1800" b="1" dirty="0">
                <a:latin typeface="Symbol" pitchFamily="18" charset="2"/>
                <a:cs typeface="Times New Roman" pitchFamily="18" charset="0"/>
              </a:rPr>
              <a:t>r</a:t>
            </a:r>
            <a:r>
              <a:rPr lang="it-IT" sz="1800" b="1" baseline="-25000" dirty="0">
                <a:cs typeface="Times New Roman" pitchFamily="18" charset="0"/>
              </a:rPr>
              <a:t>∞</a:t>
            </a:r>
            <a:r>
              <a:rPr lang="it-IT" sz="1800" b="1" dirty="0">
                <a:cs typeface="Times New Roman" pitchFamily="18" charset="0"/>
              </a:rPr>
              <a:t> = 1.2 kg m</a:t>
            </a:r>
            <a:r>
              <a:rPr lang="it-IT" sz="1800" b="1" baseline="30000" dirty="0">
                <a:cs typeface="Times New Roman" pitchFamily="18" charset="0"/>
              </a:rPr>
              <a:t>-3</a:t>
            </a:r>
          </a:p>
          <a:p>
            <a:pPr algn="l"/>
            <a:r>
              <a:rPr lang="it-IT" sz="1800" b="1" dirty="0" err="1">
                <a:cs typeface="Times New Roman" pitchFamily="18" charset="0"/>
              </a:rPr>
              <a:t>c</a:t>
            </a:r>
            <a:r>
              <a:rPr lang="it-IT" sz="1800" b="1" baseline="-25000" dirty="0" err="1">
                <a:cs typeface="Times New Roman" pitchFamily="18" charset="0"/>
              </a:rPr>
              <a:t>p</a:t>
            </a:r>
            <a:r>
              <a:rPr lang="it-IT" sz="1800" b="1" dirty="0">
                <a:cs typeface="Times New Roman" pitchFamily="18" charset="0"/>
              </a:rPr>
              <a:t> = 1.0 </a:t>
            </a:r>
            <a:r>
              <a:rPr lang="it-IT" sz="1800" b="1" dirty="0" err="1">
                <a:cs typeface="Times New Roman" pitchFamily="18" charset="0"/>
              </a:rPr>
              <a:t>kJ</a:t>
            </a:r>
            <a:r>
              <a:rPr lang="it-IT" sz="1800" b="1" dirty="0">
                <a:cs typeface="Times New Roman" pitchFamily="18" charset="0"/>
              </a:rPr>
              <a:t> kg</a:t>
            </a:r>
            <a:r>
              <a:rPr lang="it-IT" sz="1800" b="1" baseline="30000" dirty="0">
                <a:cs typeface="Times New Roman" pitchFamily="18" charset="0"/>
              </a:rPr>
              <a:t>-1</a:t>
            </a:r>
            <a:r>
              <a:rPr lang="it-IT" sz="1800" b="1" dirty="0">
                <a:cs typeface="Times New Roman" pitchFamily="18" charset="0"/>
              </a:rPr>
              <a:t> K</a:t>
            </a:r>
            <a:r>
              <a:rPr lang="it-IT" sz="1800" b="1" baseline="30000" dirty="0">
                <a:cs typeface="Times New Roman" pitchFamily="18" charset="0"/>
              </a:rPr>
              <a:t>-1</a:t>
            </a:r>
            <a:endParaRPr lang="it-IT" sz="1800" b="1" dirty="0">
              <a:cs typeface="Times New Roman" pitchFamily="18" charset="0"/>
            </a:endParaRPr>
          </a:p>
          <a:p>
            <a:pPr algn="l"/>
            <a:r>
              <a:rPr lang="it-IT" sz="1800" b="1" dirty="0">
                <a:cs typeface="Times New Roman" pitchFamily="18" charset="0"/>
              </a:rPr>
              <a:t>g = 9.81 m s</a:t>
            </a:r>
            <a:r>
              <a:rPr lang="it-IT" sz="1800" b="1" baseline="30000" dirty="0">
                <a:cs typeface="Times New Roman" pitchFamily="18" charset="0"/>
              </a:rPr>
              <a:t>-2</a:t>
            </a:r>
          </a:p>
        </p:txBody>
      </p:sp>
      <p:sp>
        <p:nvSpPr>
          <p:cNvPr id="30" name="Text Box 56"/>
          <p:cNvSpPr txBox="1">
            <a:spLocks noChangeArrowheads="1"/>
          </p:cNvSpPr>
          <p:nvPr/>
        </p:nvSpPr>
        <p:spPr bwMode="auto">
          <a:xfrm>
            <a:off x="6016625" y="3400425"/>
            <a:ext cx="3097213" cy="366713"/>
          </a:xfrm>
          <a:prstGeom prst="rect">
            <a:avLst/>
          </a:prstGeom>
          <a:noFill/>
          <a:ln w="3175" algn="ctr">
            <a:noFill/>
            <a:miter lim="800000"/>
            <a:headEnd/>
            <a:tailEnd/>
          </a:ln>
          <a:effectLst/>
        </p:spPr>
        <p:txBody>
          <a:bodyPr>
            <a:spAutoFit/>
          </a:bodyPr>
          <a:lstStyle/>
          <a:p>
            <a:pPr>
              <a:spcBef>
                <a:spcPct val="50000"/>
              </a:spcBef>
            </a:pPr>
            <a:r>
              <a:rPr lang="it-IT" sz="1800" b="1"/>
              <a:t>diverso </a:t>
            </a:r>
            <a:r>
              <a:rPr lang="it-IT" sz="1800" b="1" i="1"/>
              <a:t>entrainment</a:t>
            </a:r>
          </a:p>
        </p:txBody>
      </p:sp>
      <p:sp>
        <p:nvSpPr>
          <p:cNvPr id="31" name="Rectangle 67"/>
          <p:cNvSpPr>
            <a:spLocks noChangeArrowheads="1"/>
          </p:cNvSpPr>
          <p:nvPr/>
        </p:nvSpPr>
        <p:spPr bwMode="auto">
          <a:xfrm>
            <a:off x="2600325" y="4135438"/>
            <a:ext cx="2776538" cy="366712"/>
          </a:xfrm>
          <a:prstGeom prst="rect">
            <a:avLst/>
          </a:prstGeom>
          <a:noFill/>
          <a:ln w="3175" algn="ctr">
            <a:noFill/>
            <a:miter lim="800000"/>
            <a:headEnd/>
            <a:tailEnd/>
          </a:ln>
          <a:effectLst/>
        </p:spPr>
        <p:txBody>
          <a:bodyPr>
            <a:spAutoFit/>
          </a:bodyPr>
          <a:lstStyle/>
          <a:p>
            <a:pPr algn="just"/>
            <a:r>
              <a:rPr lang="it-IT" sz="1800" b="1"/>
              <a:t>N.B.: Q</a:t>
            </a:r>
            <a:r>
              <a:rPr lang="it-IT" sz="1800" b="1" baseline="-25000"/>
              <a:t>c</a:t>
            </a:r>
            <a:r>
              <a:rPr lang="it-IT" sz="1800" b="1"/>
              <a:t> [kW], m</a:t>
            </a:r>
            <a:r>
              <a:rPr lang="it-IT" sz="1800" b="1" baseline="-25000"/>
              <a:t>p</a:t>
            </a:r>
            <a:r>
              <a:rPr lang="it-IT" sz="1800" b="1"/>
              <a:t> [kg s</a:t>
            </a:r>
            <a:r>
              <a:rPr lang="it-IT" sz="1800" b="1" baseline="30000"/>
              <a:t>-1</a:t>
            </a:r>
            <a:r>
              <a:rPr lang="it-IT" sz="1800" b="1"/>
              <a:t>]</a:t>
            </a:r>
          </a:p>
        </p:txBody>
      </p:sp>
      <p:sp>
        <p:nvSpPr>
          <p:cNvPr id="32" name="Text Box 68"/>
          <p:cNvSpPr txBox="1">
            <a:spLocks noChangeArrowheads="1"/>
          </p:cNvSpPr>
          <p:nvPr/>
        </p:nvSpPr>
        <p:spPr bwMode="auto">
          <a:xfrm>
            <a:off x="2903538" y="3867150"/>
            <a:ext cx="936625" cy="457200"/>
          </a:xfrm>
          <a:prstGeom prst="rect">
            <a:avLst/>
          </a:prstGeom>
          <a:noFill/>
          <a:ln w="3175" algn="ctr">
            <a:noFill/>
            <a:miter lim="800000"/>
            <a:headEnd/>
            <a:tailEnd/>
          </a:ln>
          <a:effectLst/>
        </p:spPr>
        <p:txBody>
          <a:bodyPr>
            <a:spAutoFit/>
          </a:bodyPr>
          <a:lstStyle/>
          <a:p>
            <a:pPr>
              <a:spcBef>
                <a:spcPct val="50000"/>
              </a:spcBef>
            </a:pPr>
            <a:r>
              <a:rPr lang="it-IT"/>
              <a:t>.</a:t>
            </a:r>
          </a:p>
        </p:txBody>
      </p:sp>
      <p:sp>
        <p:nvSpPr>
          <p:cNvPr id="33" name="Text Box 69"/>
          <p:cNvSpPr txBox="1">
            <a:spLocks noChangeArrowheads="1"/>
          </p:cNvSpPr>
          <p:nvPr/>
        </p:nvSpPr>
        <p:spPr bwMode="auto">
          <a:xfrm>
            <a:off x="3967163" y="3897313"/>
            <a:ext cx="647700" cy="457200"/>
          </a:xfrm>
          <a:prstGeom prst="rect">
            <a:avLst/>
          </a:prstGeom>
          <a:noFill/>
          <a:ln w="3175" algn="ctr">
            <a:noFill/>
            <a:miter lim="800000"/>
            <a:headEnd/>
            <a:tailEnd/>
          </a:ln>
          <a:effectLst/>
        </p:spPr>
        <p:txBody>
          <a:bodyPr>
            <a:spAutoFit/>
          </a:bodyPr>
          <a:lstStyle/>
          <a:p>
            <a:pPr>
              <a:spcBef>
                <a:spcPct val="50000"/>
              </a:spcBef>
            </a:pPr>
            <a:r>
              <a:rPr lang="it-IT"/>
              <a:t>.</a:t>
            </a:r>
          </a:p>
        </p:txBody>
      </p:sp>
      <p:sp>
        <p:nvSpPr>
          <p:cNvPr id="34" name="Rectangle 73"/>
          <p:cNvSpPr>
            <a:spLocks noChangeArrowheads="1"/>
          </p:cNvSpPr>
          <p:nvPr/>
        </p:nvSpPr>
        <p:spPr bwMode="auto">
          <a:xfrm>
            <a:off x="1187624" y="4509120"/>
            <a:ext cx="6551613" cy="2088232"/>
          </a:xfrm>
          <a:prstGeom prst="rect">
            <a:avLst/>
          </a:prstGeom>
          <a:noFill/>
          <a:ln w="6350" algn="ctr">
            <a:solidFill>
              <a:schemeClr val="tx1"/>
            </a:solidFill>
            <a:miter lim="800000"/>
            <a:headEnd/>
            <a:tailEnd/>
          </a:ln>
          <a:effectLst/>
        </p:spPr>
        <p:txBody>
          <a:bodyPr wrap="none" anchor="ctr"/>
          <a:lstStyle/>
          <a:p>
            <a:endParaRPr lang="it-IT"/>
          </a:p>
        </p:txBody>
      </p:sp>
      <p:graphicFrame>
        <p:nvGraphicFramePr>
          <p:cNvPr id="35" name="Object 75"/>
          <p:cNvGraphicFramePr>
            <a:graphicFrameLocks noChangeAspect="1"/>
          </p:cNvGraphicFramePr>
          <p:nvPr/>
        </p:nvGraphicFramePr>
        <p:xfrm>
          <a:off x="3821113" y="1485900"/>
          <a:ext cx="2160587" cy="820738"/>
        </p:xfrm>
        <a:graphic>
          <a:graphicData uri="http://schemas.openxmlformats.org/presentationml/2006/ole">
            <mc:AlternateContent xmlns:mc="http://schemas.openxmlformats.org/markup-compatibility/2006">
              <mc:Choice xmlns:v="urn:schemas-microsoft-com:vml" Requires="v">
                <p:oleObj spid="_x0000_s42004" name="Equation" r:id="rId9" imgW="1384300" imgH="520700" progId="Equation.3">
                  <p:embed/>
                </p:oleObj>
              </mc:Choice>
              <mc:Fallback>
                <p:oleObj name="Equation" r:id="rId9" imgW="1384300" imgH="5207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1113" y="1485900"/>
                        <a:ext cx="2160587"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74"/>
          <p:cNvGraphicFramePr>
            <a:graphicFrameLocks noChangeAspect="1"/>
          </p:cNvGraphicFramePr>
          <p:nvPr/>
        </p:nvGraphicFramePr>
        <p:xfrm>
          <a:off x="6386513" y="1504950"/>
          <a:ext cx="1873250" cy="738188"/>
        </p:xfrm>
        <a:graphic>
          <a:graphicData uri="http://schemas.openxmlformats.org/presentationml/2006/ole">
            <mc:AlternateContent xmlns:mc="http://schemas.openxmlformats.org/markup-compatibility/2006">
              <mc:Choice xmlns:v="urn:schemas-microsoft-com:vml" Requires="v">
                <p:oleObj spid="_x0000_s42005" name="Equation" r:id="rId11" imgW="1295400" imgH="520700" progId="Equation.3">
                  <p:embed/>
                </p:oleObj>
              </mc:Choice>
              <mc:Fallback>
                <p:oleObj name="Equation" r:id="rId11" imgW="1295400" imgH="5207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6513" y="1504950"/>
                        <a:ext cx="187325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17</a:t>
            </a:fld>
            <a:endParaRPr lang="it-IT" dirty="0"/>
          </a:p>
        </p:txBody>
      </p:sp>
      <p:sp>
        <p:nvSpPr>
          <p:cNvPr id="78852" name="Segnaposto piè di pagina 4"/>
          <p:cNvSpPr>
            <a:spLocks noGrp="1"/>
          </p:cNvSpPr>
          <p:nvPr>
            <p:ph type="ftr" sz="quarter" idx="11"/>
          </p:nvPr>
        </p:nvSpPr>
        <p:spPr bwMode="auto">
          <a:xfrm>
            <a:off x="4716016"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dirty="0" smtClean="0">
                <a:solidFill>
                  <a:schemeClr val="tx1"/>
                </a:solidFill>
              </a:rPr>
              <a:t>- </a:t>
            </a:r>
            <a:r>
              <a:rPr lang="it-IT" b="1" dirty="0" smtClean="0">
                <a:solidFill>
                  <a:schemeClr val="tx1"/>
                </a:solidFill>
              </a:rPr>
              <a:t>Direzione Regionale </a:t>
            </a:r>
            <a:r>
              <a:rPr lang="it-IT" b="1" dirty="0" err="1" smtClean="0">
                <a:solidFill>
                  <a:schemeClr val="tx1"/>
                </a:solidFill>
              </a:rPr>
              <a:t>VV.F.</a:t>
            </a:r>
            <a:r>
              <a:rPr lang="it-IT" b="1" dirty="0" smtClean="0">
                <a:solidFill>
                  <a:schemeClr val="tx1"/>
                </a:solidFill>
              </a:rPr>
              <a:t>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838200" y="764704"/>
            <a:ext cx="7262192"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dirty="0"/>
              <a:t>Modelli sperimentali di </a:t>
            </a:r>
            <a:r>
              <a:rPr lang="it-IT" b="1" i="1" dirty="0" err="1"/>
              <a:t>plume</a:t>
            </a:r>
            <a:r>
              <a:rPr lang="it-IT" b="1" dirty="0"/>
              <a:t> – Il modello di </a:t>
            </a:r>
            <a:r>
              <a:rPr lang="it-IT" b="1" dirty="0" err="1"/>
              <a:t>McCaffrey</a:t>
            </a:r>
            <a:endParaRPr lang="it-IT" b="1" dirty="0"/>
          </a:p>
        </p:txBody>
      </p:sp>
      <p:pic>
        <p:nvPicPr>
          <p:cNvPr id="8" name="Picture 15"/>
          <p:cNvPicPr>
            <a:picLocks noChangeAspect="1" noChangeArrowheads="1"/>
          </p:cNvPicPr>
          <p:nvPr/>
        </p:nvPicPr>
        <p:blipFill>
          <a:blip r:embed="rId5" cstate="print"/>
          <a:srcRect/>
          <a:stretch>
            <a:fillRect/>
          </a:stretch>
        </p:blipFill>
        <p:spPr bwMode="auto">
          <a:xfrm>
            <a:off x="6372200" y="1412776"/>
            <a:ext cx="2479675" cy="2995612"/>
          </a:xfrm>
          <a:prstGeom prst="rect">
            <a:avLst/>
          </a:prstGeom>
          <a:noFill/>
          <a:ln w="3175" algn="ctr">
            <a:noFill/>
            <a:miter lim="800000"/>
            <a:headEnd/>
            <a:tailEnd/>
          </a:ln>
          <a:effectLst/>
        </p:spPr>
      </p:pic>
      <p:graphicFrame>
        <p:nvGraphicFramePr>
          <p:cNvPr id="9" name="Object 19"/>
          <p:cNvGraphicFramePr>
            <a:graphicFrameLocks noChangeAspect="1"/>
          </p:cNvGraphicFramePr>
          <p:nvPr/>
        </p:nvGraphicFramePr>
        <p:xfrm>
          <a:off x="755576" y="1340768"/>
          <a:ext cx="2949575" cy="823912"/>
        </p:xfrm>
        <a:graphic>
          <a:graphicData uri="http://schemas.openxmlformats.org/presentationml/2006/ole">
            <mc:AlternateContent xmlns:mc="http://schemas.openxmlformats.org/markup-compatibility/2006">
              <mc:Choice xmlns:v="urn:schemas-microsoft-com:vml" Requires="v">
                <p:oleObj spid="_x0000_s43022" name="Equation" r:id="rId6" imgW="2006600" imgH="558800" progId="Equation.3">
                  <p:embed/>
                </p:oleObj>
              </mc:Choice>
              <mc:Fallback>
                <p:oleObj name="Equation" r:id="rId6" imgW="2006600" imgH="5588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1340768"/>
                        <a:ext cx="2949575"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22"/>
          <p:cNvPicPr>
            <a:picLocks noChangeAspect="1" noChangeArrowheads="1"/>
          </p:cNvPicPr>
          <p:nvPr/>
        </p:nvPicPr>
        <p:blipFill>
          <a:blip r:embed="rId8" cstate="print"/>
          <a:srcRect t="22096" b="6499"/>
          <a:stretch>
            <a:fillRect/>
          </a:stretch>
        </p:blipFill>
        <p:spPr bwMode="auto">
          <a:xfrm>
            <a:off x="971550" y="2249488"/>
            <a:ext cx="4208463" cy="1395412"/>
          </a:xfrm>
          <a:prstGeom prst="rect">
            <a:avLst/>
          </a:prstGeom>
          <a:noFill/>
          <a:ln w="3175" algn="ctr">
            <a:noFill/>
            <a:miter lim="800000"/>
            <a:headEnd/>
            <a:tailEnd/>
          </a:ln>
          <a:effectLst/>
        </p:spPr>
      </p:pic>
      <p:sp>
        <p:nvSpPr>
          <p:cNvPr id="11" name="Text Box 23"/>
          <p:cNvSpPr txBox="1">
            <a:spLocks noChangeArrowheads="1"/>
          </p:cNvSpPr>
          <p:nvPr/>
        </p:nvSpPr>
        <p:spPr bwMode="auto">
          <a:xfrm>
            <a:off x="755576" y="1052736"/>
            <a:ext cx="2232025" cy="366712"/>
          </a:xfrm>
          <a:prstGeom prst="rect">
            <a:avLst/>
          </a:prstGeom>
          <a:noFill/>
          <a:ln w="3175" algn="ctr">
            <a:noFill/>
            <a:miter lim="800000"/>
            <a:headEnd/>
            <a:tailEnd/>
          </a:ln>
          <a:effectLst/>
        </p:spPr>
        <p:txBody>
          <a:bodyPr>
            <a:spAutoFit/>
          </a:bodyPr>
          <a:lstStyle/>
          <a:p>
            <a:pPr>
              <a:spcBef>
                <a:spcPct val="50000"/>
              </a:spcBef>
            </a:pPr>
            <a:r>
              <a:rPr lang="it-IT" sz="1800" b="1" dirty="0" err="1"/>
              <a:t>McCaffrey</a:t>
            </a:r>
            <a:r>
              <a:rPr lang="it-IT" sz="1800" b="1" dirty="0"/>
              <a:t> (1979)</a:t>
            </a:r>
          </a:p>
        </p:txBody>
      </p:sp>
      <p:graphicFrame>
        <p:nvGraphicFramePr>
          <p:cNvPr id="12" name="Object 24"/>
          <p:cNvGraphicFramePr>
            <a:graphicFrameLocks noChangeAspect="1"/>
          </p:cNvGraphicFramePr>
          <p:nvPr/>
        </p:nvGraphicFramePr>
        <p:xfrm>
          <a:off x="4427984" y="1340768"/>
          <a:ext cx="1943100" cy="765175"/>
        </p:xfrm>
        <a:graphic>
          <a:graphicData uri="http://schemas.openxmlformats.org/presentationml/2006/ole">
            <mc:AlternateContent xmlns:mc="http://schemas.openxmlformats.org/markup-compatibility/2006">
              <mc:Choice xmlns:v="urn:schemas-microsoft-com:vml" Requires="v">
                <p:oleObj spid="_x0000_s43023" name="Equation" r:id="rId9" imgW="1244600" imgH="508000" progId="Equation.3">
                  <p:embed/>
                </p:oleObj>
              </mc:Choice>
              <mc:Fallback>
                <p:oleObj name="Equation" r:id="rId9" imgW="1244600" imgH="50800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1340768"/>
                        <a:ext cx="1943100"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26"/>
          <p:cNvSpPr txBox="1">
            <a:spLocks noChangeArrowheads="1"/>
          </p:cNvSpPr>
          <p:nvPr/>
        </p:nvSpPr>
        <p:spPr bwMode="auto">
          <a:xfrm>
            <a:off x="683568" y="3861048"/>
            <a:ext cx="8964612" cy="1465263"/>
          </a:xfrm>
          <a:prstGeom prst="rect">
            <a:avLst/>
          </a:prstGeom>
          <a:noFill/>
          <a:ln w="3175" algn="ctr">
            <a:noFill/>
            <a:miter lim="800000"/>
            <a:headEnd/>
            <a:tailEnd/>
          </a:ln>
          <a:effectLst/>
        </p:spPr>
        <p:txBody>
          <a:bodyPr>
            <a:spAutoFit/>
          </a:bodyPr>
          <a:lstStyle/>
          <a:p>
            <a:pPr algn="just"/>
            <a:r>
              <a:rPr lang="it-IT" sz="1800" b="1" u="sng" dirty="0"/>
              <a:t>NOTE</a:t>
            </a:r>
          </a:p>
          <a:p>
            <a:pPr algn="just"/>
            <a:r>
              <a:rPr lang="it-IT" sz="1800" b="1" dirty="0"/>
              <a:t>- nessuna dipendenza dal combustibile</a:t>
            </a:r>
          </a:p>
          <a:p>
            <a:pPr algn="just"/>
            <a:r>
              <a:rPr lang="it-IT" sz="1800" b="1" dirty="0"/>
              <a:t>  (importante per perdite per irraggiamento nella regione di fiamma continua)</a:t>
            </a:r>
          </a:p>
          <a:p>
            <a:pPr algn="just">
              <a:buFontTx/>
              <a:buChar char="-"/>
            </a:pPr>
            <a:r>
              <a:rPr lang="it-IT" sz="1800" b="1" dirty="0">
                <a:latin typeface="Symbol" pitchFamily="18" charset="2"/>
              </a:rPr>
              <a:t>D</a:t>
            </a:r>
            <a:r>
              <a:rPr lang="it-IT" sz="1800" b="1" dirty="0"/>
              <a:t>T</a:t>
            </a:r>
            <a:r>
              <a:rPr lang="it-IT" sz="1800" b="1" baseline="-25000" dirty="0"/>
              <a:t>0,</a:t>
            </a:r>
            <a:r>
              <a:rPr lang="it-IT" sz="1800" b="1" baseline="-25000" dirty="0" err="1"/>
              <a:t>max</a:t>
            </a:r>
            <a:r>
              <a:rPr lang="it-IT" sz="1800" b="1" dirty="0"/>
              <a:t> = 800 °C</a:t>
            </a:r>
          </a:p>
          <a:p>
            <a:pPr algn="just"/>
            <a:r>
              <a:rPr lang="it-IT" sz="1800" b="1" dirty="0"/>
              <a:t>  (ma sperimentalmente per fuochi molto grandi fiamme continue anche a T = 1200 °C))</a:t>
            </a:r>
          </a:p>
        </p:txBody>
      </p:sp>
      <p:sp>
        <p:nvSpPr>
          <p:cNvPr id="14" name="Text Box 27"/>
          <p:cNvSpPr txBox="1">
            <a:spLocks noChangeArrowheads="1"/>
          </p:cNvSpPr>
          <p:nvPr/>
        </p:nvSpPr>
        <p:spPr bwMode="auto">
          <a:xfrm>
            <a:off x="611560" y="5517232"/>
            <a:ext cx="3024187" cy="641350"/>
          </a:xfrm>
          <a:prstGeom prst="rect">
            <a:avLst/>
          </a:prstGeom>
          <a:noFill/>
          <a:ln w="3175" algn="ctr">
            <a:noFill/>
            <a:miter lim="800000"/>
            <a:headEnd/>
            <a:tailEnd/>
          </a:ln>
          <a:effectLst/>
        </p:spPr>
        <p:txBody>
          <a:bodyPr>
            <a:spAutoFit/>
          </a:bodyPr>
          <a:lstStyle/>
          <a:p>
            <a:pPr algn="just"/>
            <a:r>
              <a:rPr lang="it-IT" sz="1800" b="1"/>
              <a:t>- in condizioni ordinarie</a:t>
            </a:r>
          </a:p>
          <a:p>
            <a:pPr algn="just"/>
            <a:r>
              <a:rPr lang="it-IT" sz="1800" b="1"/>
              <a:t>  (g = 9.81 m s</a:t>
            </a:r>
            <a:r>
              <a:rPr lang="it-IT" sz="1800" b="1" baseline="30000"/>
              <a:t>-2</a:t>
            </a:r>
            <a:r>
              <a:rPr lang="it-IT" sz="1800" b="1"/>
              <a:t>; T</a:t>
            </a:r>
            <a:r>
              <a:rPr lang="it-IT" sz="1800" b="1" baseline="-25000">
                <a:cs typeface="Times New Roman" pitchFamily="18" charset="0"/>
              </a:rPr>
              <a:t>∞</a:t>
            </a:r>
            <a:r>
              <a:rPr lang="it-IT" sz="1800" b="1"/>
              <a:t> = 293 K)</a:t>
            </a:r>
          </a:p>
        </p:txBody>
      </p:sp>
      <p:graphicFrame>
        <p:nvGraphicFramePr>
          <p:cNvPr id="15" name="Object 29"/>
          <p:cNvGraphicFramePr>
            <a:graphicFrameLocks noChangeAspect="1"/>
          </p:cNvGraphicFramePr>
          <p:nvPr/>
        </p:nvGraphicFramePr>
        <p:xfrm>
          <a:off x="3851920" y="5561013"/>
          <a:ext cx="1871663" cy="709612"/>
        </p:xfrm>
        <a:graphic>
          <a:graphicData uri="http://schemas.openxmlformats.org/presentationml/2006/ole">
            <mc:AlternateContent xmlns:mc="http://schemas.openxmlformats.org/markup-compatibility/2006">
              <mc:Choice xmlns:v="urn:schemas-microsoft-com:vml" Requires="v">
                <p:oleObj spid="_x0000_s43024" name="Equation" r:id="rId11" imgW="1333500" imgH="508000" progId="Equation.3">
                  <p:embed/>
                </p:oleObj>
              </mc:Choice>
              <mc:Fallback>
                <p:oleObj name="Equation" r:id="rId11" imgW="1333500" imgH="50800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1920" y="5561013"/>
                        <a:ext cx="1871663"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28"/>
          <p:cNvGraphicFramePr>
            <a:graphicFrameLocks noChangeAspect="1"/>
          </p:cNvGraphicFramePr>
          <p:nvPr/>
        </p:nvGraphicFramePr>
        <p:xfrm>
          <a:off x="3780483" y="6146800"/>
          <a:ext cx="1368425" cy="711200"/>
        </p:xfrm>
        <a:graphic>
          <a:graphicData uri="http://schemas.openxmlformats.org/presentationml/2006/ole">
            <mc:AlternateContent xmlns:mc="http://schemas.openxmlformats.org/markup-compatibility/2006">
              <mc:Choice xmlns:v="urn:schemas-microsoft-com:vml" Requires="v">
                <p:oleObj spid="_x0000_s43025" name="Equation" r:id="rId13" imgW="939800" imgH="508000" progId="Equation.3">
                  <p:embed/>
                </p:oleObj>
              </mc:Choice>
              <mc:Fallback>
                <p:oleObj name="Equation" r:id="rId13" imgW="939800" imgH="508000"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80483" y="6146800"/>
                        <a:ext cx="1368425"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32"/>
          <p:cNvSpPr txBox="1">
            <a:spLocks noChangeArrowheads="1"/>
          </p:cNvSpPr>
          <p:nvPr/>
        </p:nvSpPr>
        <p:spPr bwMode="auto">
          <a:xfrm>
            <a:off x="600447" y="6082382"/>
            <a:ext cx="3467100" cy="641350"/>
          </a:xfrm>
          <a:prstGeom prst="rect">
            <a:avLst/>
          </a:prstGeom>
          <a:noFill/>
          <a:ln w="3175" algn="ctr">
            <a:noFill/>
            <a:miter lim="800000"/>
            <a:headEnd/>
            <a:tailEnd/>
          </a:ln>
          <a:effectLst/>
        </p:spPr>
        <p:txBody>
          <a:bodyPr>
            <a:spAutoFit/>
          </a:bodyPr>
          <a:lstStyle/>
          <a:p>
            <a:pPr algn="just"/>
            <a:r>
              <a:rPr lang="it-IT" sz="1800" b="1" dirty="0"/>
              <a:t>- nella </a:t>
            </a:r>
            <a:r>
              <a:rPr lang="it-IT" sz="1800" b="1" i="1" dirty="0" err="1"/>
              <a:t>plume</a:t>
            </a:r>
            <a:r>
              <a:rPr lang="it-IT" sz="1800" b="1" i="1" dirty="0"/>
              <a:t> </a:t>
            </a:r>
            <a:r>
              <a:rPr lang="it-IT" sz="1800" b="1" i="1" dirty="0" err="1"/>
              <a:t>region</a:t>
            </a:r>
            <a:endParaRPr lang="it-IT" sz="1800" b="1" i="1" dirty="0"/>
          </a:p>
          <a:p>
            <a:pPr algn="just"/>
            <a:r>
              <a:rPr lang="it-IT" sz="1800" b="1" dirty="0"/>
              <a:t>  (</a:t>
            </a:r>
            <a:r>
              <a:rPr lang="it-IT" sz="1800" b="1" dirty="0">
                <a:latin typeface="Symbol" pitchFamily="18" charset="2"/>
              </a:rPr>
              <a:t>h</a:t>
            </a:r>
            <a:r>
              <a:rPr lang="it-IT" sz="1800" b="1" dirty="0"/>
              <a:t> = -1/3; k = 1.1 m</a:t>
            </a:r>
            <a:r>
              <a:rPr lang="it-IT" sz="1800" b="1" baseline="30000" dirty="0"/>
              <a:t>4/3</a:t>
            </a:r>
            <a:r>
              <a:rPr lang="it-IT" sz="1800" b="1" dirty="0"/>
              <a:t> kW</a:t>
            </a:r>
            <a:r>
              <a:rPr lang="it-IT" sz="1800" b="1" baseline="30000" dirty="0"/>
              <a:t>-1/3</a:t>
            </a:r>
            <a:r>
              <a:rPr lang="it-IT" sz="1800" b="1" dirty="0"/>
              <a:t> s</a:t>
            </a:r>
            <a:r>
              <a:rPr lang="it-IT" sz="1800" b="1" baseline="30000" dirty="0"/>
              <a:t>-1</a:t>
            </a:r>
            <a:r>
              <a:rPr lang="it-IT" sz="1800" b="1" dirty="0"/>
              <a:t>)</a:t>
            </a:r>
          </a:p>
        </p:txBody>
      </p:sp>
      <p:sp>
        <p:nvSpPr>
          <p:cNvPr id="19" name="AutoShape 36"/>
          <p:cNvSpPr>
            <a:spLocks noChangeArrowheads="1"/>
          </p:cNvSpPr>
          <p:nvPr/>
        </p:nvSpPr>
        <p:spPr bwMode="auto">
          <a:xfrm>
            <a:off x="5508104" y="6093296"/>
            <a:ext cx="647700" cy="215900"/>
          </a:xfrm>
          <a:prstGeom prst="rightArrow">
            <a:avLst>
              <a:gd name="adj1" fmla="val 50000"/>
              <a:gd name="adj2" fmla="val 75000"/>
            </a:avLst>
          </a:prstGeom>
          <a:solidFill>
            <a:srgbClr val="FF3300"/>
          </a:solidFill>
          <a:ln w="3175" algn="ctr">
            <a:solidFill>
              <a:schemeClr val="tx1"/>
            </a:solidFill>
            <a:miter lim="800000"/>
            <a:headEnd/>
            <a:tailEnd/>
          </a:ln>
          <a:effectLst/>
        </p:spPr>
        <p:txBody>
          <a:bodyPr wrap="none" anchor="ctr"/>
          <a:lstStyle/>
          <a:p>
            <a:endParaRPr lang="it-IT"/>
          </a:p>
        </p:txBody>
      </p:sp>
      <p:sp>
        <p:nvSpPr>
          <p:cNvPr id="20" name="Text Box 37"/>
          <p:cNvSpPr txBox="1">
            <a:spLocks noChangeArrowheads="1"/>
          </p:cNvSpPr>
          <p:nvPr/>
        </p:nvSpPr>
        <p:spPr bwMode="auto">
          <a:xfrm>
            <a:off x="6156176" y="5589240"/>
            <a:ext cx="3275012" cy="366713"/>
          </a:xfrm>
          <a:prstGeom prst="rect">
            <a:avLst/>
          </a:prstGeom>
          <a:noFill/>
          <a:ln w="3175" algn="ctr">
            <a:noFill/>
            <a:miter lim="800000"/>
            <a:headEnd/>
            <a:tailEnd/>
          </a:ln>
          <a:effectLst/>
        </p:spPr>
        <p:txBody>
          <a:bodyPr>
            <a:spAutoFit/>
          </a:bodyPr>
          <a:lstStyle/>
          <a:p>
            <a:pPr algn="just">
              <a:spcBef>
                <a:spcPct val="50000"/>
              </a:spcBef>
            </a:pPr>
            <a:r>
              <a:rPr lang="it-IT" sz="1800" b="1" dirty="0">
                <a:latin typeface="Symbol" pitchFamily="18" charset="2"/>
              </a:rPr>
              <a:t>D</a:t>
            </a:r>
            <a:r>
              <a:rPr lang="it-IT" sz="1800" b="1" dirty="0"/>
              <a:t>T</a:t>
            </a:r>
            <a:r>
              <a:rPr lang="it-IT" sz="1800" b="1" baseline="-25000" dirty="0"/>
              <a:t>O,</a:t>
            </a:r>
            <a:r>
              <a:rPr lang="it-IT" sz="1800" b="1" baseline="-25000" dirty="0" err="1"/>
              <a:t>McCaffrey</a:t>
            </a:r>
            <a:r>
              <a:rPr lang="it-IT" sz="1800" b="1" dirty="0"/>
              <a:t> </a:t>
            </a:r>
            <a:r>
              <a:rPr lang="it-IT" sz="1800" b="1" dirty="0">
                <a:cs typeface="Times New Roman" pitchFamily="18" charset="0"/>
              </a:rPr>
              <a:t>≈ 1.1 </a:t>
            </a:r>
            <a:r>
              <a:rPr lang="it-IT" sz="1800" b="1" dirty="0">
                <a:latin typeface="Symbol" pitchFamily="18" charset="2"/>
                <a:cs typeface="Times New Roman" pitchFamily="18" charset="0"/>
              </a:rPr>
              <a:t>D</a:t>
            </a:r>
            <a:r>
              <a:rPr lang="it-IT" sz="1800" b="1" dirty="0">
                <a:cs typeface="Times New Roman" pitchFamily="18" charset="0"/>
              </a:rPr>
              <a:t>T</a:t>
            </a:r>
            <a:r>
              <a:rPr lang="it-IT" sz="1800" b="1" baseline="-25000" dirty="0">
                <a:cs typeface="Times New Roman" pitchFamily="18" charset="0"/>
              </a:rPr>
              <a:t>O,</a:t>
            </a:r>
            <a:r>
              <a:rPr lang="it-IT" sz="1800" b="1" baseline="-25000" dirty="0" err="1">
                <a:cs typeface="Times New Roman" pitchFamily="18" charset="0"/>
              </a:rPr>
              <a:t>Heskestad</a:t>
            </a:r>
            <a:endParaRPr lang="it-IT" sz="1800" b="1" baseline="-25000" dirty="0">
              <a:cs typeface="Times New Roman" pitchFamily="18" charset="0"/>
            </a:endParaRPr>
          </a:p>
        </p:txBody>
      </p:sp>
      <p:sp>
        <p:nvSpPr>
          <p:cNvPr id="21" name="Text Box 38"/>
          <p:cNvSpPr txBox="1">
            <a:spLocks noChangeArrowheads="1"/>
          </p:cNvSpPr>
          <p:nvPr/>
        </p:nvSpPr>
        <p:spPr bwMode="auto">
          <a:xfrm>
            <a:off x="6191101" y="6021040"/>
            <a:ext cx="2843212" cy="366713"/>
          </a:xfrm>
          <a:prstGeom prst="rect">
            <a:avLst/>
          </a:prstGeom>
          <a:noFill/>
          <a:ln w="3175" algn="ctr">
            <a:noFill/>
            <a:miter lim="800000"/>
            <a:headEnd/>
            <a:tailEnd/>
          </a:ln>
          <a:effectLst/>
        </p:spPr>
        <p:txBody>
          <a:bodyPr>
            <a:spAutoFit/>
          </a:bodyPr>
          <a:lstStyle/>
          <a:p>
            <a:pPr algn="just">
              <a:spcBef>
                <a:spcPct val="50000"/>
              </a:spcBef>
            </a:pPr>
            <a:r>
              <a:rPr lang="it-IT" sz="1800" b="1" dirty="0" err="1"/>
              <a:t>u</a:t>
            </a:r>
            <a:r>
              <a:rPr lang="it-IT" sz="1800" b="1" baseline="-25000" dirty="0" err="1"/>
              <a:t>O</a:t>
            </a:r>
            <a:r>
              <a:rPr lang="it-IT" sz="1800" b="1" baseline="-25000" dirty="0"/>
              <a:t>,</a:t>
            </a:r>
            <a:r>
              <a:rPr lang="it-IT" sz="1800" b="1" baseline="-25000" dirty="0" err="1"/>
              <a:t>McCaffrey</a:t>
            </a:r>
            <a:r>
              <a:rPr lang="it-IT" sz="1800" b="1" dirty="0"/>
              <a:t> </a:t>
            </a:r>
            <a:r>
              <a:rPr lang="it-IT" sz="1800" b="1" dirty="0">
                <a:cs typeface="Times New Roman" pitchFamily="18" charset="0"/>
              </a:rPr>
              <a:t>≈ 1.1 </a:t>
            </a:r>
            <a:r>
              <a:rPr lang="it-IT" sz="1800" b="1" dirty="0" err="1">
                <a:cs typeface="Times New Roman" pitchFamily="18" charset="0"/>
              </a:rPr>
              <a:t>u</a:t>
            </a:r>
            <a:r>
              <a:rPr lang="it-IT" sz="1800" b="1" baseline="-25000" dirty="0" err="1">
                <a:cs typeface="Times New Roman" pitchFamily="18" charset="0"/>
              </a:rPr>
              <a:t>O</a:t>
            </a:r>
            <a:r>
              <a:rPr lang="it-IT" sz="1800" b="1" baseline="-25000" dirty="0">
                <a:cs typeface="Times New Roman" pitchFamily="18" charset="0"/>
              </a:rPr>
              <a:t>,</a:t>
            </a:r>
            <a:r>
              <a:rPr lang="it-IT" sz="1800" b="1" baseline="-25000" dirty="0" err="1">
                <a:cs typeface="Times New Roman" pitchFamily="18" charset="0"/>
              </a:rPr>
              <a:t>Heskestad</a:t>
            </a:r>
            <a:endParaRPr lang="it-IT" sz="1800" b="1" baseline="-25000" dirty="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18</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755576" y="764704"/>
            <a:ext cx="7272808"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a:t>Modelli sperimentali di </a:t>
            </a:r>
            <a:r>
              <a:rPr lang="it-IT" b="1" i="1"/>
              <a:t>plume</a:t>
            </a:r>
            <a:r>
              <a:rPr lang="it-IT" b="1"/>
              <a:t> – Il modello di Thomas</a:t>
            </a:r>
            <a:endParaRPr lang="it-IT"/>
          </a:p>
        </p:txBody>
      </p:sp>
      <p:pic>
        <p:nvPicPr>
          <p:cNvPr id="8" name="Picture 26"/>
          <p:cNvPicPr>
            <a:picLocks noChangeAspect="1" noChangeArrowheads="1"/>
          </p:cNvPicPr>
          <p:nvPr/>
        </p:nvPicPr>
        <p:blipFill>
          <a:blip r:embed="rId5" cstate="print"/>
          <a:srcRect/>
          <a:stretch>
            <a:fillRect/>
          </a:stretch>
        </p:blipFill>
        <p:spPr bwMode="auto">
          <a:xfrm>
            <a:off x="836613" y="1126232"/>
            <a:ext cx="3902075" cy="2322512"/>
          </a:xfrm>
          <a:prstGeom prst="rect">
            <a:avLst/>
          </a:prstGeom>
          <a:noFill/>
          <a:ln w="3175" algn="ctr">
            <a:noFill/>
            <a:miter lim="800000"/>
            <a:headEnd/>
            <a:tailEnd/>
          </a:ln>
          <a:effectLst/>
        </p:spPr>
      </p:pic>
      <p:graphicFrame>
        <p:nvGraphicFramePr>
          <p:cNvPr id="9" name="Object 28"/>
          <p:cNvGraphicFramePr>
            <a:graphicFrameLocks noChangeAspect="1"/>
          </p:cNvGraphicFramePr>
          <p:nvPr/>
        </p:nvGraphicFramePr>
        <p:xfrm>
          <a:off x="3140075" y="4121844"/>
          <a:ext cx="2089150" cy="458788"/>
        </p:xfrm>
        <a:graphic>
          <a:graphicData uri="http://schemas.openxmlformats.org/presentationml/2006/ole">
            <mc:AlternateContent xmlns:mc="http://schemas.openxmlformats.org/markup-compatibility/2006">
              <mc:Choice xmlns:v="urn:schemas-microsoft-com:vml" Requires="v">
                <p:oleObj spid="_x0000_s44040" name="Equation" r:id="rId6" imgW="1167893" imgH="253890" progId="Equation.3">
                  <p:embed/>
                </p:oleObj>
              </mc:Choice>
              <mc:Fallback>
                <p:oleObj name="Equation" r:id="rId6" imgW="1167893" imgH="25389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0075" y="4121844"/>
                        <a:ext cx="2089150"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7"/>
          <p:cNvGraphicFramePr>
            <a:graphicFrameLocks noChangeAspect="1"/>
          </p:cNvGraphicFramePr>
          <p:nvPr/>
        </p:nvGraphicFramePr>
        <p:xfrm>
          <a:off x="4427984" y="5949280"/>
          <a:ext cx="2074862" cy="482600"/>
        </p:xfrm>
        <a:graphic>
          <a:graphicData uri="http://schemas.openxmlformats.org/presentationml/2006/ole">
            <mc:AlternateContent xmlns:mc="http://schemas.openxmlformats.org/markup-compatibility/2006">
              <mc:Choice xmlns:v="urn:schemas-microsoft-com:vml" Requires="v">
                <p:oleObj spid="_x0000_s44041" name="Equation" r:id="rId8" imgW="1104900" imgH="254000" progId="Equation.3">
                  <p:embed/>
                </p:oleObj>
              </mc:Choice>
              <mc:Fallback>
                <p:oleObj name="Equation" r:id="rId8" imgW="1104900" imgH="2540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984" y="5949280"/>
                        <a:ext cx="207486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31"/>
          <p:cNvSpPr txBox="1">
            <a:spLocks noChangeArrowheads="1"/>
          </p:cNvSpPr>
          <p:nvPr/>
        </p:nvSpPr>
        <p:spPr bwMode="auto">
          <a:xfrm>
            <a:off x="2995613" y="3717032"/>
            <a:ext cx="2232025" cy="366712"/>
          </a:xfrm>
          <a:prstGeom prst="rect">
            <a:avLst/>
          </a:prstGeom>
          <a:noFill/>
          <a:ln w="3175" algn="ctr">
            <a:noFill/>
            <a:miter lim="800000"/>
            <a:headEnd/>
            <a:tailEnd/>
          </a:ln>
          <a:effectLst/>
        </p:spPr>
        <p:txBody>
          <a:bodyPr>
            <a:spAutoFit/>
          </a:bodyPr>
          <a:lstStyle/>
          <a:p>
            <a:pPr algn="just">
              <a:spcBef>
                <a:spcPct val="50000"/>
              </a:spcBef>
            </a:pPr>
            <a:r>
              <a:rPr lang="it-IT" sz="1800" b="1"/>
              <a:t>Thomas et al. (1963)</a:t>
            </a:r>
          </a:p>
        </p:txBody>
      </p:sp>
      <p:sp>
        <p:nvSpPr>
          <p:cNvPr id="12" name="Text Box 32"/>
          <p:cNvSpPr txBox="1">
            <a:spLocks noChangeArrowheads="1"/>
          </p:cNvSpPr>
          <p:nvPr/>
        </p:nvSpPr>
        <p:spPr bwMode="auto">
          <a:xfrm>
            <a:off x="708025" y="4063107"/>
            <a:ext cx="1568450" cy="641350"/>
          </a:xfrm>
          <a:prstGeom prst="rect">
            <a:avLst/>
          </a:prstGeom>
          <a:noFill/>
          <a:ln w="3175" algn="ctr">
            <a:noFill/>
            <a:miter lim="800000"/>
            <a:headEnd/>
            <a:tailEnd/>
          </a:ln>
          <a:effectLst/>
        </p:spPr>
        <p:txBody>
          <a:bodyPr>
            <a:spAutoFit/>
          </a:bodyPr>
          <a:lstStyle/>
          <a:p>
            <a:pPr algn="just"/>
            <a:r>
              <a:rPr lang="it-IT" sz="1800" b="1"/>
              <a:t>- per L</a:t>
            </a:r>
            <a:r>
              <a:rPr lang="it-IT" sz="1800" b="1" baseline="-25000"/>
              <a:t>f</a:t>
            </a:r>
            <a:r>
              <a:rPr lang="it-IT" sz="1800" b="1"/>
              <a:t> &lt; D</a:t>
            </a:r>
          </a:p>
          <a:p>
            <a:pPr algn="just"/>
            <a:r>
              <a:rPr lang="it-IT" sz="1800" b="1"/>
              <a:t>- per z &lt; L</a:t>
            </a:r>
            <a:r>
              <a:rPr lang="it-IT" sz="1800" b="1" baseline="-25000"/>
              <a:t>f</a:t>
            </a:r>
            <a:endParaRPr lang="it-IT" sz="1800" b="1"/>
          </a:p>
        </p:txBody>
      </p:sp>
      <p:sp>
        <p:nvSpPr>
          <p:cNvPr id="13" name="Text Box 33"/>
          <p:cNvSpPr txBox="1">
            <a:spLocks noChangeArrowheads="1"/>
          </p:cNvSpPr>
          <p:nvPr/>
        </p:nvSpPr>
        <p:spPr bwMode="auto">
          <a:xfrm>
            <a:off x="6148388" y="3991669"/>
            <a:ext cx="1296987" cy="915988"/>
          </a:xfrm>
          <a:prstGeom prst="rect">
            <a:avLst/>
          </a:prstGeom>
          <a:noFill/>
          <a:ln w="3175" algn="ctr">
            <a:noFill/>
            <a:miter lim="800000"/>
            <a:headEnd/>
            <a:tailEnd/>
          </a:ln>
          <a:effectLst/>
        </p:spPr>
        <p:txBody>
          <a:bodyPr>
            <a:spAutoFit/>
          </a:bodyPr>
          <a:lstStyle/>
          <a:p>
            <a:pPr algn="just"/>
            <a:r>
              <a:rPr lang="it-IT" sz="1800" b="1"/>
              <a:t>m</a:t>
            </a:r>
            <a:r>
              <a:rPr lang="it-IT" sz="1800" b="1" baseline="-25000"/>
              <a:t>p</a:t>
            </a:r>
            <a:r>
              <a:rPr lang="it-IT" sz="1800" b="1"/>
              <a:t> [kg s</a:t>
            </a:r>
            <a:r>
              <a:rPr lang="it-IT" sz="1800" b="1" baseline="30000"/>
              <a:t>-1</a:t>
            </a:r>
            <a:r>
              <a:rPr lang="it-IT" sz="1800" b="1"/>
              <a:t>]</a:t>
            </a:r>
          </a:p>
          <a:p>
            <a:pPr algn="just"/>
            <a:r>
              <a:rPr lang="it-IT" sz="1800" b="1"/>
              <a:t>P   [m]</a:t>
            </a:r>
          </a:p>
          <a:p>
            <a:pPr algn="just"/>
            <a:r>
              <a:rPr lang="it-IT" sz="1800" b="1"/>
              <a:t>z   [m]</a:t>
            </a:r>
          </a:p>
        </p:txBody>
      </p:sp>
      <p:pic>
        <p:nvPicPr>
          <p:cNvPr id="14" name="Picture 34"/>
          <p:cNvPicPr>
            <a:picLocks noChangeAspect="1" noChangeArrowheads="1"/>
          </p:cNvPicPr>
          <p:nvPr/>
        </p:nvPicPr>
        <p:blipFill>
          <a:blip r:embed="rId10" cstate="print"/>
          <a:srcRect/>
          <a:stretch>
            <a:fillRect/>
          </a:stretch>
        </p:blipFill>
        <p:spPr bwMode="auto">
          <a:xfrm>
            <a:off x="6019800" y="1197669"/>
            <a:ext cx="3060700" cy="2733675"/>
          </a:xfrm>
          <a:prstGeom prst="rect">
            <a:avLst/>
          </a:prstGeom>
          <a:noFill/>
          <a:ln w="3175" algn="ctr">
            <a:noFill/>
            <a:miter lim="800000"/>
            <a:headEnd/>
            <a:tailEnd/>
          </a:ln>
          <a:effectLst/>
        </p:spPr>
      </p:pic>
      <p:sp>
        <p:nvSpPr>
          <p:cNvPr id="15" name="Text Box 35"/>
          <p:cNvSpPr txBox="1">
            <a:spLocks noChangeArrowheads="1"/>
          </p:cNvSpPr>
          <p:nvPr/>
        </p:nvSpPr>
        <p:spPr bwMode="auto">
          <a:xfrm>
            <a:off x="1889571" y="5877842"/>
            <a:ext cx="2592388" cy="641350"/>
          </a:xfrm>
          <a:prstGeom prst="rect">
            <a:avLst/>
          </a:prstGeom>
          <a:noFill/>
          <a:ln w="3175" algn="ctr">
            <a:noFill/>
            <a:miter lim="800000"/>
            <a:headEnd/>
            <a:tailEnd/>
          </a:ln>
          <a:effectLst/>
        </p:spPr>
        <p:txBody>
          <a:bodyPr>
            <a:spAutoFit/>
          </a:bodyPr>
          <a:lstStyle/>
          <a:p>
            <a:pPr algn="just"/>
            <a:r>
              <a:rPr lang="it-IT" sz="1800" b="1" u="sng" dirty="0"/>
              <a:t>Caso particolare</a:t>
            </a:r>
            <a:r>
              <a:rPr lang="it-IT" sz="1800" b="1" dirty="0"/>
              <a:t>:</a:t>
            </a:r>
          </a:p>
          <a:p>
            <a:pPr algn="just"/>
            <a:r>
              <a:rPr lang="it-IT" sz="1800" b="1" i="1" dirty="0" err="1"/>
              <a:t>fire</a:t>
            </a:r>
            <a:r>
              <a:rPr lang="it-IT" sz="1800" b="1" i="1" dirty="0"/>
              <a:t> source</a:t>
            </a:r>
            <a:r>
              <a:rPr lang="it-IT" sz="1800" b="1" dirty="0"/>
              <a:t> circolare</a:t>
            </a:r>
          </a:p>
        </p:txBody>
      </p:sp>
      <p:sp>
        <p:nvSpPr>
          <p:cNvPr id="17" name="Text Box 36"/>
          <p:cNvSpPr txBox="1">
            <a:spLocks noChangeArrowheads="1"/>
          </p:cNvSpPr>
          <p:nvPr/>
        </p:nvSpPr>
        <p:spPr bwMode="auto">
          <a:xfrm>
            <a:off x="763588" y="4887019"/>
            <a:ext cx="7848600" cy="969963"/>
          </a:xfrm>
          <a:prstGeom prst="rect">
            <a:avLst/>
          </a:prstGeom>
          <a:noFill/>
          <a:ln w="3175" algn="ctr">
            <a:noFill/>
            <a:miter lim="800000"/>
            <a:headEnd/>
            <a:tailEnd/>
          </a:ln>
          <a:effectLst/>
        </p:spPr>
        <p:txBody>
          <a:bodyPr>
            <a:spAutoFit/>
          </a:bodyPr>
          <a:lstStyle/>
          <a:p>
            <a:pPr algn="just">
              <a:spcBef>
                <a:spcPct val="10000"/>
              </a:spcBef>
            </a:pPr>
            <a:r>
              <a:rPr lang="it-IT" sz="1800" b="1" u="sng"/>
              <a:t>NOTE:</a:t>
            </a:r>
          </a:p>
          <a:p>
            <a:pPr algn="just">
              <a:spcBef>
                <a:spcPct val="10000"/>
              </a:spcBef>
            </a:pPr>
            <a:r>
              <a:rPr lang="it-IT" sz="1800" b="1"/>
              <a:t>- m</a:t>
            </a:r>
            <a:r>
              <a:rPr lang="it-IT" sz="1800" b="1" baseline="-25000"/>
              <a:t>p</a:t>
            </a:r>
            <a:r>
              <a:rPr lang="it-IT" sz="1800" b="1"/>
              <a:t> non dipende da Q</a:t>
            </a:r>
          </a:p>
          <a:p>
            <a:pPr algn="just">
              <a:spcBef>
                <a:spcPct val="10000"/>
              </a:spcBef>
            </a:pPr>
            <a:r>
              <a:rPr lang="it-IT" sz="1800" b="1"/>
              <a:t>- accettabile accordo con i dati sperimentali anche al di sopra della fiamma</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19</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755575" y="764703"/>
            <a:ext cx="7344817"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i="1"/>
              <a:t>Plume</a:t>
            </a:r>
            <a:r>
              <a:rPr lang="it-IT" b="1"/>
              <a:t> da sorgente lineare e </a:t>
            </a:r>
            <a:r>
              <a:rPr lang="it-IT" b="1" i="1"/>
              <a:t>plume</a:t>
            </a:r>
            <a:r>
              <a:rPr lang="it-IT" b="1"/>
              <a:t> “non liberi”</a:t>
            </a:r>
          </a:p>
        </p:txBody>
      </p:sp>
      <p:sp>
        <p:nvSpPr>
          <p:cNvPr id="8" name="Rectangle 5"/>
          <p:cNvSpPr>
            <a:spLocks noChangeArrowheads="1"/>
          </p:cNvSpPr>
          <p:nvPr/>
        </p:nvSpPr>
        <p:spPr bwMode="auto">
          <a:xfrm>
            <a:off x="683568" y="3573016"/>
            <a:ext cx="8280400" cy="1616075"/>
          </a:xfrm>
          <a:prstGeom prst="rect">
            <a:avLst/>
          </a:prstGeom>
          <a:noFill/>
          <a:ln w="3175" algn="ctr">
            <a:noFill/>
            <a:miter lim="800000"/>
            <a:headEnd/>
            <a:tailEnd/>
          </a:ln>
          <a:effectLst/>
        </p:spPr>
        <p:txBody>
          <a:bodyPr>
            <a:spAutoFit/>
          </a:bodyPr>
          <a:lstStyle/>
          <a:p>
            <a:pPr algn="just"/>
            <a:r>
              <a:rPr lang="it-IT" sz="2000" b="1" dirty="0"/>
              <a:t>- Interazioni </a:t>
            </a:r>
            <a:r>
              <a:rPr lang="it-IT" sz="2000" b="1" i="1" dirty="0" err="1"/>
              <a:t>plume</a:t>
            </a:r>
            <a:r>
              <a:rPr lang="it-IT" sz="2000" b="1" dirty="0"/>
              <a:t> – superficie (</a:t>
            </a:r>
            <a:r>
              <a:rPr lang="it-IT" sz="2000" b="1" i="1" dirty="0" err="1"/>
              <a:t>plume</a:t>
            </a:r>
            <a:r>
              <a:rPr lang="it-IT" sz="2000" b="1" dirty="0"/>
              <a:t> - parete, </a:t>
            </a:r>
            <a:r>
              <a:rPr lang="it-IT" sz="2000" b="1" i="1" dirty="0" err="1"/>
              <a:t>plume</a:t>
            </a:r>
            <a:r>
              <a:rPr lang="it-IT" sz="2000" b="1" dirty="0"/>
              <a:t> – angolo)</a:t>
            </a:r>
          </a:p>
          <a:p>
            <a:pPr algn="just"/>
            <a:r>
              <a:rPr lang="it-IT" sz="2000" b="1" dirty="0"/>
              <a:t>  (</a:t>
            </a:r>
            <a:r>
              <a:rPr lang="it-IT" sz="2000" b="1" i="1" dirty="0" err="1"/>
              <a:t>plume</a:t>
            </a:r>
            <a:r>
              <a:rPr lang="it-IT" sz="2000" b="1" dirty="0"/>
              <a:t> non “libero” come nei casi precedenti) </a:t>
            </a:r>
          </a:p>
          <a:p>
            <a:pPr algn="just"/>
            <a:endParaRPr lang="it-IT" sz="2000" b="1" dirty="0"/>
          </a:p>
          <a:p>
            <a:pPr algn="just"/>
            <a:r>
              <a:rPr lang="it-IT" sz="2000" b="1" dirty="0"/>
              <a:t>- </a:t>
            </a:r>
            <a:r>
              <a:rPr lang="it-IT" sz="2000" b="1" i="1" dirty="0" err="1"/>
              <a:t>Plume</a:t>
            </a:r>
            <a:r>
              <a:rPr lang="it-IT" sz="2000" b="1" dirty="0"/>
              <a:t> lineari</a:t>
            </a:r>
          </a:p>
          <a:p>
            <a:pPr algn="just"/>
            <a:r>
              <a:rPr lang="it-IT" sz="2000" b="1" dirty="0"/>
              <a:t>  (</a:t>
            </a:r>
            <a:r>
              <a:rPr lang="it-IT" sz="2000" b="1" i="1" dirty="0" err="1"/>
              <a:t>fire</a:t>
            </a:r>
            <a:r>
              <a:rPr lang="it-IT" sz="2000" b="1" i="1" dirty="0"/>
              <a:t> source</a:t>
            </a:r>
            <a:r>
              <a:rPr lang="it-IT" sz="2000" b="1" dirty="0"/>
              <a:t> non puntuale o circolare come nei casi precedenti)</a:t>
            </a:r>
          </a:p>
        </p:txBody>
      </p:sp>
      <p:sp>
        <p:nvSpPr>
          <p:cNvPr id="9" name="Rectangle 6"/>
          <p:cNvSpPr>
            <a:spLocks noChangeArrowheads="1"/>
          </p:cNvSpPr>
          <p:nvPr/>
        </p:nvSpPr>
        <p:spPr bwMode="auto">
          <a:xfrm>
            <a:off x="1495425" y="5949702"/>
            <a:ext cx="2555875" cy="396875"/>
          </a:xfrm>
          <a:prstGeom prst="rect">
            <a:avLst/>
          </a:prstGeom>
          <a:noFill/>
          <a:ln w="3175" algn="ctr">
            <a:noFill/>
            <a:miter lim="800000"/>
            <a:headEnd/>
            <a:tailEnd/>
          </a:ln>
          <a:effectLst/>
        </p:spPr>
        <p:txBody>
          <a:bodyPr wrap="none">
            <a:spAutoFit/>
          </a:bodyPr>
          <a:lstStyle/>
          <a:p>
            <a:pPr algn="just"/>
            <a:r>
              <a:rPr lang="it-IT" sz="2000" b="1"/>
              <a:t>dati disponibili scarsi </a:t>
            </a:r>
          </a:p>
        </p:txBody>
      </p:sp>
      <p:sp>
        <p:nvSpPr>
          <p:cNvPr id="10" name="Rectangle 7"/>
          <p:cNvSpPr>
            <a:spLocks noChangeArrowheads="1"/>
          </p:cNvSpPr>
          <p:nvPr/>
        </p:nvSpPr>
        <p:spPr bwMode="auto">
          <a:xfrm>
            <a:off x="4768850" y="5978277"/>
            <a:ext cx="2513013" cy="396875"/>
          </a:xfrm>
          <a:prstGeom prst="rect">
            <a:avLst/>
          </a:prstGeom>
          <a:noFill/>
          <a:ln w="3175" algn="ctr">
            <a:noFill/>
            <a:miter lim="800000"/>
            <a:headEnd/>
            <a:tailEnd/>
          </a:ln>
          <a:effectLst/>
        </p:spPr>
        <p:txBody>
          <a:bodyPr wrap="none">
            <a:spAutoFit/>
          </a:bodyPr>
          <a:lstStyle/>
          <a:p>
            <a:pPr algn="just"/>
            <a:r>
              <a:rPr lang="it-IT" sz="2000" b="1"/>
              <a:t>risultati approssimati</a:t>
            </a:r>
          </a:p>
        </p:txBody>
      </p:sp>
      <p:sp>
        <p:nvSpPr>
          <p:cNvPr id="11" name="Text Box 8"/>
          <p:cNvSpPr txBox="1">
            <a:spLocks noChangeArrowheads="1"/>
          </p:cNvSpPr>
          <p:nvPr/>
        </p:nvSpPr>
        <p:spPr bwMode="auto">
          <a:xfrm>
            <a:off x="2484438" y="2996952"/>
            <a:ext cx="4105275" cy="396875"/>
          </a:xfrm>
          <a:prstGeom prst="rect">
            <a:avLst/>
          </a:prstGeom>
          <a:noFill/>
          <a:ln w="3175" algn="ctr">
            <a:noFill/>
            <a:miter lim="800000"/>
            <a:headEnd/>
            <a:tailEnd/>
          </a:ln>
          <a:effectLst/>
        </p:spPr>
        <p:txBody>
          <a:bodyPr>
            <a:spAutoFit/>
          </a:bodyPr>
          <a:lstStyle/>
          <a:p>
            <a:pPr>
              <a:spcBef>
                <a:spcPct val="50000"/>
              </a:spcBef>
            </a:pPr>
            <a:r>
              <a:rPr lang="it-IT" sz="2000" b="1" u="sng"/>
              <a:t>OGGETTO DELLO STUDIO</a:t>
            </a:r>
          </a:p>
        </p:txBody>
      </p:sp>
      <p:sp>
        <p:nvSpPr>
          <p:cNvPr id="12" name="Text Box 9"/>
          <p:cNvSpPr txBox="1">
            <a:spLocks noChangeArrowheads="1"/>
          </p:cNvSpPr>
          <p:nvPr/>
        </p:nvSpPr>
        <p:spPr bwMode="auto">
          <a:xfrm>
            <a:off x="1298575" y="5602040"/>
            <a:ext cx="1295400" cy="396875"/>
          </a:xfrm>
          <a:prstGeom prst="rect">
            <a:avLst/>
          </a:prstGeom>
          <a:noFill/>
          <a:ln w="3175" algn="ctr">
            <a:noFill/>
            <a:miter lim="800000"/>
            <a:headEnd/>
            <a:tailEnd/>
          </a:ln>
          <a:effectLst/>
        </p:spPr>
        <p:txBody>
          <a:bodyPr>
            <a:spAutoFit/>
          </a:bodyPr>
          <a:lstStyle/>
          <a:p>
            <a:pPr>
              <a:spcBef>
                <a:spcPct val="50000"/>
              </a:spcBef>
            </a:pPr>
            <a:r>
              <a:rPr lang="it-IT" sz="2000" b="1" u="sng"/>
              <a:t>NOTA</a:t>
            </a:r>
          </a:p>
        </p:txBody>
      </p:sp>
      <p:sp>
        <p:nvSpPr>
          <p:cNvPr id="13" name="AutoShape 10"/>
          <p:cNvSpPr>
            <a:spLocks noChangeArrowheads="1"/>
          </p:cNvSpPr>
          <p:nvPr/>
        </p:nvSpPr>
        <p:spPr bwMode="auto">
          <a:xfrm>
            <a:off x="4105275" y="6094165"/>
            <a:ext cx="647700" cy="215900"/>
          </a:xfrm>
          <a:prstGeom prst="rightArrow">
            <a:avLst>
              <a:gd name="adj1" fmla="val 50000"/>
              <a:gd name="adj2" fmla="val 75000"/>
            </a:avLst>
          </a:prstGeom>
          <a:solidFill>
            <a:srgbClr val="FF3300"/>
          </a:solidFill>
          <a:ln w="3175" algn="ctr">
            <a:solidFill>
              <a:schemeClr val="tx1"/>
            </a:solidFill>
            <a:miter lim="800000"/>
            <a:headEnd/>
            <a:tailEnd/>
          </a:ln>
          <a:effectLst/>
        </p:spPr>
        <p:txBody>
          <a:bodyPr wrap="none" anchor="ctr"/>
          <a:lstStyle/>
          <a:p>
            <a:endParaRPr lang="it-IT"/>
          </a:p>
        </p:txBody>
      </p:sp>
      <p:pic>
        <p:nvPicPr>
          <p:cNvPr id="14" name="Picture 11"/>
          <p:cNvPicPr>
            <a:picLocks noChangeAspect="1" noChangeArrowheads="1"/>
          </p:cNvPicPr>
          <p:nvPr/>
        </p:nvPicPr>
        <p:blipFill>
          <a:blip r:embed="rId4" cstate="print"/>
          <a:srcRect b="29251"/>
          <a:stretch>
            <a:fillRect/>
          </a:stretch>
        </p:blipFill>
        <p:spPr bwMode="auto">
          <a:xfrm>
            <a:off x="1646238" y="1228725"/>
            <a:ext cx="5608637" cy="1558925"/>
          </a:xfrm>
          <a:prstGeom prst="rect">
            <a:avLst/>
          </a:prstGeom>
          <a:noFill/>
          <a:ln w="3175" algn="ctr">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2</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7" name="Rettangolo 11"/>
          <p:cNvSpPr>
            <a:spLocks noChangeArrowheads="1"/>
          </p:cNvSpPr>
          <p:nvPr/>
        </p:nvSpPr>
        <p:spPr bwMode="auto">
          <a:xfrm>
            <a:off x="683568" y="764704"/>
            <a:ext cx="7561263" cy="830997"/>
          </a:xfrm>
          <a:prstGeom prst="rect">
            <a:avLst/>
          </a:prstGeom>
          <a:noFill/>
          <a:ln w="9525">
            <a:noFill/>
            <a:miter lim="800000"/>
            <a:headEnd/>
            <a:tailEnd/>
          </a:ln>
        </p:spPr>
        <p:txBody>
          <a:bodyPr>
            <a:spAutoFit/>
          </a:bodyPr>
          <a:lstStyle/>
          <a:p>
            <a:pPr algn="ctr"/>
            <a:r>
              <a:rPr lang="it-IT" sz="2400" b="1" dirty="0" smtClean="0"/>
              <a:t>IL BILANCIO ENERGETICO E </a:t>
            </a:r>
            <a:r>
              <a:rPr lang="it-IT" sz="2400" b="1" dirty="0" err="1" smtClean="0"/>
              <a:t>DI</a:t>
            </a:r>
            <a:r>
              <a:rPr lang="it-IT" sz="2400" b="1" dirty="0" smtClean="0"/>
              <a:t> MASSA IN UN LOCALE INCENDIATO</a:t>
            </a:r>
            <a:endParaRPr lang="it-IT" sz="2400" b="1" dirty="0">
              <a:solidFill>
                <a:srgbClr val="FF0000"/>
              </a:solidFill>
              <a:latin typeface="Calibri" pitchFamily="34" charset="0"/>
            </a:endParaRPr>
          </a:p>
        </p:txBody>
      </p:sp>
      <p:sp>
        <p:nvSpPr>
          <p:cNvPr id="8" name="Rettangolo 11"/>
          <p:cNvSpPr>
            <a:spLocks noChangeArrowheads="1"/>
          </p:cNvSpPr>
          <p:nvPr/>
        </p:nvSpPr>
        <p:spPr bwMode="auto">
          <a:xfrm>
            <a:off x="827584" y="1772816"/>
            <a:ext cx="7561263" cy="1477328"/>
          </a:xfrm>
          <a:prstGeom prst="rect">
            <a:avLst/>
          </a:prstGeom>
          <a:noFill/>
          <a:ln w="9525">
            <a:noFill/>
            <a:miter lim="800000"/>
            <a:headEnd/>
            <a:tailEnd/>
          </a:ln>
        </p:spPr>
        <p:txBody>
          <a:bodyPr>
            <a:spAutoFit/>
          </a:bodyPr>
          <a:lstStyle/>
          <a:p>
            <a:pPr algn="just"/>
            <a:r>
              <a:rPr lang="it-IT" dirty="0" smtClean="0"/>
              <a:t>Per analizzare lo sviluppo di un incendio in un determinato locale munito di aperture e rilevare come in esso variano nel tempo le grandezze necessarie per valutare il livello di sicurezza antincendio (la </a:t>
            </a:r>
            <a:r>
              <a:rPr lang="it-IT" b="1" dirty="0" smtClean="0"/>
              <a:t>temperatura</a:t>
            </a:r>
            <a:r>
              <a:rPr lang="it-IT" dirty="0" smtClean="0"/>
              <a:t> media dei gas di combustione, la portata di </a:t>
            </a:r>
            <a:r>
              <a:rPr lang="it-IT" b="1" dirty="0" smtClean="0"/>
              <a:t>fumo</a:t>
            </a:r>
            <a:r>
              <a:rPr lang="it-IT" dirty="0" smtClean="0"/>
              <a:t> e di gas di combustione, ecc.) occorre risolvere </a:t>
            </a:r>
            <a:r>
              <a:rPr lang="it-IT" u="sng" dirty="0" smtClean="0"/>
              <a:t>l’equazione di bilancio termico e di massa </a:t>
            </a:r>
            <a:r>
              <a:rPr lang="it-IT" dirty="0" smtClean="0"/>
              <a:t>che governano il fenomeno.</a:t>
            </a:r>
            <a:endParaRPr lang="it-IT" dirty="0">
              <a:solidFill>
                <a:srgbClr val="FF0000"/>
              </a:solidFill>
              <a:latin typeface="Calibri" pitchFamily="34" charset="0"/>
            </a:endParaRPr>
          </a:p>
        </p:txBody>
      </p:sp>
      <p:sp>
        <p:nvSpPr>
          <p:cNvPr id="9" name="Rettangolo 11"/>
          <p:cNvSpPr>
            <a:spLocks noChangeArrowheads="1"/>
          </p:cNvSpPr>
          <p:nvPr/>
        </p:nvSpPr>
        <p:spPr bwMode="auto">
          <a:xfrm>
            <a:off x="971600" y="3356992"/>
            <a:ext cx="7561263" cy="369332"/>
          </a:xfrm>
          <a:prstGeom prst="rect">
            <a:avLst/>
          </a:prstGeom>
          <a:noFill/>
          <a:ln w="9525">
            <a:noFill/>
            <a:miter lim="800000"/>
            <a:headEnd/>
            <a:tailEnd/>
          </a:ln>
        </p:spPr>
        <p:txBody>
          <a:bodyPr>
            <a:spAutoFit/>
          </a:bodyPr>
          <a:lstStyle/>
          <a:p>
            <a:pPr algn="just"/>
            <a:r>
              <a:rPr lang="it-IT" b="1" dirty="0" smtClean="0"/>
              <a:t>L’equazione di bilancio termico in regime stazionario</a:t>
            </a:r>
            <a:r>
              <a:rPr lang="it-IT" dirty="0" smtClean="0"/>
              <a:t> all’interno di un locale è:</a:t>
            </a:r>
            <a:endParaRPr lang="it-IT" dirty="0">
              <a:solidFill>
                <a:srgbClr val="FF0000"/>
              </a:solidFill>
              <a:latin typeface="Calibri" pitchFamily="34" charset="0"/>
            </a:endParaRPr>
          </a:p>
        </p:txBody>
      </p:sp>
      <p:graphicFrame>
        <p:nvGraphicFramePr>
          <p:cNvPr id="10" name="Oggetto 9"/>
          <p:cNvGraphicFramePr>
            <a:graphicFrameLocks noChangeAspect="1"/>
          </p:cNvGraphicFramePr>
          <p:nvPr/>
        </p:nvGraphicFramePr>
        <p:xfrm>
          <a:off x="2118928" y="3933056"/>
          <a:ext cx="5174974" cy="1584176"/>
        </p:xfrm>
        <a:graphic>
          <a:graphicData uri="http://schemas.openxmlformats.org/presentationml/2006/ole">
            <mc:AlternateContent xmlns:mc="http://schemas.openxmlformats.org/markup-compatibility/2006">
              <mc:Choice xmlns:v="urn:schemas-microsoft-com:vml" Requires="v">
                <p:oleObj spid="_x0000_s2053" name="Equazione" r:id="rId5" imgW="2489040" imgH="761760" progId="Equation.3">
                  <p:embed/>
                </p:oleObj>
              </mc:Choice>
              <mc:Fallback>
                <p:oleObj name="Equazione" r:id="rId5" imgW="2489040" imgH="76176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928" y="3933056"/>
                        <a:ext cx="5174974" cy="158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numero diapositiva 3"/>
          <p:cNvSpPr>
            <a:spLocks noGrp="1"/>
          </p:cNvSpPr>
          <p:nvPr>
            <p:ph type="sldNum" sz="quarter" idx="12"/>
          </p:nvPr>
        </p:nvSpPr>
        <p:spPr/>
        <p:txBody>
          <a:bodyPr/>
          <a:lstStyle/>
          <a:p>
            <a:fld id="{300AA077-6CCE-4EEA-8149-A510155DA156}" type="slidenum">
              <a:rPr lang="en-US"/>
              <a:pPr/>
              <a:t>20</a:t>
            </a:fld>
            <a:endParaRPr lang="en-US"/>
          </a:p>
        </p:txBody>
      </p:sp>
      <p:sp>
        <p:nvSpPr>
          <p:cNvPr id="198658" name="Text Box 2"/>
          <p:cNvSpPr txBox="1">
            <a:spLocks noChangeArrowheads="1"/>
          </p:cNvSpPr>
          <p:nvPr/>
        </p:nvSpPr>
        <p:spPr bwMode="auto">
          <a:xfrm>
            <a:off x="685800" y="381000"/>
            <a:ext cx="8153400" cy="274638"/>
          </a:xfrm>
          <a:prstGeom prst="rect">
            <a:avLst/>
          </a:prstGeom>
          <a:noFill/>
          <a:ln w="9525">
            <a:noFill/>
            <a:miter lim="800000"/>
            <a:headEnd/>
            <a:tailEnd/>
          </a:ln>
          <a:effectLst/>
        </p:spPr>
        <p:txBody>
          <a:bodyPr>
            <a:spAutoFit/>
          </a:bodyPr>
          <a:lstStyle/>
          <a:p>
            <a:pPr algn="r">
              <a:spcBef>
                <a:spcPct val="50000"/>
              </a:spcBef>
            </a:pPr>
            <a:r>
              <a:rPr lang="it-IT" sz="1200" i="1"/>
              <a:t>Fire plumes</a:t>
            </a:r>
            <a:r>
              <a:rPr lang="it-IT" sz="1200"/>
              <a:t> – </a:t>
            </a:r>
            <a:r>
              <a:rPr lang="it-IT" sz="1200" i="1"/>
              <a:t>Plume</a:t>
            </a:r>
            <a:r>
              <a:rPr lang="it-IT" sz="1200"/>
              <a:t> da sorgente lineare e </a:t>
            </a:r>
            <a:r>
              <a:rPr lang="it-IT" sz="1200" i="1"/>
              <a:t>plume</a:t>
            </a:r>
            <a:r>
              <a:rPr lang="it-IT" sz="1200"/>
              <a:t> “non liberi”</a:t>
            </a:r>
          </a:p>
        </p:txBody>
      </p:sp>
      <p:sp>
        <p:nvSpPr>
          <p:cNvPr id="198659" name="Text Box 3"/>
          <p:cNvSpPr txBox="1">
            <a:spLocks noChangeArrowheads="1"/>
          </p:cNvSpPr>
          <p:nvPr/>
        </p:nvSpPr>
        <p:spPr bwMode="auto">
          <a:xfrm>
            <a:off x="683568" y="764704"/>
            <a:ext cx="8305800" cy="701675"/>
          </a:xfrm>
          <a:prstGeom prst="rect">
            <a:avLst/>
          </a:prstGeom>
          <a:solidFill>
            <a:srgbClr val="FFFF99"/>
          </a:solidFill>
          <a:ln w="9525">
            <a:noFill/>
            <a:miter lim="800000"/>
            <a:headEnd/>
            <a:tailEnd/>
          </a:ln>
          <a:effectLst/>
        </p:spPr>
        <p:txBody>
          <a:bodyPr>
            <a:spAutoFit/>
          </a:bodyPr>
          <a:lstStyle/>
          <a:p>
            <a:pPr algn="just">
              <a:spcBef>
                <a:spcPct val="50000"/>
              </a:spcBef>
            </a:pPr>
            <a:r>
              <a:rPr lang="it-IT" sz="2000" b="1" i="1" dirty="0" err="1"/>
              <a:t>Plume</a:t>
            </a:r>
            <a:r>
              <a:rPr lang="it-IT" sz="2000" b="1" dirty="0"/>
              <a:t> da sorgente lineare e </a:t>
            </a:r>
            <a:r>
              <a:rPr lang="it-IT" sz="2000" b="1" i="1" dirty="0" err="1"/>
              <a:t>plume</a:t>
            </a:r>
            <a:r>
              <a:rPr lang="it-IT" sz="2000" b="1" dirty="0"/>
              <a:t> “non liberi” – Interazioni con parete ed angolo</a:t>
            </a:r>
          </a:p>
        </p:txBody>
      </p:sp>
      <p:sp>
        <p:nvSpPr>
          <p:cNvPr id="198663" name="Rectangle 7"/>
          <p:cNvSpPr>
            <a:spLocks noChangeArrowheads="1"/>
          </p:cNvSpPr>
          <p:nvPr/>
        </p:nvSpPr>
        <p:spPr bwMode="auto">
          <a:xfrm>
            <a:off x="0" y="3233738"/>
            <a:ext cx="9144000" cy="0"/>
          </a:xfrm>
          <a:prstGeom prst="rect">
            <a:avLst/>
          </a:prstGeom>
          <a:noFill/>
          <a:ln w="3175" algn="ctr">
            <a:noFill/>
            <a:miter lim="800000"/>
            <a:headEnd/>
            <a:tailEnd/>
          </a:ln>
          <a:effectLst/>
        </p:spPr>
        <p:txBody>
          <a:bodyPr wrap="none" anchor="ctr">
            <a:spAutoFit/>
          </a:bodyPr>
          <a:lstStyle/>
          <a:p>
            <a:endParaRPr lang="it-IT"/>
          </a:p>
        </p:txBody>
      </p:sp>
      <p:graphicFrame>
        <p:nvGraphicFramePr>
          <p:cNvPr id="198662" name="Object 6"/>
          <p:cNvGraphicFramePr>
            <a:graphicFrameLocks noChangeAspect="1"/>
          </p:cNvGraphicFramePr>
          <p:nvPr/>
        </p:nvGraphicFramePr>
        <p:xfrm>
          <a:off x="4139952" y="4536306"/>
          <a:ext cx="3538537" cy="514350"/>
        </p:xfrm>
        <a:graphic>
          <a:graphicData uri="http://schemas.openxmlformats.org/presentationml/2006/ole">
            <mc:AlternateContent xmlns:mc="http://schemas.openxmlformats.org/markup-compatibility/2006">
              <mc:Choice xmlns:v="urn:schemas-microsoft-com:vml" Requires="v">
                <p:oleObj spid="_x0000_s150536" name="Equation" r:id="rId4" imgW="2692080" imgH="393480" progId="Equation.3">
                  <p:embed/>
                </p:oleObj>
              </mc:Choice>
              <mc:Fallback>
                <p:oleObj name="Equation" r:id="rId4" imgW="26920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4536306"/>
                        <a:ext cx="3538537"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8664" name="Picture 8"/>
          <p:cNvPicPr>
            <a:picLocks noChangeAspect="1" noChangeArrowheads="1"/>
          </p:cNvPicPr>
          <p:nvPr/>
        </p:nvPicPr>
        <p:blipFill>
          <a:blip r:embed="rId6" cstate="print"/>
          <a:srcRect/>
          <a:stretch>
            <a:fillRect/>
          </a:stretch>
        </p:blipFill>
        <p:spPr bwMode="auto">
          <a:xfrm>
            <a:off x="1403648" y="1412776"/>
            <a:ext cx="6750050" cy="2652712"/>
          </a:xfrm>
          <a:prstGeom prst="rect">
            <a:avLst/>
          </a:prstGeom>
          <a:noFill/>
          <a:ln w="3175" algn="ctr">
            <a:noFill/>
            <a:miter lim="800000"/>
            <a:headEnd/>
            <a:tailEnd/>
          </a:ln>
          <a:effectLst/>
        </p:spPr>
      </p:pic>
      <p:sp>
        <p:nvSpPr>
          <p:cNvPr id="198666" name="Rectangle 10"/>
          <p:cNvSpPr>
            <a:spLocks noChangeArrowheads="1"/>
          </p:cNvSpPr>
          <p:nvPr/>
        </p:nvSpPr>
        <p:spPr bwMode="auto">
          <a:xfrm>
            <a:off x="0" y="3233738"/>
            <a:ext cx="9144000" cy="0"/>
          </a:xfrm>
          <a:prstGeom prst="rect">
            <a:avLst/>
          </a:prstGeom>
          <a:noFill/>
          <a:ln w="3175" algn="ctr">
            <a:noFill/>
            <a:miter lim="800000"/>
            <a:headEnd/>
            <a:tailEnd/>
          </a:ln>
          <a:effectLst/>
        </p:spPr>
        <p:txBody>
          <a:bodyPr wrap="none" anchor="ctr">
            <a:spAutoFit/>
          </a:bodyPr>
          <a:lstStyle/>
          <a:p>
            <a:endParaRPr lang="it-IT"/>
          </a:p>
        </p:txBody>
      </p:sp>
      <p:graphicFrame>
        <p:nvGraphicFramePr>
          <p:cNvPr id="198665" name="Object 9"/>
          <p:cNvGraphicFramePr>
            <a:graphicFrameLocks noChangeAspect="1"/>
          </p:cNvGraphicFramePr>
          <p:nvPr/>
        </p:nvGraphicFramePr>
        <p:xfrm>
          <a:off x="4139952" y="3933056"/>
          <a:ext cx="3506787" cy="523875"/>
        </p:xfrm>
        <a:graphic>
          <a:graphicData uri="http://schemas.openxmlformats.org/presentationml/2006/ole">
            <mc:AlternateContent xmlns:mc="http://schemas.openxmlformats.org/markup-compatibility/2006">
              <mc:Choice xmlns:v="urn:schemas-microsoft-com:vml" Requires="v">
                <p:oleObj spid="_x0000_s150537" name="Equation" r:id="rId7" imgW="2616120" imgH="393480" progId="Equation.3">
                  <p:embed/>
                </p:oleObj>
              </mc:Choice>
              <mc:Fallback>
                <p:oleObj name="Equation" r:id="rId7" imgW="2616120" imgH="3934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3933056"/>
                        <a:ext cx="3506787"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7" name="Text Box 11"/>
          <p:cNvSpPr txBox="1">
            <a:spLocks noChangeArrowheads="1"/>
          </p:cNvSpPr>
          <p:nvPr/>
        </p:nvSpPr>
        <p:spPr bwMode="auto">
          <a:xfrm>
            <a:off x="887339" y="5530776"/>
            <a:ext cx="2592387" cy="366712"/>
          </a:xfrm>
          <a:prstGeom prst="rect">
            <a:avLst/>
          </a:prstGeom>
          <a:noFill/>
          <a:ln w="3175" algn="ctr">
            <a:noFill/>
            <a:miter lim="800000"/>
            <a:headEnd/>
            <a:tailEnd/>
          </a:ln>
          <a:effectLst/>
        </p:spPr>
        <p:txBody>
          <a:bodyPr>
            <a:spAutoFit/>
          </a:bodyPr>
          <a:lstStyle/>
          <a:p>
            <a:pPr algn="just">
              <a:spcBef>
                <a:spcPct val="50000"/>
              </a:spcBef>
            </a:pPr>
            <a:r>
              <a:rPr lang="it-IT" sz="1800" b="1"/>
              <a:t>minore </a:t>
            </a:r>
            <a:r>
              <a:rPr lang="it-IT" sz="1800" b="1" i="1"/>
              <a:t>air entrainment</a:t>
            </a:r>
          </a:p>
        </p:txBody>
      </p:sp>
      <p:sp>
        <p:nvSpPr>
          <p:cNvPr id="198668" name="AutoShape 12"/>
          <p:cNvSpPr>
            <a:spLocks noChangeArrowheads="1"/>
          </p:cNvSpPr>
          <p:nvPr/>
        </p:nvSpPr>
        <p:spPr bwMode="auto">
          <a:xfrm>
            <a:off x="3563938" y="5618163"/>
            <a:ext cx="647700" cy="215900"/>
          </a:xfrm>
          <a:prstGeom prst="rightArrow">
            <a:avLst>
              <a:gd name="adj1" fmla="val 50000"/>
              <a:gd name="adj2" fmla="val 75000"/>
            </a:avLst>
          </a:prstGeom>
          <a:solidFill>
            <a:srgbClr val="FF3300"/>
          </a:solidFill>
          <a:ln w="3175" algn="ctr">
            <a:solidFill>
              <a:schemeClr val="tx1"/>
            </a:solidFill>
            <a:miter lim="800000"/>
            <a:headEnd/>
            <a:tailEnd/>
          </a:ln>
          <a:effectLst/>
        </p:spPr>
        <p:txBody>
          <a:bodyPr wrap="none" anchor="ctr"/>
          <a:lstStyle/>
          <a:p>
            <a:endParaRPr lang="it-IT"/>
          </a:p>
        </p:txBody>
      </p:sp>
      <p:sp>
        <p:nvSpPr>
          <p:cNvPr id="198669" name="Text Box 13"/>
          <p:cNvSpPr txBox="1">
            <a:spLocks noChangeArrowheads="1"/>
          </p:cNvSpPr>
          <p:nvPr/>
        </p:nvSpPr>
        <p:spPr bwMode="auto">
          <a:xfrm>
            <a:off x="4579938" y="5545138"/>
            <a:ext cx="4319587" cy="366712"/>
          </a:xfrm>
          <a:prstGeom prst="rect">
            <a:avLst/>
          </a:prstGeom>
          <a:noFill/>
          <a:ln w="3175" algn="ctr">
            <a:noFill/>
            <a:miter lim="800000"/>
            <a:headEnd/>
            <a:tailEnd/>
          </a:ln>
          <a:effectLst/>
        </p:spPr>
        <p:txBody>
          <a:bodyPr>
            <a:spAutoFit/>
          </a:bodyPr>
          <a:lstStyle/>
          <a:p>
            <a:pPr algn="just">
              <a:spcBef>
                <a:spcPct val="50000"/>
              </a:spcBef>
            </a:pPr>
            <a:r>
              <a:rPr lang="it-IT" sz="1800" b="1"/>
              <a:t>L maggiore nel caso di </a:t>
            </a:r>
            <a:r>
              <a:rPr lang="it-IT" sz="1800" b="1" i="1"/>
              <a:t>plume</a:t>
            </a:r>
            <a:r>
              <a:rPr lang="it-IT" sz="1800" b="1"/>
              <a:t> non libero</a:t>
            </a:r>
          </a:p>
        </p:txBody>
      </p:sp>
      <p:sp>
        <p:nvSpPr>
          <p:cNvPr id="198670" name="Text Box 14"/>
          <p:cNvSpPr txBox="1">
            <a:spLocks noChangeArrowheads="1"/>
          </p:cNvSpPr>
          <p:nvPr/>
        </p:nvSpPr>
        <p:spPr bwMode="auto">
          <a:xfrm>
            <a:off x="900039" y="5964163"/>
            <a:ext cx="2590800" cy="641350"/>
          </a:xfrm>
          <a:prstGeom prst="rect">
            <a:avLst/>
          </a:prstGeom>
          <a:noFill/>
          <a:ln w="3175" algn="ctr">
            <a:noFill/>
            <a:miter lim="800000"/>
            <a:headEnd/>
            <a:tailEnd/>
          </a:ln>
          <a:effectLst/>
        </p:spPr>
        <p:txBody>
          <a:bodyPr>
            <a:spAutoFit/>
          </a:bodyPr>
          <a:lstStyle/>
          <a:p>
            <a:pPr algn="just"/>
            <a:r>
              <a:rPr lang="it-IT" sz="1800" b="1"/>
              <a:t>anche piccole distanze da parete / angolo</a:t>
            </a:r>
          </a:p>
        </p:txBody>
      </p:sp>
      <p:sp>
        <p:nvSpPr>
          <p:cNvPr id="198671" name="AutoShape 15"/>
          <p:cNvSpPr>
            <a:spLocks noChangeArrowheads="1"/>
          </p:cNvSpPr>
          <p:nvPr/>
        </p:nvSpPr>
        <p:spPr bwMode="auto">
          <a:xfrm>
            <a:off x="3578225" y="6165850"/>
            <a:ext cx="647700" cy="215900"/>
          </a:xfrm>
          <a:prstGeom prst="rightArrow">
            <a:avLst>
              <a:gd name="adj1" fmla="val 50000"/>
              <a:gd name="adj2" fmla="val 75000"/>
            </a:avLst>
          </a:prstGeom>
          <a:solidFill>
            <a:srgbClr val="FF3300"/>
          </a:solidFill>
          <a:ln w="3175" algn="ctr">
            <a:solidFill>
              <a:schemeClr val="tx1"/>
            </a:solidFill>
            <a:miter lim="800000"/>
            <a:headEnd/>
            <a:tailEnd/>
          </a:ln>
          <a:effectLst/>
        </p:spPr>
        <p:txBody>
          <a:bodyPr wrap="none" anchor="ctr"/>
          <a:lstStyle/>
          <a:p>
            <a:endParaRPr lang="it-IT"/>
          </a:p>
        </p:txBody>
      </p:sp>
      <p:sp>
        <p:nvSpPr>
          <p:cNvPr id="198672" name="Text Box 16"/>
          <p:cNvSpPr txBox="1">
            <a:spLocks noChangeArrowheads="1"/>
          </p:cNvSpPr>
          <p:nvPr/>
        </p:nvSpPr>
        <p:spPr bwMode="auto">
          <a:xfrm>
            <a:off x="4562475" y="6051550"/>
            <a:ext cx="4105275" cy="366713"/>
          </a:xfrm>
          <a:prstGeom prst="rect">
            <a:avLst/>
          </a:prstGeom>
          <a:noFill/>
          <a:ln w="3175" algn="ctr">
            <a:noFill/>
            <a:miter lim="800000"/>
            <a:headEnd/>
            <a:tailEnd/>
          </a:ln>
          <a:effectLst/>
        </p:spPr>
        <p:txBody>
          <a:bodyPr>
            <a:spAutoFit/>
          </a:bodyPr>
          <a:lstStyle/>
          <a:p>
            <a:pPr algn="just">
              <a:spcBef>
                <a:spcPct val="50000"/>
              </a:spcBef>
            </a:pPr>
            <a:r>
              <a:rPr lang="it-IT" sz="1800" b="1"/>
              <a:t>comportamento </a:t>
            </a:r>
            <a:r>
              <a:rPr lang="it-IT" sz="1800" b="1">
                <a:cs typeface="Times New Roman" pitchFamily="18" charset="0"/>
              </a:rPr>
              <a:t>→ </a:t>
            </a:r>
            <a:r>
              <a:rPr lang="it-IT" sz="1800" b="1" i="1">
                <a:cs typeface="Times New Roman" pitchFamily="18" charset="0"/>
              </a:rPr>
              <a:t>plume</a:t>
            </a:r>
            <a:r>
              <a:rPr lang="it-IT" sz="1800" b="1">
                <a:cs typeface="Times New Roman" pitchFamily="18" charset="0"/>
              </a:rPr>
              <a:t> “libero”</a:t>
            </a:r>
          </a:p>
        </p:txBody>
      </p:sp>
      <p:sp>
        <p:nvSpPr>
          <p:cNvPr id="198673" name="AutoShape 17"/>
          <p:cNvSpPr>
            <a:spLocks noChangeArrowheads="1"/>
          </p:cNvSpPr>
          <p:nvPr/>
        </p:nvSpPr>
        <p:spPr bwMode="auto">
          <a:xfrm>
            <a:off x="3205089" y="4408413"/>
            <a:ext cx="647700" cy="215900"/>
          </a:xfrm>
          <a:prstGeom prst="rightArrow">
            <a:avLst>
              <a:gd name="adj1" fmla="val 50000"/>
              <a:gd name="adj2" fmla="val 75000"/>
            </a:avLst>
          </a:prstGeom>
          <a:solidFill>
            <a:srgbClr val="FF3300"/>
          </a:solidFill>
          <a:ln w="3175" algn="ctr">
            <a:solidFill>
              <a:schemeClr val="tx1"/>
            </a:solidFill>
            <a:miter lim="800000"/>
            <a:headEnd/>
            <a:tailEnd/>
          </a:ln>
          <a:effectLst/>
        </p:spPr>
        <p:txBody>
          <a:bodyPr wrap="none" anchor="ctr"/>
          <a:lstStyle/>
          <a:p>
            <a:endParaRPr lang="it-IT"/>
          </a:p>
        </p:txBody>
      </p:sp>
      <p:sp>
        <p:nvSpPr>
          <p:cNvPr id="198674" name="Text Box 18"/>
          <p:cNvSpPr txBox="1">
            <a:spLocks noChangeArrowheads="1"/>
          </p:cNvSpPr>
          <p:nvPr/>
        </p:nvSpPr>
        <p:spPr bwMode="auto">
          <a:xfrm>
            <a:off x="755576" y="4221088"/>
            <a:ext cx="2590800" cy="701675"/>
          </a:xfrm>
          <a:prstGeom prst="rect">
            <a:avLst/>
          </a:prstGeom>
          <a:noFill/>
          <a:ln w="3175" algn="ctr">
            <a:noFill/>
            <a:miter lim="800000"/>
            <a:headEnd/>
            <a:tailEnd/>
          </a:ln>
          <a:effectLst/>
        </p:spPr>
        <p:txBody>
          <a:bodyPr>
            <a:spAutoFit/>
          </a:bodyPr>
          <a:lstStyle/>
          <a:p>
            <a:r>
              <a:rPr lang="it-IT" sz="2000" b="1"/>
              <a:t>Zukowski</a:t>
            </a:r>
          </a:p>
          <a:p>
            <a:r>
              <a:rPr lang="it-IT" sz="2000" b="1"/>
              <a:t>(condizioni ambiente)</a:t>
            </a:r>
          </a:p>
        </p:txBody>
      </p:sp>
      <p:sp>
        <p:nvSpPr>
          <p:cNvPr id="198675" name="Text Box 19"/>
          <p:cNvSpPr txBox="1">
            <a:spLocks noChangeArrowheads="1"/>
          </p:cNvSpPr>
          <p:nvPr/>
        </p:nvSpPr>
        <p:spPr bwMode="auto">
          <a:xfrm>
            <a:off x="871464" y="5170413"/>
            <a:ext cx="1036637" cy="396875"/>
          </a:xfrm>
          <a:prstGeom prst="rect">
            <a:avLst/>
          </a:prstGeom>
          <a:noFill/>
          <a:ln w="3175" algn="ctr">
            <a:noFill/>
            <a:miter lim="800000"/>
            <a:headEnd/>
            <a:tailEnd/>
          </a:ln>
          <a:effectLst/>
        </p:spPr>
        <p:txBody>
          <a:bodyPr>
            <a:spAutoFit/>
          </a:bodyPr>
          <a:lstStyle/>
          <a:p>
            <a:pPr algn="just"/>
            <a:r>
              <a:rPr lang="it-IT" sz="2000" b="1" u="sng"/>
              <a:t>NOTE</a:t>
            </a:r>
          </a:p>
        </p:txBody>
      </p:sp>
      <p:sp>
        <p:nvSpPr>
          <p:cNvPr id="20" name="Titolo 1"/>
          <p:cNvSpPr txBox="1">
            <a:spLocks/>
          </p:cNvSpPr>
          <p:nvPr/>
        </p:nvSpPr>
        <p:spPr>
          <a:xfrm>
            <a:off x="0" y="0"/>
            <a:ext cx="683568" cy="6858000"/>
          </a:xfrm>
          <a:prstGeom prst="rect">
            <a:avLst/>
          </a:prstGeom>
          <a:solidFill>
            <a:schemeClr val="bg2"/>
          </a:solidFill>
        </p:spPr>
        <p:txBody>
          <a:bodyPr vert="wordArtVert"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0" u="none" strike="noStrike" kern="1200" cap="none" spc="0" normalizeH="0" baseline="0" noProof="0" smtClean="0">
                <a:ln>
                  <a:noFill/>
                </a:ln>
                <a:solidFill>
                  <a:schemeClr val="tx1"/>
                </a:solidFill>
                <a:effectLst/>
                <a:uLnTx/>
                <a:uFillTx/>
                <a:latin typeface="+mj-lt"/>
                <a:ea typeface="+mj-ea"/>
                <a:cs typeface="+mj-cs"/>
              </a:rPr>
              <a:t>DINAMICA DEGLI INCENDI IN LUOGHI CONFINATI</a:t>
            </a:r>
            <a:endParaRPr kumimoji="0" lang="it-IT" sz="1600" b="1" i="0" u="none" strike="noStrike" kern="1200" cap="none" spc="0" normalizeH="0" baseline="0" noProof="0" dirty="0">
              <a:ln>
                <a:noFill/>
              </a:ln>
              <a:solidFill>
                <a:schemeClr val="tx1"/>
              </a:solidFill>
              <a:effectLst/>
              <a:uLnTx/>
              <a:uFillTx/>
              <a:latin typeface="+mj-lt"/>
              <a:ea typeface="+mj-ea"/>
              <a:cs typeface="+mj-cs"/>
            </a:endParaRPr>
          </a:p>
        </p:txBody>
      </p:sp>
      <p:sp>
        <p:nvSpPr>
          <p:cNvPr id="21" name="Segnaposto piè di pagina 4"/>
          <p:cNvSpPr>
            <a:spLocks noGrp="1"/>
          </p:cNvSpPr>
          <p:nvPr>
            <p:ph type="ftr" sz="quarter" idx="11"/>
          </p:nvPr>
        </p:nvSpPr>
        <p:spPr bwMode="auto">
          <a:xfrm>
            <a:off x="3124200" y="6356350"/>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22"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23" name="Picture 19" descr="LOGO TONDO TRASP"/>
          <p:cNvPicPr>
            <a:picLocks noChangeAspect="1" noChangeArrowheads="1"/>
          </p:cNvPicPr>
          <p:nvPr/>
        </p:nvPicPr>
        <p:blipFill>
          <a:blip r:embed="rId9" cstate="print"/>
          <a:srcRect/>
          <a:stretch>
            <a:fillRect/>
          </a:stretch>
        </p:blipFill>
        <p:spPr bwMode="auto">
          <a:xfrm>
            <a:off x="8297863" y="0"/>
            <a:ext cx="846137"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21</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838200" y="764704"/>
            <a:ext cx="8305800" cy="400110"/>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sz="2000" b="1" i="1" dirty="0" err="1"/>
              <a:t>Plume</a:t>
            </a:r>
            <a:r>
              <a:rPr lang="it-IT" sz="2000" b="1" dirty="0"/>
              <a:t> da sorgente lineare e </a:t>
            </a:r>
            <a:r>
              <a:rPr lang="it-IT" sz="2000" b="1" i="1" dirty="0" err="1"/>
              <a:t>plume</a:t>
            </a:r>
            <a:r>
              <a:rPr lang="it-IT" sz="2000" b="1" dirty="0"/>
              <a:t> “non liberi” – </a:t>
            </a:r>
            <a:r>
              <a:rPr lang="it-IT" sz="2000" b="1" i="1" dirty="0" err="1"/>
              <a:t>Plume</a:t>
            </a:r>
            <a:r>
              <a:rPr lang="it-IT" sz="2000" b="1" dirty="0"/>
              <a:t> da sorgente lineare</a:t>
            </a:r>
            <a:endParaRPr lang="it-IT" sz="2000" dirty="0"/>
          </a:p>
        </p:txBody>
      </p:sp>
      <p:pic>
        <p:nvPicPr>
          <p:cNvPr id="8" name="Picture 5"/>
          <p:cNvPicPr>
            <a:picLocks noChangeAspect="1" noChangeArrowheads="1"/>
          </p:cNvPicPr>
          <p:nvPr/>
        </p:nvPicPr>
        <p:blipFill>
          <a:blip r:embed="rId5" cstate="print"/>
          <a:srcRect/>
          <a:stretch>
            <a:fillRect/>
          </a:stretch>
        </p:blipFill>
        <p:spPr bwMode="auto">
          <a:xfrm>
            <a:off x="5394325" y="1124744"/>
            <a:ext cx="3749675" cy="3616325"/>
          </a:xfrm>
          <a:prstGeom prst="rect">
            <a:avLst/>
          </a:prstGeom>
          <a:noFill/>
          <a:ln w="3175" algn="ctr">
            <a:noFill/>
            <a:miter lim="800000"/>
            <a:headEnd/>
            <a:tailEnd/>
          </a:ln>
          <a:effectLst/>
        </p:spPr>
      </p:pic>
      <p:graphicFrame>
        <p:nvGraphicFramePr>
          <p:cNvPr id="9" name="Object 6"/>
          <p:cNvGraphicFramePr>
            <a:graphicFrameLocks noChangeAspect="1"/>
          </p:cNvGraphicFramePr>
          <p:nvPr/>
        </p:nvGraphicFramePr>
        <p:xfrm>
          <a:off x="3433763" y="3258344"/>
          <a:ext cx="1584325" cy="742950"/>
        </p:xfrm>
        <a:graphic>
          <a:graphicData uri="http://schemas.openxmlformats.org/presentationml/2006/ole">
            <mc:AlternateContent xmlns:mc="http://schemas.openxmlformats.org/markup-compatibility/2006">
              <mc:Choice xmlns:v="urn:schemas-microsoft-com:vml" Requires="v">
                <p:oleObj spid="_x0000_s45064" name="Equation" r:id="rId6" imgW="1079500" imgH="508000" progId="Equation.3">
                  <p:embed/>
                </p:oleObj>
              </mc:Choice>
              <mc:Fallback>
                <p:oleObj name="Equation" r:id="rId6" imgW="1079500" imgH="5080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3763" y="3258344"/>
                        <a:ext cx="158432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p:cNvGraphicFramePr>
            <a:graphicFrameLocks noChangeAspect="1"/>
          </p:cNvGraphicFramePr>
          <p:nvPr/>
        </p:nvGraphicFramePr>
        <p:xfrm>
          <a:off x="3578225" y="5055394"/>
          <a:ext cx="1584325" cy="660400"/>
        </p:xfrm>
        <a:graphic>
          <a:graphicData uri="http://schemas.openxmlformats.org/presentationml/2006/ole">
            <mc:AlternateContent xmlns:mc="http://schemas.openxmlformats.org/markup-compatibility/2006">
              <mc:Choice xmlns:v="urn:schemas-microsoft-com:vml" Requires="v">
                <p:oleObj spid="_x0000_s45065" name="Equation" r:id="rId8" imgW="1206500" imgH="508000" progId="Equation.3">
                  <p:embed/>
                </p:oleObj>
              </mc:Choice>
              <mc:Fallback>
                <p:oleObj name="Equation" r:id="rId8" imgW="1206500" imgH="5080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8225" y="5055394"/>
                        <a:ext cx="158432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10"/>
          <p:cNvSpPr txBox="1">
            <a:spLocks noChangeArrowheads="1"/>
          </p:cNvSpPr>
          <p:nvPr/>
        </p:nvSpPr>
        <p:spPr bwMode="auto">
          <a:xfrm>
            <a:off x="2873698" y="1915319"/>
            <a:ext cx="2663825" cy="641350"/>
          </a:xfrm>
          <a:prstGeom prst="rect">
            <a:avLst/>
          </a:prstGeom>
          <a:noFill/>
          <a:ln w="3175" algn="ctr">
            <a:noFill/>
            <a:miter lim="800000"/>
            <a:headEnd/>
            <a:tailEnd/>
          </a:ln>
          <a:effectLst/>
        </p:spPr>
        <p:txBody>
          <a:bodyPr>
            <a:spAutoFit/>
          </a:bodyPr>
          <a:lstStyle/>
          <a:p>
            <a:pPr algn="just"/>
            <a:r>
              <a:rPr lang="it-IT" sz="1800" b="1"/>
              <a:t>Hasemi, Nishihata (1989)</a:t>
            </a:r>
          </a:p>
          <a:p>
            <a:pPr algn="just"/>
            <a:r>
              <a:rPr lang="it-IT" sz="1800" b="1"/>
              <a:t>- per B/A = 1 </a:t>
            </a:r>
            <a:r>
              <a:rPr lang="en-US" sz="1800" b="1">
                <a:cs typeface="Times New Roman" pitchFamily="18" charset="0"/>
              </a:rPr>
              <a:t>÷ 10</a:t>
            </a:r>
          </a:p>
        </p:txBody>
      </p:sp>
      <p:sp>
        <p:nvSpPr>
          <p:cNvPr id="12" name="Text Box 12"/>
          <p:cNvSpPr txBox="1">
            <a:spLocks noChangeArrowheads="1"/>
          </p:cNvSpPr>
          <p:nvPr/>
        </p:nvSpPr>
        <p:spPr bwMode="auto">
          <a:xfrm>
            <a:off x="842963" y="2986881"/>
            <a:ext cx="2663825" cy="915988"/>
          </a:xfrm>
          <a:prstGeom prst="rect">
            <a:avLst/>
          </a:prstGeom>
          <a:noFill/>
          <a:ln w="3175" algn="ctr">
            <a:noFill/>
            <a:miter lim="800000"/>
            <a:headEnd/>
            <a:tailEnd/>
          </a:ln>
          <a:effectLst/>
        </p:spPr>
        <p:txBody>
          <a:bodyPr>
            <a:spAutoFit/>
          </a:bodyPr>
          <a:lstStyle/>
          <a:p>
            <a:pPr algn="just"/>
            <a:r>
              <a:rPr lang="it-IT" sz="1800" b="1"/>
              <a:t>In particolare</a:t>
            </a:r>
          </a:p>
          <a:p>
            <a:pPr algn="just"/>
            <a:r>
              <a:rPr lang="it-IT" sz="1800" b="1"/>
              <a:t>- per bassi valori di Q</a:t>
            </a:r>
          </a:p>
          <a:p>
            <a:pPr algn="just"/>
            <a:r>
              <a:rPr lang="it-IT" sz="1800" b="1"/>
              <a:t>- per B </a:t>
            </a:r>
            <a:r>
              <a:rPr lang="it-IT" sz="1800" b="1">
                <a:cs typeface="Times New Roman" pitchFamily="18" charset="0"/>
              </a:rPr>
              <a:t>≥ 3</a:t>
            </a:r>
            <a:r>
              <a:rPr lang="it-IT" sz="1800" b="1"/>
              <a:t>A</a:t>
            </a:r>
            <a:endParaRPr lang="en-US" sz="1800" b="1">
              <a:cs typeface="Times New Roman" pitchFamily="18" charset="0"/>
            </a:endParaRPr>
          </a:p>
        </p:txBody>
      </p:sp>
      <p:sp>
        <p:nvSpPr>
          <p:cNvPr id="13" name="Text Box 13"/>
          <p:cNvSpPr txBox="1">
            <a:spLocks noChangeArrowheads="1"/>
          </p:cNvSpPr>
          <p:nvPr/>
        </p:nvSpPr>
        <p:spPr bwMode="auto">
          <a:xfrm>
            <a:off x="985838" y="5012531"/>
            <a:ext cx="1800225" cy="641350"/>
          </a:xfrm>
          <a:prstGeom prst="rect">
            <a:avLst/>
          </a:prstGeom>
          <a:noFill/>
          <a:ln w="3175" algn="ctr">
            <a:noFill/>
            <a:miter lim="800000"/>
            <a:headEnd/>
            <a:tailEnd/>
          </a:ln>
          <a:effectLst/>
        </p:spPr>
        <p:txBody>
          <a:bodyPr>
            <a:spAutoFit/>
          </a:bodyPr>
          <a:lstStyle/>
          <a:p>
            <a:pPr algn="just"/>
            <a:r>
              <a:rPr lang="it-IT" sz="1800" b="1"/>
              <a:t>- per B </a:t>
            </a:r>
            <a:r>
              <a:rPr lang="it-IT" sz="1800" b="1">
                <a:cs typeface="Times New Roman" pitchFamily="18" charset="0"/>
              </a:rPr>
              <a:t>≥ 3</a:t>
            </a:r>
            <a:r>
              <a:rPr lang="it-IT" sz="1800" b="1"/>
              <a:t>A</a:t>
            </a:r>
          </a:p>
          <a:p>
            <a:pPr algn="just">
              <a:buFontTx/>
              <a:buChar char="-"/>
            </a:pPr>
            <a:r>
              <a:rPr lang="en-US" sz="1800" b="1">
                <a:cs typeface="Times New Roman" pitchFamily="18" charset="0"/>
              </a:rPr>
              <a:t> per L &lt; z &lt; 5B</a:t>
            </a:r>
          </a:p>
        </p:txBody>
      </p:sp>
      <p:sp>
        <p:nvSpPr>
          <p:cNvPr id="14" name="Text Box 16"/>
          <p:cNvSpPr txBox="1">
            <a:spLocks noChangeArrowheads="1"/>
          </p:cNvSpPr>
          <p:nvPr/>
        </p:nvSpPr>
        <p:spPr bwMode="auto">
          <a:xfrm>
            <a:off x="973138" y="5831681"/>
            <a:ext cx="1800225" cy="366713"/>
          </a:xfrm>
          <a:prstGeom prst="rect">
            <a:avLst/>
          </a:prstGeom>
          <a:noFill/>
          <a:ln w="3175" algn="ctr">
            <a:noFill/>
            <a:miter lim="800000"/>
            <a:headEnd/>
            <a:tailEnd/>
          </a:ln>
          <a:effectLst/>
        </p:spPr>
        <p:txBody>
          <a:bodyPr>
            <a:spAutoFit/>
          </a:bodyPr>
          <a:lstStyle/>
          <a:p>
            <a:pPr algn="just"/>
            <a:r>
              <a:rPr lang="en-US" sz="1800" b="1">
                <a:cs typeface="Times New Roman" pitchFamily="18" charset="0"/>
              </a:rPr>
              <a:t>- per z &gt; 5B</a:t>
            </a:r>
          </a:p>
        </p:txBody>
      </p:sp>
      <p:sp>
        <p:nvSpPr>
          <p:cNvPr id="15" name="Text Box 17"/>
          <p:cNvSpPr txBox="1">
            <a:spLocks noChangeArrowheads="1"/>
          </p:cNvSpPr>
          <p:nvPr/>
        </p:nvSpPr>
        <p:spPr bwMode="auto">
          <a:xfrm>
            <a:off x="741363" y="4736306"/>
            <a:ext cx="3168650" cy="366713"/>
          </a:xfrm>
          <a:prstGeom prst="rect">
            <a:avLst/>
          </a:prstGeom>
          <a:noFill/>
          <a:ln w="3175" algn="ctr">
            <a:noFill/>
            <a:miter lim="800000"/>
            <a:headEnd/>
            <a:tailEnd/>
          </a:ln>
          <a:effectLst/>
        </p:spPr>
        <p:txBody>
          <a:bodyPr>
            <a:spAutoFit/>
          </a:bodyPr>
          <a:lstStyle/>
          <a:p>
            <a:pPr algn="just">
              <a:spcBef>
                <a:spcPct val="50000"/>
              </a:spcBef>
            </a:pPr>
            <a:r>
              <a:rPr lang="it-IT" sz="1800" b="1" u="sng"/>
              <a:t>Portata di massa del </a:t>
            </a:r>
            <a:r>
              <a:rPr lang="it-IT" sz="1800" b="1" i="1" u="sng"/>
              <a:t>plume</a:t>
            </a:r>
          </a:p>
        </p:txBody>
      </p:sp>
      <p:sp>
        <p:nvSpPr>
          <p:cNvPr id="17" name="Text Box 18"/>
          <p:cNvSpPr txBox="1">
            <a:spLocks noChangeArrowheads="1"/>
          </p:cNvSpPr>
          <p:nvPr/>
        </p:nvSpPr>
        <p:spPr bwMode="auto">
          <a:xfrm>
            <a:off x="3290888" y="5804694"/>
            <a:ext cx="5832475" cy="366712"/>
          </a:xfrm>
          <a:prstGeom prst="rect">
            <a:avLst/>
          </a:prstGeom>
          <a:noFill/>
          <a:ln w="3175" algn="ctr">
            <a:noFill/>
            <a:miter lim="800000"/>
            <a:headEnd/>
            <a:tailEnd/>
          </a:ln>
          <a:effectLst/>
        </p:spPr>
        <p:txBody>
          <a:bodyPr>
            <a:spAutoFit/>
          </a:bodyPr>
          <a:lstStyle/>
          <a:p>
            <a:pPr algn="just">
              <a:spcBef>
                <a:spcPct val="50000"/>
              </a:spcBef>
            </a:pPr>
            <a:r>
              <a:rPr lang="it-IT" sz="1800" b="1" dirty="0"/>
              <a:t>equazioni del </a:t>
            </a:r>
            <a:r>
              <a:rPr lang="it-IT" sz="1800" b="1" i="1" dirty="0" err="1"/>
              <a:t>plume</a:t>
            </a:r>
            <a:r>
              <a:rPr lang="it-IT" sz="1800" b="1" i="1" dirty="0"/>
              <a:t> </a:t>
            </a:r>
            <a:r>
              <a:rPr lang="it-IT" sz="1800" b="1" dirty="0"/>
              <a:t>simmetrico rispetto al proprio asse</a:t>
            </a:r>
          </a:p>
        </p:txBody>
      </p:sp>
      <p:sp>
        <p:nvSpPr>
          <p:cNvPr id="18" name="Text Box 20"/>
          <p:cNvSpPr txBox="1">
            <a:spLocks noChangeArrowheads="1"/>
          </p:cNvSpPr>
          <p:nvPr/>
        </p:nvSpPr>
        <p:spPr bwMode="auto">
          <a:xfrm>
            <a:off x="3003873" y="1569244"/>
            <a:ext cx="2016125" cy="366712"/>
          </a:xfrm>
          <a:prstGeom prst="rect">
            <a:avLst/>
          </a:prstGeom>
          <a:noFill/>
          <a:ln w="3175" algn="ctr">
            <a:noFill/>
            <a:miter lim="800000"/>
            <a:headEnd/>
            <a:tailEnd/>
          </a:ln>
          <a:effectLst/>
        </p:spPr>
        <p:txBody>
          <a:bodyPr>
            <a:spAutoFit/>
          </a:bodyPr>
          <a:lstStyle/>
          <a:p>
            <a:pPr algn="just">
              <a:spcBef>
                <a:spcPct val="50000"/>
              </a:spcBef>
            </a:pPr>
            <a:r>
              <a:rPr lang="it-IT" sz="1800" b="1" u="sng"/>
              <a:t>Altezza del </a:t>
            </a:r>
            <a:r>
              <a:rPr lang="it-IT" sz="1800" b="1" i="1" u="sng"/>
              <a:t>plume</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22</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827584" y="836712"/>
            <a:ext cx="7271171"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i="1"/>
              <a:t>Ceiling jets</a:t>
            </a:r>
            <a:endParaRPr lang="it-IT" i="1"/>
          </a:p>
        </p:txBody>
      </p:sp>
      <p:sp>
        <p:nvSpPr>
          <p:cNvPr id="8" name="Text Box 5"/>
          <p:cNvSpPr txBox="1">
            <a:spLocks noChangeArrowheads="1"/>
          </p:cNvSpPr>
          <p:nvPr/>
        </p:nvSpPr>
        <p:spPr bwMode="auto">
          <a:xfrm>
            <a:off x="611560" y="3986213"/>
            <a:ext cx="3708400" cy="915987"/>
          </a:xfrm>
          <a:prstGeom prst="rect">
            <a:avLst/>
          </a:prstGeom>
          <a:noFill/>
          <a:ln w="3175" algn="ctr">
            <a:noFill/>
            <a:miter lim="800000"/>
            <a:headEnd/>
            <a:tailEnd/>
          </a:ln>
          <a:effectLst/>
        </p:spPr>
        <p:txBody>
          <a:bodyPr>
            <a:spAutoFit/>
          </a:bodyPr>
          <a:lstStyle/>
          <a:p>
            <a:pPr algn="just">
              <a:spcBef>
                <a:spcPct val="50000"/>
              </a:spcBef>
            </a:pPr>
            <a:r>
              <a:rPr lang="it-IT" sz="1800" b="1" dirty="0"/>
              <a:t>dispositivi automatici di protezione </a:t>
            </a:r>
            <a:r>
              <a:rPr lang="it-IT" sz="1800" b="1" dirty="0" smtClean="0"/>
              <a:t>attivi </a:t>
            </a:r>
            <a:r>
              <a:rPr lang="it-IT" sz="1800" b="1" dirty="0"/>
              <a:t>installati a soffitto</a:t>
            </a:r>
          </a:p>
          <a:p>
            <a:pPr algn="just"/>
            <a:r>
              <a:rPr lang="it-IT" sz="1800" b="1" dirty="0"/>
              <a:t>(impianti rilevazione, spegnimento)</a:t>
            </a:r>
          </a:p>
        </p:txBody>
      </p:sp>
      <p:sp>
        <p:nvSpPr>
          <p:cNvPr id="9" name="Rectangle 6"/>
          <p:cNvSpPr>
            <a:spLocks noChangeArrowheads="1"/>
          </p:cNvSpPr>
          <p:nvPr/>
        </p:nvSpPr>
        <p:spPr bwMode="auto">
          <a:xfrm>
            <a:off x="683568" y="5013176"/>
            <a:ext cx="7092950" cy="1465263"/>
          </a:xfrm>
          <a:prstGeom prst="rect">
            <a:avLst/>
          </a:prstGeom>
          <a:noFill/>
          <a:ln w="3175" algn="ctr">
            <a:noFill/>
            <a:miter lim="800000"/>
            <a:headEnd/>
            <a:tailEnd/>
          </a:ln>
          <a:effectLst/>
        </p:spPr>
        <p:txBody>
          <a:bodyPr>
            <a:spAutoFit/>
          </a:bodyPr>
          <a:lstStyle/>
          <a:p>
            <a:pPr algn="just"/>
            <a:r>
              <a:rPr lang="it-IT" sz="1800" b="1" u="sng" dirty="0"/>
              <a:t>OBIETTIVO DELLO STUDIO</a:t>
            </a:r>
          </a:p>
          <a:p>
            <a:pPr algn="just"/>
            <a:r>
              <a:rPr lang="it-IT" sz="1800" b="1" dirty="0"/>
              <a:t>- calcolo di T</a:t>
            </a:r>
            <a:r>
              <a:rPr lang="it-IT" sz="1800" b="1" baseline="-25000" dirty="0"/>
              <a:t>MAX</a:t>
            </a:r>
            <a:r>
              <a:rPr lang="it-IT" sz="1800" b="1" dirty="0"/>
              <a:t>, </a:t>
            </a:r>
            <a:r>
              <a:rPr lang="it-IT" sz="1800" b="1" dirty="0" err="1"/>
              <a:t>u</a:t>
            </a:r>
            <a:r>
              <a:rPr lang="it-IT" sz="1800" b="1" baseline="-25000" dirty="0" err="1"/>
              <a:t>MAX</a:t>
            </a:r>
            <a:endParaRPr lang="it-IT" sz="1800" b="1" dirty="0"/>
          </a:p>
          <a:p>
            <a:pPr algn="just"/>
            <a:r>
              <a:rPr lang="it-IT" sz="1800" b="1" dirty="0"/>
              <a:t>  (es. applicazione: tempo di risposta di dispositivi di protezione attiva)</a:t>
            </a:r>
          </a:p>
          <a:p>
            <a:pPr algn="just"/>
            <a:r>
              <a:rPr lang="it-IT" sz="1800" b="1" dirty="0"/>
              <a:t>- calcolo della estensione della fiamma</a:t>
            </a:r>
          </a:p>
          <a:p>
            <a:pPr algn="just"/>
            <a:r>
              <a:rPr lang="it-IT" sz="1800" b="1" dirty="0"/>
              <a:t>  (es. applicazione: calcoli irraggiamento)</a:t>
            </a:r>
          </a:p>
        </p:txBody>
      </p:sp>
      <p:sp>
        <p:nvSpPr>
          <p:cNvPr id="10" name="AutoShape 7"/>
          <p:cNvSpPr>
            <a:spLocks noChangeArrowheads="1"/>
          </p:cNvSpPr>
          <p:nvPr/>
        </p:nvSpPr>
        <p:spPr bwMode="auto">
          <a:xfrm>
            <a:off x="4427910" y="4273550"/>
            <a:ext cx="647700" cy="215900"/>
          </a:xfrm>
          <a:prstGeom prst="rightArrow">
            <a:avLst>
              <a:gd name="adj1" fmla="val 50000"/>
              <a:gd name="adj2" fmla="val 75000"/>
            </a:avLst>
          </a:prstGeom>
          <a:solidFill>
            <a:srgbClr val="FF3300"/>
          </a:solidFill>
          <a:ln w="3175" algn="ctr">
            <a:solidFill>
              <a:schemeClr val="tx1"/>
            </a:solidFill>
            <a:miter lim="800000"/>
            <a:headEnd/>
            <a:tailEnd/>
          </a:ln>
          <a:effectLst/>
        </p:spPr>
        <p:txBody>
          <a:bodyPr wrap="none" anchor="ctr"/>
          <a:lstStyle/>
          <a:p>
            <a:endParaRPr lang="it-IT"/>
          </a:p>
        </p:txBody>
      </p:sp>
      <p:sp>
        <p:nvSpPr>
          <p:cNvPr id="11" name="Text Box 8"/>
          <p:cNvSpPr txBox="1">
            <a:spLocks noChangeArrowheads="1"/>
          </p:cNvSpPr>
          <p:nvPr/>
        </p:nvSpPr>
        <p:spPr bwMode="auto">
          <a:xfrm>
            <a:off x="5364088" y="3933056"/>
            <a:ext cx="3455988" cy="641350"/>
          </a:xfrm>
          <a:prstGeom prst="rect">
            <a:avLst/>
          </a:prstGeom>
          <a:noFill/>
          <a:ln w="3175" algn="ctr">
            <a:noFill/>
            <a:miter lim="800000"/>
            <a:headEnd/>
            <a:tailEnd/>
          </a:ln>
          <a:effectLst/>
        </p:spPr>
        <p:txBody>
          <a:bodyPr>
            <a:spAutoFit/>
          </a:bodyPr>
          <a:lstStyle/>
          <a:p>
            <a:pPr algn="just">
              <a:spcBef>
                <a:spcPct val="50000"/>
              </a:spcBef>
            </a:pPr>
            <a:r>
              <a:rPr lang="it-IT" sz="1800" b="1" dirty="0"/>
              <a:t>le temperature al </a:t>
            </a:r>
            <a:r>
              <a:rPr lang="it-IT" sz="1800" b="1" i="1" dirty="0" err="1"/>
              <a:t>ceiling</a:t>
            </a:r>
            <a:r>
              <a:rPr lang="it-IT" sz="1800" b="1" dirty="0"/>
              <a:t> influenzano il tempo di risposta</a:t>
            </a:r>
          </a:p>
        </p:txBody>
      </p:sp>
      <p:pic>
        <p:nvPicPr>
          <p:cNvPr id="12" name="Picture 9"/>
          <p:cNvPicPr>
            <a:picLocks noChangeAspect="1" noChangeArrowheads="1"/>
          </p:cNvPicPr>
          <p:nvPr/>
        </p:nvPicPr>
        <p:blipFill>
          <a:blip r:embed="rId4" cstate="print"/>
          <a:srcRect/>
          <a:stretch>
            <a:fillRect/>
          </a:stretch>
        </p:blipFill>
        <p:spPr bwMode="auto">
          <a:xfrm>
            <a:off x="1683302" y="1268760"/>
            <a:ext cx="6407268" cy="2504628"/>
          </a:xfrm>
          <a:prstGeom prst="rect">
            <a:avLst/>
          </a:prstGeom>
          <a:noFill/>
          <a:ln w="3175" algn="ctr">
            <a:noFill/>
            <a:miter lim="800000"/>
            <a:headEnd/>
            <a:tailEnd/>
          </a:ln>
          <a:effectLst/>
        </p:spPr>
      </p:pic>
      <p:sp>
        <p:nvSpPr>
          <p:cNvPr id="13" name="Rectangle 15"/>
          <p:cNvSpPr>
            <a:spLocks noChangeArrowheads="1"/>
          </p:cNvSpPr>
          <p:nvPr/>
        </p:nvSpPr>
        <p:spPr bwMode="auto">
          <a:xfrm>
            <a:off x="611560" y="3644900"/>
            <a:ext cx="4514850" cy="396875"/>
          </a:xfrm>
          <a:prstGeom prst="rect">
            <a:avLst/>
          </a:prstGeom>
          <a:noFill/>
          <a:ln w="3175" algn="ctr">
            <a:noFill/>
            <a:miter lim="800000"/>
            <a:headEnd/>
            <a:tailEnd/>
          </a:ln>
          <a:effectLst/>
        </p:spPr>
        <p:txBody>
          <a:bodyPr wrap="none">
            <a:spAutoFit/>
          </a:bodyPr>
          <a:lstStyle/>
          <a:p>
            <a:pPr algn="just"/>
            <a:r>
              <a:rPr lang="it-IT" sz="2000" b="1" u="sng"/>
              <a:t>IMPORTANZA DELL’ARGOMENTO</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23</a:t>
            </a:fld>
            <a:endParaRPr lang="it-IT" dirty="0"/>
          </a:p>
        </p:txBody>
      </p:sp>
      <p:sp>
        <p:nvSpPr>
          <p:cNvPr id="78852" name="Segnaposto piè di pagina 4"/>
          <p:cNvSpPr>
            <a:spLocks noGrp="1"/>
          </p:cNvSpPr>
          <p:nvPr>
            <p:ph type="ftr" sz="quarter" idx="11"/>
          </p:nvPr>
        </p:nvSpPr>
        <p:spPr bwMode="auto">
          <a:xfrm>
            <a:off x="313184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dirty="0" smtClean="0">
                <a:solidFill>
                  <a:schemeClr val="tx1"/>
                </a:solidFill>
              </a:rPr>
              <a:t>- </a:t>
            </a:r>
            <a:r>
              <a:rPr lang="it-IT" b="1" dirty="0" smtClean="0">
                <a:solidFill>
                  <a:schemeClr val="tx1"/>
                </a:solidFill>
              </a:rPr>
              <a:t>Direzione Regionale </a:t>
            </a:r>
            <a:r>
              <a:rPr lang="it-IT" b="1" dirty="0" err="1" smtClean="0">
                <a:solidFill>
                  <a:schemeClr val="tx1"/>
                </a:solidFill>
              </a:rPr>
              <a:t>VV.F.</a:t>
            </a:r>
            <a:r>
              <a:rPr lang="it-IT" b="1" dirty="0" smtClean="0">
                <a:solidFill>
                  <a:schemeClr val="tx1"/>
                </a:solidFill>
              </a:rPr>
              <a:t>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827584" y="836712"/>
            <a:ext cx="7342584"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i="1" dirty="0" err="1"/>
              <a:t>Ceiling</a:t>
            </a:r>
            <a:r>
              <a:rPr lang="it-IT" b="1" i="1" dirty="0"/>
              <a:t> </a:t>
            </a:r>
            <a:r>
              <a:rPr lang="it-IT" b="1" i="1" dirty="0" err="1"/>
              <a:t>jets</a:t>
            </a:r>
            <a:r>
              <a:rPr lang="it-IT" b="1" dirty="0"/>
              <a:t> – Temperature e velocità</a:t>
            </a:r>
            <a:endParaRPr lang="it-IT" dirty="0"/>
          </a:p>
        </p:txBody>
      </p:sp>
      <p:pic>
        <p:nvPicPr>
          <p:cNvPr id="8" name="Picture 8"/>
          <p:cNvPicPr>
            <a:picLocks noChangeAspect="1" noChangeArrowheads="1"/>
          </p:cNvPicPr>
          <p:nvPr/>
        </p:nvPicPr>
        <p:blipFill>
          <a:blip r:embed="rId5" cstate="print"/>
          <a:srcRect/>
          <a:stretch>
            <a:fillRect/>
          </a:stretch>
        </p:blipFill>
        <p:spPr bwMode="auto">
          <a:xfrm>
            <a:off x="755576" y="1196752"/>
            <a:ext cx="5510262" cy="2160572"/>
          </a:xfrm>
          <a:prstGeom prst="rect">
            <a:avLst/>
          </a:prstGeom>
          <a:noFill/>
          <a:ln w="3175" algn="ctr">
            <a:noFill/>
            <a:miter lim="800000"/>
            <a:headEnd/>
            <a:tailEnd/>
          </a:ln>
          <a:effectLst/>
        </p:spPr>
      </p:pic>
      <p:sp>
        <p:nvSpPr>
          <p:cNvPr id="9" name="Text Box 18"/>
          <p:cNvSpPr txBox="1">
            <a:spLocks noChangeArrowheads="1"/>
          </p:cNvSpPr>
          <p:nvPr/>
        </p:nvSpPr>
        <p:spPr bwMode="auto">
          <a:xfrm>
            <a:off x="3708400" y="2490788"/>
            <a:ext cx="5219700" cy="366712"/>
          </a:xfrm>
          <a:prstGeom prst="rect">
            <a:avLst/>
          </a:prstGeom>
          <a:noFill/>
          <a:ln w="3175" algn="ctr">
            <a:noFill/>
            <a:miter lim="800000"/>
            <a:headEnd/>
            <a:tailEnd/>
          </a:ln>
          <a:effectLst/>
        </p:spPr>
        <p:txBody>
          <a:bodyPr>
            <a:spAutoFit/>
          </a:bodyPr>
          <a:lstStyle/>
          <a:p>
            <a:pPr algn="just">
              <a:spcBef>
                <a:spcPct val="50000"/>
              </a:spcBef>
            </a:pPr>
            <a:r>
              <a:rPr lang="it-IT" sz="1800" b="1"/>
              <a:t>tipicamente u</a:t>
            </a:r>
            <a:r>
              <a:rPr lang="it-IT" sz="1800" b="1" baseline="-25000"/>
              <a:t>MAX</a:t>
            </a:r>
            <a:r>
              <a:rPr lang="it-IT" sz="1800" b="1"/>
              <a:t> e T</a:t>
            </a:r>
            <a:r>
              <a:rPr lang="it-IT" sz="1800" b="1" baseline="-25000"/>
              <a:t>MAX</a:t>
            </a:r>
            <a:r>
              <a:rPr lang="it-IT" sz="1800" b="1"/>
              <a:t> intorno 0.01H dal </a:t>
            </a:r>
            <a:r>
              <a:rPr lang="it-IT" sz="1800" b="1" i="1"/>
              <a:t>ceiling</a:t>
            </a:r>
          </a:p>
        </p:txBody>
      </p:sp>
      <p:sp>
        <p:nvSpPr>
          <p:cNvPr id="10" name="Text Box 20"/>
          <p:cNvSpPr txBox="1">
            <a:spLocks noChangeArrowheads="1"/>
          </p:cNvSpPr>
          <p:nvPr/>
        </p:nvSpPr>
        <p:spPr bwMode="auto">
          <a:xfrm>
            <a:off x="1368425" y="4210050"/>
            <a:ext cx="1800225" cy="366713"/>
          </a:xfrm>
          <a:prstGeom prst="rect">
            <a:avLst/>
          </a:prstGeom>
          <a:noFill/>
          <a:ln w="3175" algn="ctr">
            <a:noFill/>
            <a:miter lim="800000"/>
            <a:headEnd/>
            <a:tailEnd/>
          </a:ln>
          <a:effectLst/>
        </p:spPr>
        <p:txBody>
          <a:bodyPr>
            <a:spAutoFit/>
          </a:bodyPr>
          <a:lstStyle/>
          <a:p>
            <a:pPr>
              <a:spcBef>
                <a:spcPct val="50000"/>
              </a:spcBef>
            </a:pPr>
            <a:r>
              <a:rPr lang="it-IT" sz="1800" b="1" u="sng"/>
              <a:t>T</a:t>
            </a:r>
            <a:r>
              <a:rPr lang="it-IT" sz="1800" b="1" u="sng" baseline="-25000"/>
              <a:t>MAX</a:t>
            </a:r>
          </a:p>
        </p:txBody>
      </p:sp>
      <p:sp>
        <p:nvSpPr>
          <p:cNvPr id="11" name="Text Box 22"/>
          <p:cNvSpPr txBox="1">
            <a:spLocks noChangeArrowheads="1"/>
          </p:cNvSpPr>
          <p:nvPr/>
        </p:nvSpPr>
        <p:spPr bwMode="auto">
          <a:xfrm>
            <a:off x="611560" y="3717032"/>
            <a:ext cx="3352800" cy="366712"/>
          </a:xfrm>
          <a:prstGeom prst="rect">
            <a:avLst/>
          </a:prstGeom>
          <a:noFill/>
          <a:ln w="3175" algn="ctr">
            <a:noFill/>
            <a:miter lim="800000"/>
            <a:headEnd/>
            <a:tailEnd/>
          </a:ln>
          <a:effectLst/>
        </p:spPr>
        <p:txBody>
          <a:bodyPr>
            <a:spAutoFit/>
          </a:bodyPr>
          <a:lstStyle/>
          <a:p>
            <a:pPr>
              <a:spcBef>
                <a:spcPct val="50000"/>
              </a:spcBef>
            </a:pPr>
            <a:r>
              <a:rPr lang="it-IT" sz="1800" b="1" dirty="0"/>
              <a:t>- per Q = 500 kW </a:t>
            </a:r>
            <a:r>
              <a:rPr lang="it-IT" sz="1800" b="1" dirty="0">
                <a:cs typeface="Times New Roman" pitchFamily="18" charset="0"/>
              </a:rPr>
              <a:t>÷ 1000 MW</a:t>
            </a:r>
            <a:endParaRPr lang="it-IT" sz="1800" b="1" baseline="30000" dirty="0"/>
          </a:p>
        </p:txBody>
      </p:sp>
      <p:sp>
        <p:nvSpPr>
          <p:cNvPr id="12" name="Text Box 23"/>
          <p:cNvSpPr txBox="1">
            <a:spLocks noChangeArrowheads="1"/>
          </p:cNvSpPr>
          <p:nvPr/>
        </p:nvSpPr>
        <p:spPr bwMode="auto">
          <a:xfrm>
            <a:off x="6588125" y="2924175"/>
            <a:ext cx="2130425" cy="366713"/>
          </a:xfrm>
          <a:prstGeom prst="rect">
            <a:avLst/>
          </a:prstGeom>
          <a:noFill/>
          <a:ln w="3175" algn="ctr">
            <a:noFill/>
            <a:miter lim="800000"/>
            <a:headEnd/>
            <a:tailEnd/>
          </a:ln>
          <a:effectLst/>
        </p:spPr>
        <p:txBody>
          <a:bodyPr>
            <a:spAutoFit/>
          </a:bodyPr>
          <a:lstStyle/>
          <a:p>
            <a:pPr algn="just">
              <a:spcBef>
                <a:spcPct val="50000"/>
              </a:spcBef>
            </a:pPr>
            <a:r>
              <a:rPr lang="it-IT" sz="1800" b="1" dirty="0" err="1"/>
              <a:t>Alpert</a:t>
            </a:r>
            <a:r>
              <a:rPr lang="it-IT" sz="1800" b="1" dirty="0"/>
              <a:t> (1972)</a:t>
            </a:r>
          </a:p>
        </p:txBody>
      </p:sp>
      <p:sp>
        <p:nvSpPr>
          <p:cNvPr id="13" name="Text Box 24"/>
          <p:cNvSpPr txBox="1">
            <a:spLocks noChangeArrowheads="1"/>
          </p:cNvSpPr>
          <p:nvPr/>
        </p:nvSpPr>
        <p:spPr bwMode="auto">
          <a:xfrm>
            <a:off x="611560" y="3356992"/>
            <a:ext cx="2432050" cy="366712"/>
          </a:xfrm>
          <a:prstGeom prst="rect">
            <a:avLst/>
          </a:prstGeom>
          <a:noFill/>
          <a:ln w="3175" algn="ctr">
            <a:noFill/>
            <a:miter lim="800000"/>
            <a:headEnd/>
            <a:tailEnd/>
          </a:ln>
          <a:effectLst/>
        </p:spPr>
        <p:txBody>
          <a:bodyPr>
            <a:spAutoFit/>
          </a:bodyPr>
          <a:lstStyle/>
          <a:p>
            <a:pPr>
              <a:spcBef>
                <a:spcPct val="50000"/>
              </a:spcBef>
            </a:pPr>
            <a:r>
              <a:rPr lang="it-IT" sz="1800" b="1"/>
              <a:t>- per H = 4.6 </a:t>
            </a:r>
            <a:r>
              <a:rPr lang="en-US" sz="1800" b="1">
                <a:cs typeface="Times New Roman" pitchFamily="18" charset="0"/>
              </a:rPr>
              <a:t>÷ 15.5 m</a:t>
            </a:r>
            <a:endParaRPr lang="en-US" sz="1800" b="1" baseline="30000">
              <a:cs typeface="Times New Roman" pitchFamily="18" charset="0"/>
            </a:endParaRPr>
          </a:p>
        </p:txBody>
      </p:sp>
      <p:sp>
        <p:nvSpPr>
          <p:cNvPr id="14" name="Text Box 25"/>
          <p:cNvSpPr txBox="1">
            <a:spLocks noChangeArrowheads="1"/>
          </p:cNvSpPr>
          <p:nvPr/>
        </p:nvSpPr>
        <p:spPr bwMode="auto">
          <a:xfrm>
            <a:off x="2987675" y="4684713"/>
            <a:ext cx="1800225" cy="366712"/>
          </a:xfrm>
          <a:prstGeom prst="rect">
            <a:avLst/>
          </a:prstGeom>
          <a:noFill/>
          <a:ln w="3175" algn="ctr">
            <a:noFill/>
            <a:miter lim="800000"/>
            <a:headEnd/>
            <a:tailEnd/>
          </a:ln>
          <a:effectLst/>
        </p:spPr>
        <p:txBody>
          <a:bodyPr>
            <a:spAutoFit/>
          </a:bodyPr>
          <a:lstStyle/>
          <a:p>
            <a:pPr>
              <a:spcBef>
                <a:spcPct val="50000"/>
              </a:spcBef>
            </a:pPr>
            <a:r>
              <a:rPr lang="it-IT" sz="1800" b="1"/>
              <a:t>r/H &lt; 0.18</a:t>
            </a:r>
            <a:endParaRPr lang="it-IT" sz="1800" b="1" baseline="30000"/>
          </a:p>
        </p:txBody>
      </p:sp>
      <p:graphicFrame>
        <p:nvGraphicFramePr>
          <p:cNvPr id="15" name="Object 33"/>
          <p:cNvGraphicFramePr>
            <a:graphicFrameLocks noChangeAspect="1"/>
          </p:cNvGraphicFramePr>
          <p:nvPr/>
        </p:nvGraphicFramePr>
        <p:xfrm>
          <a:off x="5508625" y="4481513"/>
          <a:ext cx="1944688" cy="782637"/>
        </p:xfrm>
        <a:graphic>
          <a:graphicData uri="http://schemas.openxmlformats.org/presentationml/2006/ole">
            <mc:AlternateContent xmlns:mc="http://schemas.openxmlformats.org/markup-compatibility/2006">
              <mc:Choice xmlns:v="urn:schemas-microsoft-com:vml" Requires="v">
                <p:oleObj spid="_x0000_s46094" name="Equation" r:id="rId6" imgW="1257300" imgH="508000" progId="Equation.3">
                  <p:embed/>
                </p:oleObj>
              </mc:Choice>
              <mc:Fallback>
                <p:oleObj name="Equation" r:id="rId6" imgW="1257300" imgH="5080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4481513"/>
                        <a:ext cx="1944688"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34"/>
          <p:cNvGraphicFramePr>
            <a:graphicFrameLocks noChangeAspect="1"/>
          </p:cNvGraphicFramePr>
          <p:nvPr/>
        </p:nvGraphicFramePr>
        <p:xfrm>
          <a:off x="5508625" y="5575300"/>
          <a:ext cx="2233613" cy="633413"/>
        </p:xfrm>
        <a:graphic>
          <a:graphicData uri="http://schemas.openxmlformats.org/presentationml/2006/ole">
            <mc:AlternateContent xmlns:mc="http://schemas.openxmlformats.org/markup-compatibility/2006">
              <mc:Choice xmlns:v="urn:schemas-microsoft-com:vml" Requires="v">
                <p:oleObj spid="_x0000_s46095" name="Equation" r:id="rId8" imgW="1473200" imgH="419100" progId="Equation.3">
                  <p:embed/>
                </p:oleObj>
              </mc:Choice>
              <mc:Fallback>
                <p:oleObj name="Equation" r:id="rId8" imgW="1473200" imgH="4191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5575300"/>
                        <a:ext cx="2233613"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5"/>
          <p:cNvGraphicFramePr>
            <a:graphicFrameLocks noChangeAspect="1"/>
          </p:cNvGraphicFramePr>
          <p:nvPr/>
        </p:nvGraphicFramePr>
        <p:xfrm>
          <a:off x="684213" y="4597400"/>
          <a:ext cx="2232025" cy="658813"/>
        </p:xfrm>
        <a:graphic>
          <a:graphicData uri="http://schemas.openxmlformats.org/presentationml/2006/ole">
            <mc:AlternateContent xmlns:mc="http://schemas.openxmlformats.org/markup-compatibility/2006">
              <mc:Choice xmlns:v="urn:schemas-microsoft-com:vml" Requires="v">
                <p:oleObj spid="_x0000_s46096" name="Equation" r:id="rId10" imgW="1422400" imgH="419100" progId="Equation.3">
                  <p:embed/>
                </p:oleObj>
              </mc:Choice>
              <mc:Fallback>
                <p:oleObj name="Equation" r:id="rId10" imgW="1422400" imgH="4191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213" y="4597400"/>
                        <a:ext cx="2232025"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36"/>
          <p:cNvGraphicFramePr>
            <a:graphicFrameLocks noChangeAspect="1"/>
          </p:cNvGraphicFramePr>
          <p:nvPr/>
        </p:nvGraphicFramePr>
        <p:xfrm>
          <a:off x="684213" y="5632450"/>
          <a:ext cx="2262187" cy="606425"/>
        </p:xfrm>
        <a:graphic>
          <a:graphicData uri="http://schemas.openxmlformats.org/presentationml/2006/ole">
            <mc:AlternateContent xmlns:mc="http://schemas.openxmlformats.org/markup-compatibility/2006">
              <mc:Choice xmlns:v="urn:schemas-microsoft-com:vml" Requires="v">
                <p:oleObj spid="_x0000_s46097" name="Equation" r:id="rId12" imgW="1663700" imgH="444500" progId="Equation.3">
                  <p:embed/>
                </p:oleObj>
              </mc:Choice>
              <mc:Fallback>
                <p:oleObj name="Equation" r:id="rId12" imgW="1663700" imgH="44450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213" y="5632450"/>
                        <a:ext cx="2262187"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37"/>
          <p:cNvSpPr txBox="1">
            <a:spLocks noChangeArrowheads="1"/>
          </p:cNvSpPr>
          <p:nvPr/>
        </p:nvSpPr>
        <p:spPr bwMode="auto">
          <a:xfrm>
            <a:off x="2987675" y="5748338"/>
            <a:ext cx="1800225" cy="366712"/>
          </a:xfrm>
          <a:prstGeom prst="rect">
            <a:avLst/>
          </a:prstGeom>
          <a:noFill/>
          <a:ln w="3175" algn="ctr">
            <a:noFill/>
            <a:miter lim="800000"/>
            <a:headEnd/>
            <a:tailEnd/>
          </a:ln>
          <a:effectLst/>
        </p:spPr>
        <p:txBody>
          <a:bodyPr>
            <a:spAutoFit/>
          </a:bodyPr>
          <a:lstStyle/>
          <a:p>
            <a:pPr>
              <a:spcBef>
                <a:spcPct val="50000"/>
              </a:spcBef>
            </a:pPr>
            <a:r>
              <a:rPr lang="it-IT" sz="1800" b="1"/>
              <a:t>r/H &gt; 0.18</a:t>
            </a:r>
            <a:endParaRPr lang="it-IT" sz="1800" b="1" baseline="30000"/>
          </a:p>
        </p:txBody>
      </p:sp>
      <p:sp>
        <p:nvSpPr>
          <p:cNvPr id="21" name="Text Box 42"/>
          <p:cNvSpPr txBox="1">
            <a:spLocks noChangeArrowheads="1"/>
          </p:cNvSpPr>
          <p:nvPr/>
        </p:nvSpPr>
        <p:spPr bwMode="auto">
          <a:xfrm>
            <a:off x="7539038" y="5691188"/>
            <a:ext cx="1800225" cy="366712"/>
          </a:xfrm>
          <a:prstGeom prst="rect">
            <a:avLst/>
          </a:prstGeom>
          <a:noFill/>
          <a:ln w="3175" algn="ctr">
            <a:noFill/>
            <a:miter lim="800000"/>
            <a:headEnd/>
            <a:tailEnd/>
          </a:ln>
          <a:effectLst/>
        </p:spPr>
        <p:txBody>
          <a:bodyPr>
            <a:spAutoFit/>
          </a:bodyPr>
          <a:lstStyle/>
          <a:p>
            <a:pPr>
              <a:spcBef>
                <a:spcPct val="50000"/>
              </a:spcBef>
            </a:pPr>
            <a:r>
              <a:rPr lang="it-IT" sz="1800" b="1"/>
              <a:t>r/H &gt; 0.15</a:t>
            </a:r>
            <a:endParaRPr lang="it-IT" sz="1800" b="1" baseline="30000"/>
          </a:p>
        </p:txBody>
      </p:sp>
      <p:sp>
        <p:nvSpPr>
          <p:cNvPr id="22" name="Text Box 43"/>
          <p:cNvSpPr txBox="1">
            <a:spLocks noChangeArrowheads="1"/>
          </p:cNvSpPr>
          <p:nvPr/>
        </p:nvSpPr>
        <p:spPr bwMode="auto">
          <a:xfrm>
            <a:off x="5991225" y="4124325"/>
            <a:ext cx="1800225" cy="366713"/>
          </a:xfrm>
          <a:prstGeom prst="rect">
            <a:avLst/>
          </a:prstGeom>
          <a:noFill/>
          <a:ln w="3175" algn="ctr">
            <a:noFill/>
            <a:miter lim="800000"/>
            <a:headEnd/>
            <a:tailEnd/>
          </a:ln>
          <a:effectLst/>
        </p:spPr>
        <p:txBody>
          <a:bodyPr>
            <a:spAutoFit/>
          </a:bodyPr>
          <a:lstStyle/>
          <a:p>
            <a:pPr>
              <a:spcBef>
                <a:spcPct val="50000"/>
              </a:spcBef>
            </a:pPr>
            <a:r>
              <a:rPr lang="it-IT" sz="1800" b="1" u="sng"/>
              <a:t>u</a:t>
            </a:r>
            <a:r>
              <a:rPr lang="it-IT" sz="1800" b="1" u="sng" baseline="-25000"/>
              <a:t>MAX</a:t>
            </a:r>
          </a:p>
        </p:txBody>
      </p:sp>
      <p:sp>
        <p:nvSpPr>
          <p:cNvPr id="23" name="Text Box 44"/>
          <p:cNvSpPr txBox="1">
            <a:spLocks noChangeArrowheads="1"/>
          </p:cNvSpPr>
          <p:nvPr/>
        </p:nvSpPr>
        <p:spPr bwMode="auto">
          <a:xfrm>
            <a:off x="7539038" y="4684713"/>
            <a:ext cx="1800225" cy="366712"/>
          </a:xfrm>
          <a:prstGeom prst="rect">
            <a:avLst/>
          </a:prstGeom>
          <a:noFill/>
          <a:ln w="3175" algn="ctr">
            <a:noFill/>
            <a:miter lim="800000"/>
            <a:headEnd/>
            <a:tailEnd/>
          </a:ln>
          <a:effectLst/>
        </p:spPr>
        <p:txBody>
          <a:bodyPr>
            <a:spAutoFit/>
          </a:bodyPr>
          <a:lstStyle/>
          <a:p>
            <a:pPr>
              <a:spcBef>
                <a:spcPct val="50000"/>
              </a:spcBef>
            </a:pPr>
            <a:r>
              <a:rPr lang="it-IT" sz="1800" b="1"/>
              <a:t>r/H &lt; 0.15</a:t>
            </a:r>
            <a:endParaRPr lang="it-IT" sz="1800" b="1" baseline="30000"/>
          </a:p>
        </p:txBody>
      </p:sp>
      <p:sp>
        <p:nvSpPr>
          <p:cNvPr id="24" name="Text Box 47"/>
          <p:cNvSpPr txBox="1">
            <a:spLocks noChangeArrowheads="1"/>
          </p:cNvSpPr>
          <p:nvPr/>
        </p:nvSpPr>
        <p:spPr bwMode="auto">
          <a:xfrm>
            <a:off x="3706813" y="2073275"/>
            <a:ext cx="5219700" cy="366713"/>
          </a:xfrm>
          <a:prstGeom prst="rect">
            <a:avLst/>
          </a:prstGeom>
          <a:noFill/>
          <a:ln w="3175" algn="ctr">
            <a:noFill/>
            <a:miter lim="800000"/>
            <a:headEnd/>
            <a:tailEnd/>
          </a:ln>
          <a:effectLst/>
        </p:spPr>
        <p:txBody>
          <a:bodyPr>
            <a:spAutoFit/>
          </a:bodyPr>
          <a:lstStyle/>
          <a:p>
            <a:pPr algn="just">
              <a:spcBef>
                <a:spcPct val="50000"/>
              </a:spcBef>
            </a:pPr>
            <a:r>
              <a:rPr lang="it-IT" sz="1800" b="1"/>
              <a:t>inizialmente spessore </a:t>
            </a:r>
            <a:r>
              <a:rPr lang="it-IT" sz="1800" b="1" i="1"/>
              <a:t>hot layer</a:t>
            </a:r>
            <a:r>
              <a:rPr lang="it-IT" sz="1800" b="1"/>
              <a:t> </a:t>
            </a:r>
            <a:r>
              <a:rPr lang="it-IT" sz="1800" b="1">
                <a:cs typeface="Times New Roman" pitchFamily="18" charset="0"/>
              </a:rPr>
              <a:t>≈ 0.05H </a:t>
            </a:r>
            <a:r>
              <a:rPr lang="en-US" sz="1800" b="1">
                <a:cs typeface="Times New Roman" pitchFamily="18" charset="0"/>
              </a:rPr>
              <a:t>÷ 0.12H</a:t>
            </a:r>
            <a:endParaRPr lang="it-IT" sz="1800" b="1" i="1"/>
          </a:p>
        </p:txBody>
      </p:sp>
      <p:sp>
        <p:nvSpPr>
          <p:cNvPr id="25" name="Text Box 48"/>
          <p:cNvSpPr txBox="1">
            <a:spLocks noChangeArrowheads="1"/>
          </p:cNvSpPr>
          <p:nvPr/>
        </p:nvSpPr>
        <p:spPr bwMode="auto">
          <a:xfrm>
            <a:off x="683568" y="6165304"/>
            <a:ext cx="7842250" cy="366712"/>
          </a:xfrm>
          <a:prstGeom prst="rect">
            <a:avLst/>
          </a:prstGeom>
          <a:noFill/>
          <a:ln w="3175" algn="ctr">
            <a:noFill/>
            <a:miter lim="800000"/>
            <a:headEnd/>
            <a:tailEnd/>
          </a:ln>
          <a:effectLst/>
        </p:spPr>
        <p:txBody>
          <a:bodyPr>
            <a:spAutoFit/>
          </a:bodyPr>
          <a:lstStyle/>
          <a:p>
            <a:pPr algn="just">
              <a:spcBef>
                <a:spcPct val="50000"/>
              </a:spcBef>
            </a:pPr>
            <a:r>
              <a:rPr lang="it-IT" sz="1800" b="1" dirty="0"/>
              <a:t>T</a:t>
            </a:r>
            <a:r>
              <a:rPr lang="it-IT" sz="1800" b="1" baseline="-25000" dirty="0"/>
              <a:t>MAX</a:t>
            </a:r>
            <a:r>
              <a:rPr lang="it-IT" sz="1800" b="1" dirty="0"/>
              <a:t> decresce con r (</a:t>
            </a:r>
            <a:r>
              <a:rPr lang="it-IT" sz="1800" b="1" i="1" dirty="0" err="1"/>
              <a:t>entrainment</a:t>
            </a:r>
            <a:r>
              <a:rPr lang="it-IT" sz="1800" b="1" dirty="0"/>
              <a:t> aria ambiente, cessione di energia al </a:t>
            </a:r>
            <a:r>
              <a:rPr lang="it-IT" sz="1800" b="1" i="1" dirty="0" err="1"/>
              <a:t>ceiling</a:t>
            </a:r>
            <a:r>
              <a:rPr lang="it-IT" sz="1800" b="1" dirty="0"/>
              <a:t>)</a:t>
            </a:r>
            <a:endParaRPr lang="it-IT" sz="1800" b="1" i="1" dirty="0"/>
          </a:p>
        </p:txBody>
      </p:sp>
      <p:sp>
        <p:nvSpPr>
          <p:cNvPr id="26" name="Text Box 53"/>
          <p:cNvSpPr txBox="1">
            <a:spLocks noChangeArrowheads="1"/>
          </p:cNvSpPr>
          <p:nvPr/>
        </p:nvSpPr>
        <p:spPr bwMode="auto">
          <a:xfrm>
            <a:off x="3749675" y="3517900"/>
            <a:ext cx="5257800" cy="641350"/>
          </a:xfrm>
          <a:prstGeom prst="rect">
            <a:avLst/>
          </a:prstGeom>
          <a:noFill/>
          <a:ln w="3175" algn="ctr">
            <a:noFill/>
            <a:miter lim="800000"/>
            <a:headEnd/>
            <a:tailEnd/>
          </a:ln>
          <a:effectLst/>
        </p:spPr>
        <p:txBody>
          <a:bodyPr>
            <a:spAutoFit/>
          </a:bodyPr>
          <a:lstStyle/>
          <a:p>
            <a:pPr>
              <a:spcBef>
                <a:spcPct val="50000"/>
              </a:spcBef>
            </a:pPr>
            <a:r>
              <a:rPr lang="it-IT" sz="1800" b="1" dirty="0"/>
              <a:t>N.B.: dati sperimentali correlati in funzione di Q,</a:t>
            </a:r>
          </a:p>
          <a:p>
            <a:r>
              <a:rPr lang="it-IT" sz="1800" b="1" dirty="0"/>
              <a:t>   non della sola </a:t>
            </a:r>
            <a:r>
              <a:rPr lang="it-IT" sz="1800" b="1" dirty="0" err="1"/>
              <a:t>Q</a:t>
            </a:r>
            <a:r>
              <a:rPr lang="it-IT" sz="1800" b="1" baseline="-25000" dirty="0" err="1"/>
              <a:t>c</a:t>
            </a:r>
            <a:r>
              <a:rPr lang="it-IT" sz="1800" b="1" dirty="0"/>
              <a:t> che causa il moto</a:t>
            </a:r>
            <a:endParaRPr lang="it-IT" sz="1800" b="1" baseline="30000" dirty="0"/>
          </a:p>
        </p:txBody>
      </p:sp>
      <p:sp>
        <p:nvSpPr>
          <p:cNvPr id="27" name="Text Box 55"/>
          <p:cNvSpPr txBox="1">
            <a:spLocks noChangeArrowheads="1"/>
          </p:cNvSpPr>
          <p:nvPr/>
        </p:nvSpPr>
        <p:spPr bwMode="auto">
          <a:xfrm>
            <a:off x="5881688" y="3494088"/>
            <a:ext cx="360362" cy="457200"/>
          </a:xfrm>
          <a:prstGeom prst="rect">
            <a:avLst/>
          </a:prstGeom>
          <a:noFill/>
          <a:ln w="3175" algn="ctr">
            <a:noFill/>
            <a:miter lim="800000"/>
            <a:headEnd/>
            <a:tailEnd/>
          </a:ln>
          <a:effectLst/>
        </p:spPr>
        <p:txBody>
          <a:bodyPr>
            <a:spAutoFit/>
          </a:bodyPr>
          <a:lstStyle/>
          <a:p>
            <a:pPr>
              <a:spcBef>
                <a:spcPct val="50000"/>
              </a:spcBef>
            </a:pPr>
            <a:r>
              <a:rPr lang="it-IT"/>
              <a:t>.</a:t>
            </a:r>
          </a:p>
        </p:txBody>
      </p:sp>
      <p:sp>
        <p:nvSpPr>
          <p:cNvPr id="28" name="Text Box 56"/>
          <p:cNvSpPr txBox="1">
            <a:spLocks noChangeArrowheads="1"/>
          </p:cNvSpPr>
          <p:nvPr/>
        </p:nvSpPr>
        <p:spPr bwMode="auto">
          <a:xfrm>
            <a:off x="2582863" y="5072063"/>
            <a:ext cx="4321175" cy="366712"/>
          </a:xfrm>
          <a:prstGeom prst="rect">
            <a:avLst/>
          </a:prstGeom>
          <a:noFill/>
          <a:ln w="3175" algn="ctr">
            <a:noFill/>
            <a:miter lim="800000"/>
            <a:headEnd/>
            <a:tailEnd/>
          </a:ln>
          <a:effectLst/>
        </p:spPr>
        <p:txBody>
          <a:bodyPr>
            <a:spAutoFit/>
          </a:bodyPr>
          <a:lstStyle/>
          <a:p>
            <a:pPr algn="just">
              <a:spcBef>
                <a:spcPct val="50000"/>
              </a:spcBef>
            </a:pPr>
            <a:r>
              <a:rPr lang="it-IT" sz="1800" b="1"/>
              <a:t>(confrontare con Heskestad e McCaffrey)</a:t>
            </a:r>
          </a:p>
        </p:txBody>
      </p:sp>
      <p:sp>
        <p:nvSpPr>
          <p:cNvPr id="29" name="Text Box 57"/>
          <p:cNvSpPr txBox="1">
            <a:spLocks noChangeArrowheads="1"/>
          </p:cNvSpPr>
          <p:nvPr/>
        </p:nvSpPr>
        <p:spPr bwMode="auto">
          <a:xfrm>
            <a:off x="6034088" y="1125538"/>
            <a:ext cx="3024187" cy="915987"/>
          </a:xfrm>
          <a:prstGeom prst="rect">
            <a:avLst/>
          </a:prstGeom>
          <a:noFill/>
          <a:ln w="3175" algn="ctr">
            <a:noFill/>
            <a:miter lim="800000"/>
            <a:headEnd/>
            <a:tailEnd/>
          </a:ln>
          <a:effectLst/>
        </p:spPr>
        <p:txBody>
          <a:bodyPr>
            <a:spAutoFit/>
          </a:bodyPr>
          <a:lstStyle/>
          <a:p>
            <a:pPr algn="just"/>
            <a:r>
              <a:rPr lang="it-IT" sz="1800" b="1" u="sng"/>
              <a:t>Ipotesi</a:t>
            </a:r>
          </a:p>
          <a:p>
            <a:pPr algn="just"/>
            <a:r>
              <a:rPr lang="it-IT" sz="1800" b="1"/>
              <a:t>- </a:t>
            </a:r>
            <a:r>
              <a:rPr lang="it-IT" sz="1800" b="1" i="1"/>
              <a:t>ceiling wall</a:t>
            </a:r>
            <a:r>
              <a:rPr lang="it-IT" sz="1800" b="1"/>
              <a:t> semi-infinito</a:t>
            </a:r>
          </a:p>
          <a:p>
            <a:pPr algn="just"/>
            <a:r>
              <a:rPr lang="it-IT" sz="1800" b="1"/>
              <a:t>- regime stazionario</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24</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7" name="Text Box 3"/>
          <p:cNvSpPr txBox="1">
            <a:spLocks noChangeArrowheads="1"/>
          </p:cNvSpPr>
          <p:nvPr/>
        </p:nvSpPr>
        <p:spPr bwMode="auto">
          <a:xfrm>
            <a:off x="838200" y="836712"/>
            <a:ext cx="7190184" cy="369332"/>
          </a:xfrm>
          <a:prstGeom prst="rect">
            <a:avLst/>
          </a:prstGeom>
          <a:solidFill>
            <a:srgbClr val="FFFF99"/>
          </a:solidFill>
          <a:ln w="9525">
            <a:noFill/>
            <a:miter lim="800000"/>
            <a:headEnd/>
            <a:tailEnd/>
          </a:ln>
          <a:effectLst/>
        </p:spPr>
        <p:txBody>
          <a:bodyPr wrap="square">
            <a:spAutoFit/>
          </a:bodyPr>
          <a:lstStyle/>
          <a:p>
            <a:pPr algn="l">
              <a:spcBef>
                <a:spcPct val="50000"/>
              </a:spcBef>
            </a:pPr>
            <a:r>
              <a:rPr lang="it-IT" b="1" i="1"/>
              <a:t>Ceiling jets</a:t>
            </a:r>
            <a:r>
              <a:rPr lang="it-IT" b="1"/>
              <a:t> – Estensione radiale della fiamma sotto il </a:t>
            </a:r>
            <a:r>
              <a:rPr lang="it-IT" b="1" i="1"/>
              <a:t>ceiling</a:t>
            </a:r>
            <a:endParaRPr lang="it-IT" i="1"/>
          </a:p>
        </p:txBody>
      </p:sp>
      <p:pic>
        <p:nvPicPr>
          <p:cNvPr id="8" name="Picture 5"/>
          <p:cNvPicPr>
            <a:picLocks noChangeAspect="1" noChangeArrowheads="1"/>
          </p:cNvPicPr>
          <p:nvPr/>
        </p:nvPicPr>
        <p:blipFill>
          <a:blip r:embed="rId5" cstate="print"/>
          <a:srcRect/>
          <a:stretch>
            <a:fillRect/>
          </a:stretch>
        </p:blipFill>
        <p:spPr bwMode="auto">
          <a:xfrm>
            <a:off x="2328863" y="1340545"/>
            <a:ext cx="4700587" cy="2382837"/>
          </a:xfrm>
          <a:prstGeom prst="rect">
            <a:avLst/>
          </a:prstGeom>
          <a:noFill/>
          <a:ln w="3175" algn="ctr">
            <a:noFill/>
            <a:miter lim="800000"/>
            <a:headEnd/>
            <a:tailEnd/>
          </a:ln>
          <a:effectLst/>
        </p:spPr>
      </p:pic>
      <p:sp>
        <p:nvSpPr>
          <p:cNvPr id="9" name="Text Box 6"/>
          <p:cNvSpPr txBox="1">
            <a:spLocks noChangeArrowheads="1"/>
          </p:cNvSpPr>
          <p:nvPr/>
        </p:nvSpPr>
        <p:spPr bwMode="auto">
          <a:xfrm>
            <a:off x="777875" y="5585520"/>
            <a:ext cx="2952750" cy="366712"/>
          </a:xfrm>
          <a:prstGeom prst="rect">
            <a:avLst/>
          </a:prstGeom>
          <a:noFill/>
          <a:ln w="3175" algn="ctr">
            <a:noFill/>
            <a:miter lim="800000"/>
            <a:headEnd/>
            <a:tailEnd/>
          </a:ln>
          <a:effectLst/>
        </p:spPr>
        <p:txBody>
          <a:bodyPr>
            <a:spAutoFit/>
          </a:bodyPr>
          <a:lstStyle/>
          <a:p>
            <a:pPr>
              <a:spcBef>
                <a:spcPct val="50000"/>
              </a:spcBef>
            </a:pPr>
            <a:r>
              <a:rPr lang="it-IT" sz="1800" b="1"/>
              <a:t>Heskestad e Hamada (1993)</a:t>
            </a:r>
          </a:p>
        </p:txBody>
      </p:sp>
      <p:sp>
        <p:nvSpPr>
          <p:cNvPr id="10" name="Text Box 8"/>
          <p:cNvSpPr txBox="1">
            <a:spLocks noChangeArrowheads="1"/>
          </p:cNvSpPr>
          <p:nvPr/>
        </p:nvSpPr>
        <p:spPr bwMode="auto">
          <a:xfrm>
            <a:off x="3932312" y="5575995"/>
            <a:ext cx="1800225" cy="366712"/>
          </a:xfrm>
          <a:prstGeom prst="rect">
            <a:avLst/>
          </a:prstGeom>
          <a:noFill/>
          <a:ln w="3175" algn="ctr">
            <a:noFill/>
            <a:miter lim="800000"/>
            <a:headEnd/>
            <a:tailEnd/>
          </a:ln>
          <a:effectLst/>
        </p:spPr>
        <p:txBody>
          <a:bodyPr>
            <a:spAutoFit/>
          </a:bodyPr>
          <a:lstStyle/>
          <a:p>
            <a:pPr>
              <a:spcBef>
                <a:spcPct val="50000"/>
              </a:spcBef>
            </a:pPr>
            <a:r>
              <a:rPr lang="it-IT" sz="1800" b="1"/>
              <a:t>r</a:t>
            </a:r>
            <a:r>
              <a:rPr lang="it-IT" sz="1800" b="1" baseline="-25000"/>
              <a:t>f</a:t>
            </a:r>
            <a:r>
              <a:rPr lang="it-IT" sz="1800" b="1"/>
              <a:t> = a (L – H)</a:t>
            </a:r>
            <a:r>
              <a:rPr lang="it-IT" sz="1800" b="1" baseline="30000"/>
              <a:t>0.95</a:t>
            </a:r>
          </a:p>
        </p:txBody>
      </p:sp>
      <p:sp>
        <p:nvSpPr>
          <p:cNvPr id="11" name="Text Box 9"/>
          <p:cNvSpPr txBox="1">
            <a:spLocks noChangeArrowheads="1"/>
          </p:cNvSpPr>
          <p:nvPr/>
        </p:nvSpPr>
        <p:spPr bwMode="auto">
          <a:xfrm>
            <a:off x="6696149" y="5617270"/>
            <a:ext cx="1800225" cy="366712"/>
          </a:xfrm>
          <a:prstGeom prst="rect">
            <a:avLst/>
          </a:prstGeom>
          <a:noFill/>
          <a:ln w="3175" algn="ctr">
            <a:noFill/>
            <a:miter lim="800000"/>
            <a:headEnd/>
            <a:tailEnd/>
          </a:ln>
          <a:effectLst/>
        </p:spPr>
        <p:txBody>
          <a:bodyPr>
            <a:spAutoFit/>
          </a:bodyPr>
          <a:lstStyle/>
          <a:p>
            <a:pPr>
              <a:spcBef>
                <a:spcPct val="50000"/>
              </a:spcBef>
            </a:pPr>
            <a:r>
              <a:rPr lang="it-IT" sz="1800" b="1"/>
              <a:t>a = 0.88 </a:t>
            </a:r>
            <a:r>
              <a:rPr lang="it-IT" sz="1800" b="1">
                <a:cs typeface="Times New Roman" pitchFamily="18" charset="0"/>
              </a:rPr>
              <a:t>÷ 1.05</a:t>
            </a:r>
            <a:endParaRPr lang="it-IT" sz="1800" b="1" baseline="30000">
              <a:cs typeface="Times New Roman" pitchFamily="18" charset="0"/>
            </a:endParaRPr>
          </a:p>
        </p:txBody>
      </p:sp>
      <p:sp>
        <p:nvSpPr>
          <p:cNvPr id="12" name="Text Box 10"/>
          <p:cNvSpPr txBox="1">
            <a:spLocks noChangeArrowheads="1"/>
          </p:cNvSpPr>
          <p:nvPr/>
        </p:nvSpPr>
        <p:spPr bwMode="auto">
          <a:xfrm>
            <a:off x="650875" y="5245795"/>
            <a:ext cx="2849563" cy="366712"/>
          </a:xfrm>
          <a:prstGeom prst="rect">
            <a:avLst/>
          </a:prstGeom>
          <a:noFill/>
          <a:ln w="3175" algn="ctr">
            <a:noFill/>
            <a:miter lim="800000"/>
            <a:headEnd/>
            <a:tailEnd/>
          </a:ln>
          <a:effectLst/>
        </p:spPr>
        <p:txBody>
          <a:bodyPr>
            <a:spAutoFit/>
          </a:bodyPr>
          <a:lstStyle/>
          <a:p>
            <a:pPr>
              <a:spcBef>
                <a:spcPct val="50000"/>
              </a:spcBef>
            </a:pPr>
            <a:r>
              <a:rPr lang="it-IT" sz="1800" b="1"/>
              <a:t>- per Q = 93 kW </a:t>
            </a:r>
            <a:r>
              <a:rPr lang="it-IT" sz="1800" b="1">
                <a:cs typeface="Times New Roman" pitchFamily="18" charset="0"/>
              </a:rPr>
              <a:t>÷ 760 kW</a:t>
            </a:r>
            <a:endParaRPr lang="it-IT" sz="1800" b="1" baseline="30000"/>
          </a:p>
        </p:txBody>
      </p:sp>
      <p:sp>
        <p:nvSpPr>
          <p:cNvPr id="13" name="Text Box 11"/>
          <p:cNvSpPr txBox="1">
            <a:spLocks noChangeArrowheads="1"/>
          </p:cNvSpPr>
          <p:nvPr/>
        </p:nvSpPr>
        <p:spPr bwMode="auto">
          <a:xfrm>
            <a:off x="865188" y="4544120"/>
            <a:ext cx="2130425" cy="366712"/>
          </a:xfrm>
          <a:prstGeom prst="rect">
            <a:avLst/>
          </a:prstGeom>
          <a:noFill/>
          <a:ln w="3175" algn="ctr">
            <a:noFill/>
            <a:miter lim="800000"/>
            <a:headEnd/>
            <a:tailEnd/>
          </a:ln>
          <a:effectLst/>
        </p:spPr>
        <p:txBody>
          <a:bodyPr>
            <a:spAutoFit/>
          </a:bodyPr>
          <a:lstStyle/>
          <a:p>
            <a:pPr algn="just">
              <a:spcBef>
                <a:spcPct val="50000"/>
              </a:spcBef>
            </a:pPr>
            <a:r>
              <a:rPr lang="it-IT" sz="1800" b="1"/>
              <a:t>You e Faeth (1981)</a:t>
            </a:r>
          </a:p>
        </p:txBody>
      </p:sp>
      <p:sp>
        <p:nvSpPr>
          <p:cNvPr id="14" name="Text Box 14"/>
          <p:cNvSpPr txBox="1">
            <a:spLocks noChangeArrowheads="1"/>
          </p:cNvSpPr>
          <p:nvPr/>
        </p:nvSpPr>
        <p:spPr bwMode="auto">
          <a:xfrm>
            <a:off x="708025" y="4193282"/>
            <a:ext cx="2016125" cy="366713"/>
          </a:xfrm>
          <a:prstGeom prst="rect">
            <a:avLst/>
          </a:prstGeom>
          <a:noFill/>
          <a:ln w="3175" algn="ctr">
            <a:noFill/>
            <a:miter lim="800000"/>
            <a:headEnd/>
            <a:tailEnd/>
          </a:ln>
          <a:effectLst/>
        </p:spPr>
        <p:txBody>
          <a:bodyPr>
            <a:spAutoFit/>
          </a:bodyPr>
          <a:lstStyle/>
          <a:p>
            <a:pPr>
              <a:spcBef>
                <a:spcPct val="50000"/>
              </a:spcBef>
            </a:pPr>
            <a:r>
              <a:rPr lang="it-IT" sz="1800" b="1"/>
              <a:t>- per L, H, Q bassi</a:t>
            </a:r>
            <a:endParaRPr lang="it-IT" sz="1800" b="1" baseline="30000"/>
          </a:p>
        </p:txBody>
      </p:sp>
      <p:sp>
        <p:nvSpPr>
          <p:cNvPr id="15" name="Text Box 16"/>
          <p:cNvSpPr txBox="1">
            <a:spLocks noChangeArrowheads="1"/>
          </p:cNvSpPr>
          <p:nvPr/>
        </p:nvSpPr>
        <p:spPr bwMode="auto">
          <a:xfrm>
            <a:off x="6737350" y="4571107"/>
            <a:ext cx="1800225" cy="366713"/>
          </a:xfrm>
          <a:prstGeom prst="rect">
            <a:avLst/>
          </a:prstGeom>
          <a:noFill/>
          <a:ln w="3175" algn="ctr">
            <a:noFill/>
            <a:miter lim="800000"/>
            <a:headEnd/>
            <a:tailEnd/>
          </a:ln>
          <a:effectLst/>
        </p:spPr>
        <p:txBody>
          <a:bodyPr>
            <a:spAutoFit/>
          </a:bodyPr>
          <a:lstStyle/>
          <a:p>
            <a:pPr>
              <a:spcBef>
                <a:spcPct val="50000"/>
              </a:spcBef>
            </a:pPr>
            <a:r>
              <a:rPr lang="it-IT" sz="1800" b="1"/>
              <a:t>r</a:t>
            </a:r>
            <a:r>
              <a:rPr lang="it-IT" sz="1800" b="1" baseline="-25000"/>
              <a:t>f</a:t>
            </a:r>
            <a:r>
              <a:rPr lang="it-IT" sz="1800" b="1"/>
              <a:t> </a:t>
            </a:r>
            <a:r>
              <a:rPr lang="it-IT" sz="1800" b="1">
                <a:cs typeface="Times New Roman" pitchFamily="18" charset="0"/>
              </a:rPr>
              <a:t>≈</a:t>
            </a:r>
            <a:r>
              <a:rPr lang="it-IT" sz="1800" b="1"/>
              <a:t> 0.5 (L – H)</a:t>
            </a:r>
            <a:endParaRPr lang="it-IT" sz="1800" b="1" baseline="30000"/>
          </a:p>
        </p:txBody>
      </p:sp>
      <p:sp>
        <p:nvSpPr>
          <p:cNvPr id="17" name="Text Box 17"/>
          <p:cNvSpPr txBox="1">
            <a:spLocks noChangeArrowheads="1"/>
          </p:cNvSpPr>
          <p:nvPr/>
        </p:nvSpPr>
        <p:spPr bwMode="auto">
          <a:xfrm>
            <a:off x="2181225" y="3717032"/>
            <a:ext cx="4908550" cy="366713"/>
          </a:xfrm>
          <a:prstGeom prst="rect">
            <a:avLst/>
          </a:prstGeom>
          <a:noFill/>
          <a:ln w="3175" algn="ctr">
            <a:noFill/>
            <a:miter lim="800000"/>
            <a:headEnd/>
            <a:tailEnd/>
          </a:ln>
          <a:effectLst/>
        </p:spPr>
        <p:txBody>
          <a:bodyPr>
            <a:spAutoFit/>
          </a:bodyPr>
          <a:lstStyle/>
          <a:p>
            <a:pPr>
              <a:spcBef>
                <a:spcPct val="50000"/>
              </a:spcBef>
            </a:pPr>
            <a:r>
              <a:rPr lang="it-IT" sz="1800" b="1" u="sng"/>
              <a:t>Obiettivo delle sperimentazioni</a:t>
            </a:r>
            <a:r>
              <a:rPr lang="it-IT" sz="1800" b="1"/>
              <a:t>: r</a:t>
            </a:r>
            <a:r>
              <a:rPr lang="it-IT" sz="1800" b="1" baseline="-25000"/>
              <a:t>f</a:t>
            </a:r>
            <a:r>
              <a:rPr lang="it-IT" sz="1800" b="1"/>
              <a:t> = r</a:t>
            </a:r>
            <a:r>
              <a:rPr lang="it-IT" sz="1800" b="1" baseline="-25000"/>
              <a:t>f</a:t>
            </a:r>
            <a:r>
              <a:rPr lang="it-IT" sz="1800" b="1"/>
              <a:t> (D, L, H)</a:t>
            </a:r>
          </a:p>
        </p:txBody>
      </p:sp>
      <p:sp>
        <p:nvSpPr>
          <p:cNvPr id="18" name="AutoShape 19"/>
          <p:cNvSpPr>
            <a:spLocks noChangeArrowheads="1"/>
          </p:cNvSpPr>
          <p:nvPr/>
        </p:nvSpPr>
        <p:spPr bwMode="auto">
          <a:xfrm>
            <a:off x="5780088" y="4653657"/>
            <a:ext cx="647700" cy="215900"/>
          </a:xfrm>
          <a:prstGeom prst="rightArrow">
            <a:avLst>
              <a:gd name="adj1" fmla="val 50000"/>
              <a:gd name="adj2" fmla="val 75000"/>
            </a:avLst>
          </a:prstGeom>
          <a:solidFill>
            <a:srgbClr val="FF3300"/>
          </a:solidFill>
          <a:ln w="3175" algn="ctr">
            <a:solidFill>
              <a:schemeClr val="tx1"/>
            </a:solidFill>
            <a:miter lim="800000"/>
            <a:headEnd/>
            <a:tailEnd/>
          </a:ln>
          <a:effectLst/>
        </p:spPr>
        <p:txBody>
          <a:bodyPr wrap="none" anchor="ctr"/>
          <a:lstStyle/>
          <a:p>
            <a:endParaRPr lang="it-IT"/>
          </a:p>
        </p:txBody>
      </p:sp>
      <p:graphicFrame>
        <p:nvGraphicFramePr>
          <p:cNvPr id="19" name="Object 20"/>
          <p:cNvGraphicFramePr>
            <a:graphicFrameLocks noChangeAspect="1"/>
          </p:cNvGraphicFramePr>
          <p:nvPr/>
        </p:nvGraphicFramePr>
        <p:xfrm>
          <a:off x="3703638" y="4364732"/>
          <a:ext cx="2089150" cy="746125"/>
        </p:xfrm>
        <a:graphic>
          <a:graphicData uri="http://schemas.openxmlformats.org/presentationml/2006/ole">
            <mc:AlternateContent xmlns:mc="http://schemas.openxmlformats.org/markup-compatibility/2006">
              <mc:Choice xmlns:v="urn:schemas-microsoft-com:vml" Requires="v">
                <p:oleObj spid="_x0000_s47109" name="Equation" r:id="rId6" imgW="1308100" imgH="469900" progId="Equation.3">
                  <p:embed/>
                </p:oleObj>
              </mc:Choice>
              <mc:Fallback>
                <p:oleObj name="Equation" r:id="rId6" imgW="1308100" imgH="4699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3638" y="4364732"/>
                        <a:ext cx="2089150"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23"/>
          <p:cNvSpPr txBox="1">
            <a:spLocks noChangeArrowheads="1"/>
          </p:cNvSpPr>
          <p:nvPr/>
        </p:nvSpPr>
        <p:spPr bwMode="auto">
          <a:xfrm>
            <a:off x="6669162" y="5963345"/>
            <a:ext cx="1211262" cy="366712"/>
          </a:xfrm>
          <a:prstGeom prst="rect">
            <a:avLst/>
          </a:prstGeom>
          <a:noFill/>
          <a:ln w="3175" algn="ctr">
            <a:noFill/>
            <a:miter lim="800000"/>
            <a:headEnd/>
            <a:tailEnd/>
          </a:ln>
          <a:effectLst/>
        </p:spPr>
        <p:txBody>
          <a:bodyPr>
            <a:spAutoFit/>
          </a:bodyPr>
          <a:lstStyle/>
          <a:p>
            <a:pPr>
              <a:spcBef>
                <a:spcPct val="50000"/>
              </a:spcBef>
            </a:pPr>
            <a:r>
              <a:rPr lang="it-IT" sz="1800" b="1"/>
              <a:t>&lt;a&gt; = 0.9</a:t>
            </a:r>
            <a:r>
              <a:rPr lang="it-IT" sz="1800" b="1">
                <a:cs typeface="Times New Roman" pitchFamily="18" charset="0"/>
              </a:rPr>
              <a:t>5</a:t>
            </a:r>
            <a:endParaRPr lang="it-IT" sz="1800" b="1" baseline="3000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3</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8" name="Rettangolo 11"/>
          <p:cNvSpPr>
            <a:spLocks noChangeArrowheads="1"/>
          </p:cNvSpPr>
          <p:nvPr/>
        </p:nvSpPr>
        <p:spPr bwMode="auto">
          <a:xfrm>
            <a:off x="827584" y="908720"/>
            <a:ext cx="7561263" cy="369332"/>
          </a:xfrm>
          <a:prstGeom prst="rect">
            <a:avLst/>
          </a:prstGeom>
          <a:noFill/>
          <a:ln w="9525">
            <a:noFill/>
            <a:miter lim="800000"/>
            <a:headEnd/>
            <a:tailEnd/>
          </a:ln>
        </p:spPr>
        <p:txBody>
          <a:bodyPr wrap="square">
            <a:spAutoFit/>
          </a:bodyPr>
          <a:lstStyle/>
          <a:p>
            <a:pPr algn="just"/>
            <a:r>
              <a:rPr lang="it-IT" dirty="0" smtClean="0"/>
              <a:t>Dove:</a:t>
            </a:r>
          </a:p>
        </p:txBody>
      </p:sp>
      <p:graphicFrame>
        <p:nvGraphicFramePr>
          <p:cNvPr id="11" name="Oggetto 10"/>
          <p:cNvGraphicFramePr>
            <a:graphicFrameLocks noChangeAspect="1"/>
          </p:cNvGraphicFramePr>
          <p:nvPr/>
        </p:nvGraphicFramePr>
        <p:xfrm>
          <a:off x="755576" y="1340768"/>
          <a:ext cx="8171028" cy="5126632"/>
        </p:xfrm>
        <a:graphic>
          <a:graphicData uri="http://schemas.openxmlformats.org/presentationml/2006/ole">
            <mc:AlternateContent xmlns:mc="http://schemas.openxmlformats.org/markup-compatibility/2006">
              <mc:Choice xmlns:v="urn:schemas-microsoft-com:vml" Requires="v">
                <p:oleObj spid="_x0000_s3078" name="Equazione" r:id="rId5" imgW="5384520" imgH="3377880" progId="Equation.3">
                  <p:embed/>
                </p:oleObj>
              </mc:Choice>
              <mc:Fallback>
                <p:oleObj name="Equazione" r:id="rId5" imgW="5384520" imgH="3377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1340768"/>
                        <a:ext cx="8171028" cy="5126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4</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pic>
        <p:nvPicPr>
          <p:cNvPr id="36867" name="Picture 3" descr="E:\Lavoro anno 2011\Angelo 2011\Formazione VV.F\Libro LA MALFA\fig. 330001.jpg"/>
          <p:cNvPicPr>
            <a:picLocks noChangeAspect="1" noChangeArrowheads="1"/>
          </p:cNvPicPr>
          <p:nvPr/>
        </p:nvPicPr>
        <p:blipFill>
          <a:blip r:embed="rId4" cstate="print"/>
          <a:srcRect l="20952" t="35516" r="17143" b="41007"/>
          <a:stretch>
            <a:fillRect/>
          </a:stretch>
        </p:blipFill>
        <p:spPr bwMode="auto">
          <a:xfrm>
            <a:off x="971600" y="1124744"/>
            <a:ext cx="7020780" cy="4320480"/>
          </a:xfrm>
          <a:prstGeom prst="rect">
            <a:avLst/>
          </a:prstGeom>
          <a:noFill/>
        </p:spPr>
      </p:pic>
      <p:sp>
        <p:nvSpPr>
          <p:cNvPr id="12" name="CasellaDiTesto 11"/>
          <p:cNvSpPr txBox="1"/>
          <p:nvPr/>
        </p:nvSpPr>
        <p:spPr>
          <a:xfrm>
            <a:off x="1475656" y="5445224"/>
            <a:ext cx="6048672" cy="646331"/>
          </a:xfrm>
          <a:prstGeom prst="rect">
            <a:avLst/>
          </a:prstGeom>
          <a:noFill/>
        </p:spPr>
        <p:txBody>
          <a:bodyPr wrap="square" rtlCol="0">
            <a:spAutoFit/>
          </a:bodyPr>
          <a:lstStyle/>
          <a:p>
            <a:r>
              <a:rPr lang="it-IT" dirty="0" smtClean="0"/>
              <a:t>Bilancio termico all’interno di un locale incendiato munito di aperture di ventilazione.</a:t>
            </a:r>
            <a:endParaRPr lang="it-IT"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5</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dirty="0" smtClean="0">
                <a:solidFill>
                  <a:schemeClr val="tx1"/>
                </a:solidFill>
              </a:rPr>
              <a:t>- </a:t>
            </a:r>
            <a:r>
              <a:rPr lang="it-IT" b="1" dirty="0" smtClean="0">
                <a:solidFill>
                  <a:schemeClr val="tx1"/>
                </a:solidFill>
              </a:rPr>
              <a:t>Direzione Regionale </a:t>
            </a:r>
            <a:r>
              <a:rPr lang="it-IT" b="1" dirty="0" err="1" smtClean="0">
                <a:solidFill>
                  <a:schemeClr val="tx1"/>
                </a:solidFill>
              </a:rPr>
              <a:t>VV.F.</a:t>
            </a:r>
            <a:r>
              <a:rPr lang="it-IT" b="1" dirty="0" smtClean="0">
                <a:solidFill>
                  <a:schemeClr val="tx1"/>
                </a:solidFill>
              </a:rPr>
              <a:t>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4" cstate="print"/>
          <a:srcRect/>
          <a:stretch>
            <a:fillRect/>
          </a:stretch>
        </p:blipFill>
        <p:spPr bwMode="auto">
          <a:xfrm>
            <a:off x="8297863" y="0"/>
            <a:ext cx="846137" cy="836613"/>
          </a:xfrm>
          <a:prstGeom prst="rect">
            <a:avLst/>
          </a:prstGeom>
          <a:noFill/>
          <a:ln w="9525">
            <a:noFill/>
            <a:miter lim="800000"/>
            <a:headEnd/>
            <a:tailEnd/>
          </a:ln>
        </p:spPr>
      </p:pic>
      <p:sp>
        <p:nvSpPr>
          <p:cNvPr id="8" name="Rettangolo 11"/>
          <p:cNvSpPr>
            <a:spLocks noChangeArrowheads="1"/>
          </p:cNvSpPr>
          <p:nvPr/>
        </p:nvSpPr>
        <p:spPr bwMode="auto">
          <a:xfrm>
            <a:off x="827584" y="908720"/>
            <a:ext cx="7561263" cy="369332"/>
          </a:xfrm>
          <a:prstGeom prst="rect">
            <a:avLst/>
          </a:prstGeom>
          <a:noFill/>
          <a:ln w="9525">
            <a:noFill/>
            <a:miter lim="800000"/>
            <a:headEnd/>
            <a:tailEnd/>
          </a:ln>
        </p:spPr>
        <p:txBody>
          <a:bodyPr wrap="square">
            <a:spAutoFit/>
          </a:bodyPr>
          <a:lstStyle/>
          <a:p>
            <a:pPr algn="just"/>
            <a:r>
              <a:rPr lang="it-IT" b="1" dirty="0" smtClean="0"/>
              <a:t>L’equazione del bilancio di massa </a:t>
            </a:r>
            <a:r>
              <a:rPr lang="it-IT" dirty="0" smtClean="0"/>
              <a:t>nel locale è:</a:t>
            </a:r>
          </a:p>
        </p:txBody>
      </p:sp>
      <p:graphicFrame>
        <p:nvGraphicFramePr>
          <p:cNvPr id="11" name="Oggetto 10"/>
          <p:cNvGraphicFramePr>
            <a:graphicFrameLocks noChangeAspect="1"/>
          </p:cNvGraphicFramePr>
          <p:nvPr/>
        </p:nvGraphicFramePr>
        <p:xfrm>
          <a:off x="971600" y="2276872"/>
          <a:ext cx="7727950" cy="2081212"/>
        </p:xfrm>
        <a:graphic>
          <a:graphicData uri="http://schemas.openxmlformats.org/presentationml/2006/ole">
            <mc:AlternateContent xmlns:mc="http://schemas.openxmlformats.org/markup-compatibility/2006">
              <mc:Choice xmlns:v="urn:schemas-microsoft-com:vml" Requires="v">
                <p:oleObj spid="_x0000_s33800" name="Equazione" r:id="rId5" imgW="5092560" imgH="1371600" progId="Equation.3">
                  <p:embed/>
                </p:oleObj>
              </mc:Choice>
              <mc:Fallback>
                <p:oleObj name="Equazione" r:id="rId5" imgW="5092560" imgH="1371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276872"/>
                        <a:ext cx="7727950" cy="208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3"/>
          <p:cNvGraphicFramePr>
            <a:graphicFrameLocks noChangeAspect="1"/>
          </p:cNvGraphicFramePr>
          <p:nvPr/>
        </p:nvGraphicFramePr>
        <p:xfrm>
          <a:off x="4067944" y="1340768"/>
          <a:ext cx="1271588" cy="346075"/>
        </p:xfrm>
        <a:graphic>
          <a:graphicData uri="http://schemas.openxmlformats.org/presentationml/2006/ole">
            <mc:AlternateContent xmlns:mc="http://schemas.openxmlformats.org/markup-compatibility/2006">
              <mc:Choice xmlns:v="urn:schemas-microsoft-com:vml" Requires="v">
                <p:oleObj spid="_x0000_s33801" name="Equazione" r:id="rId7" imgW="838080" imgH="228600" progId="Equation.3">
                  <p:embed/>
                </p:oleObj>
              </mc:Choice>
              <mc:Fallback>
                <p:oleObj name="Equazione" r:id="rId7" imgW="83808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44" y="1340768"/>
                        <a:ext cx="1271588"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ttangolo 11"/>
          <p:cNvSpPr>
            <a:spLocks noChangeArrowheads="1"/>
          </p:cNvSpPr>
          <p:nvPr/>
        </p:nvSpPr>
        <p:spPr bwMode="auto">
          <a:xfrm>
            <a:off x="899592" y="1844824"/>
            <a:ext cx="7561263" cy="369332"/>
          </a:xfrm>
          <a:prstGeom prst="rect">
            <a:avLst/>
          </a:prstGeom>
          <a:noFill/>
          <a:ln w="9525">
            <a:noFill/>
            <a:miter lim="800000"/>
            <a:headEnd/>
            <a:tailEnd/>
          </a:ln>
        </p:spPr>
        <p:txBody>
          <a:bodyPr wrap="square">
            <a:spAutoFit/>
          </a:bodyPr>
          <a:lstStyle/>
          <a:p>
            <a:pPr algn="just"/>
            <a:r>
              <a:rPr lang="it-IT" dirty="0" smtClean="0"/>
              <a:t>Dove:</a:t>
            </a:r>
          </a:p>
        </p:txBody>
      </p:sp>
      <p:sp>
        <p:nvSpPr>
          <p:cNvPr id="12" name="Rettangolo 11"/>
          <p:cNvSpPr>
            <a:spLocks noChangeArrowheads="1"/>
          </p:cNvSpPr>
          <p:nvPr/>
        </p:nvSpPr>
        <p:spPr bwMode="auto">
          <a:xfrm>
            <a:off x="971600" y="4293096"/>
            <a:ext cx="7561263" cy="1754326"/>
          </a:xfrm>
          <a:prstGeom prst="rect">
            <a:avLst/>
          </a:prstGeom>
          <a:noFill/>
          <a:ln w="9525">
            <a:noFill/>
            <a:miter lim="800000"/>
            <a:headEnd/>
            <a:tailEnd/>
          </a:ln>
        </p:spPr>
        <p:txBody>
          <a:bodyPr wrap="square">
            <a:spAutoFit/>
          </a:bodyPr>
          <a:lstStyle/>
          <a:p>
            <a:pPr algn="just"/>
            <a:r>
              <a:rPr lang="it-IT" dirty="0" smtClean="0"/>
              <a:t>Poiché durante un incendio la potenza termica e le portate massiche variano nel tempo, ne consegue che l’applicazione nel locale delle equazioni di bilancio termico e di massa si tradurrà in un sistema di equazioni differenziali, che è possibile risolvere effettuando delle ipotesi che dipendono dal modello che viene utilizzato per descrivere i vari processi fisici che governano l’evoluzione dell’incendio nel locale.</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6</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sp>
        <p:nvSpPr>
          <p:cNvPr id="8" name="Rettangolo 11"/>
          <p:cNvSpPr>
            <a:spLocks noChangeArrowheads="1"/>
          </p:cNvSpPr>
          <p:nvPr/>
        </p:nvSpPr>
        <p:spPr bwMode="auto">
          <a:xfrm>
            <a:off x="827584" y="908720"/>
            <a:ext cx="7561263" cy="1754326"/>
          </a:xfrm>
          <a:prstGeom prst="rect">
            <a:avLst/>
          </a:prstGeom>
          <a:noFill/>
          <a:ln w="9525">
            <a:noFill/>
            <a:miter lim="800000"/>
            <a:headEnd/>
            <a:tailEnd/>
          </a:ln>
        </p:spPr>
        <p:txBody>
          <a:bodyPr wrap="square">
            <a:spAutoFit/>
          </a:bodyPr>
          <a:lstStyle/>
          <a:p>
            <a:pPr algn="just"/>
            <a:r>
              <a:rPr lang="it-IT" dirty="0" smtClean="0"/>
              <a:t>Per comprendere le assunzioni che stanno alla base dei vari modelli d’incendio, si consideri una </a:t>
            </a:r>
            <a:r>
              <a:rPr lang="it-IT" u="sng" dirty="0" smtClean="0"/>
              <a:t>stanza contenente un oggetto che abbia appena subito l’ignizione</a:t>
            </a:r>
            <a:r>
              <a:rPr lang="it-IT" dirty="0" smtClean="0"/>
              <a:t>: l’incendio, ancora di dimensioni modeste, si sviluppa come se si trovasse all’aperto, in quanto in tale fase esso è unicamente influenzato dalle condizioni del combustibile essendo presente nell’ambiente inizialmente una sufficiente quantità di aria per sostenere efficacemente la combustione. </a:t>
            </a:r>
          </a:p>
        </p:txBody>
      </p:sp>
      <p:sp>
        <p:nvSpPr>
          <p:cNvPr id="13" name="Rettangolo 11"/>
          <p:cNvSpPr>
            <a:spLocks noChangeArrowheads="1"/>
          </p:cNvSpPr>
          <p:nvPr/>
        </p:nvSpPr>
        <p:spPr bwMode="auto">
          <a:xfrm>
            <a:off x="827584" y="2924944"/>
            <a:ext cx="7561263" cy="1200329"/>
          </a:xfrm>
          <a:prstGeom prst="rect">
            <a:avLst/>
          </a:prstGeom>
          <a:noFill/>
          <a:ln w="9525">
            <a:noFill/>
            <a:miter lim="800000"/>
            <a:headEnd/>
            <a:tailEnd/>
          </a:ln>
        </p:spPr>
        <p:txBody>
          <a:bodyPr wrap="square">
            <a:spAutoFit/>
          </a:bodyPr>
          <a:lstStyle/>
          <a:p>
            <a:pPr algn="just"/>
            <a:r>
              <a:rPr lang="it-IT" dirty="0" smtClean="0"/>
              <a:t>L’incendio può svilupparsi sia come risultato della propagazione della fiamma sul combustibile che ha subito l’ignizione, sia per propagazione agli oggetti vicini qualora essi ricevano dal materiale che brucia energia sufficiente per rilasciare ulteriori sostanze volatili infiammabili.</a:t>
            </a:r>
          </a:p>
        </p:txBody>
      </p:sp>
      <p:sp>
        <p:nvSpPr>
          <p:cNvPr id="14" name="Rettangolo 11"/>
          <p:cNvSpPr>
            <a:spLocks noChangeArrowheads="1"/>
          </p:cNvSpPr>
          <p:nvPr/>
        </p:nvSpPr>
        <p:spPr bwMode="auto">
          <a:xfrm>
            <a:off x="899592" y="4365104"/>
            <a:ext cx="7561263" cy="1754326"/>
          </a:xfrm>
          <a:prstGeom prst="rect">
            <a:avLst/>
          </a:prstGeom>
          <a:noFill/>
          <a:ln w="9525">
            <a:noFill/>
            <a:miter lim="800000"/>
            <a:headEnd/>
            <a:tailEnd/>
          </a:ln>
        </p:spPr>
        <p:txBody>
          <a:bodyPr wrap="square">
            <a:spAutoFit/>
          </a:bodyPr>
          <a:lstStyle/>
          <a:p>
            <a:pPr algn="just"/>
            <a:r>
              <a:rPr lang="it-IT" dirty="0" smtClean="0"/>
              <a:t>Al processo di combustione, generalmente, è associata la presenza di una </a:t>
            </a:r>
            <a:r>
              <a:rPr lang="it-IT" u="sng" dirty="0" smtClean="0"/>
              <a:t>fiamma</a:t>
            </a:r>
            <a:r>
              <a:rPr lang="it-IT" dirty="0" smtClean="0"/>
              <a:t> e di un </a:t>
            </a:r>
            <a:r>
              <a:rPr lang="it-IT" u="sng" dirty="0" smtClean="0"/>
              <a:t>pennacchio</a:t>
            </a:r>
            <a:r>
              <a:rPr lang="it-IT" dirty="0" smtClean="0"/>
              <a:t> (</a:t>
            </a:r>
            <a:r>
              <a:rPr lang="it-IT" b="1" dirty="0" smtClean="0"/>
              <a:t>PLUME</a:t>
            </a:r>
            <a:r>
              <a:rPr lang="it-IT" dirty="0" smtClean="0"/>
              <a:t>) attraverso il quale avviene la dispersione dei prodotti della combustione. Con il procedere dell’incendio viene richiamata aria nel pennacchio che si mescola con i vapori combustibili e produce energia termica che viene assorbita dai gas e dal particolato sospeso che, quindi, aumentano la loro temperatura.</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7</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sp>
        <p:nvSpPr>
          <p:cNvPr id="8" name="Rettangolo 11"/>
          <p:cNvSpPr>
            <a:spLocks noChangeArrowheads="1"/>
          </p:cNvSpPr>
          <p:nvPr/>
        </p:nvSpPr>
        <p:spPr bwMode="auto">
          <a:xfrm>
            <a:off x="827584" y="908720"/>
            <a:ext cx="7561263" cy="1754326"/>
          </a:xfrm>
          <a:prstGeom prst="rect">
            <a:avLst/>
          </a:prstGeom>
          <a:noFill/>
          <a:ln w="9525">
            <a:noFill/>
            <a:miter lim="800000"/>
            <a:headEnd/>
            <a:tailEnd/>
          </a:ln>
        </p:spPr>
        <p:txBody>
          <a:bodyPr wrap="square">
            <a:spAutoFit/>
          </a:bodyPr>
          <a:lstStyle/>
          <a:p>
            <a:pPr algn="just"/>
            <a:r>
              <a:rPr lang="it-IT" dirty="0" smtClean="0"/>
              <a:t>I gas caldi di combustione nel loro moto ascensionale (per spinta di Archimede) continuano a richiamare aria fresca (trascinamento laterale di aria) che, oltre ad alimentare la combustione, provoca l’aumento della portata nel pennacchio (pertanto, </a:t>
            </a:r>
            <a:r>
              <a:rPr lang="it-IT" u="sng" dirty="0" smtClean="0"/>
              <a:t>il pennacchio</a:t>
            </a:r>
            <a:r>
              <a:rPr lang="it-IT" dirty="0" smtClean="0"/>
              <a:t> (PLUME), a causa della combustione ed all’aria trascinata, </a:t>
            </a:r>
            <a:r>
              <a:rPr lang="it-IT" u="sng" dirty="0" smtClean="0"/>
              <a:t>è composto da materia ed energia</a:t>
            </a:r>
            <a:r>
              <a:rPr lang="it-IT" dirty="0" smtClean="0"/>
              <a:t>) che così tende ad ingrandirsi e assume la caratteristica </a:t>
            </a:r>
            <a:r>
              <a:rPr lang="it-IT" u="sng" dirty="0" smtClean="0"/>
              <a:t>forma di un cono rovesciato</a:t>
            </a:r>
            <a:r>
              <a:rPr lang="it-IT" dirty="0" smtClean="0"/>
              <a:t>.</a:t>
            </a:r>
          </a:p>
        </p:txBody>
      </p:sp>
      <p:sp>
        <p:nvSpPr>
          <p:cNvPr id="13" name="Rettangolo 11"/>
          <p:cNvSpPr>
            <a:spLocks noChangeArrowheads="1"/>
          </p:cNvSpPr>
          <p:nvPr/>
        </p:nvSpPr>
        <p:spPr bwMode="auto">
          <a:xfrm>
            <a:off x="827584" y="2636912"/>
            <a:ext cx="7561263" cy="2031325"/>
          </a:xfrm>
          <a:prstGeom prst="rect">
            <a:avLst/>
          </a:prstGeom>
          <a:noFill/>
          <a:ln w="9525">
            <a:noFill/>
            <a:miter lim="800000"/>
            <a:headEnd/>
            <a:tailEnd/>
          </a:ln>
        </p:spPr>
        <p:txBody>
          <a:bodyPr wrap="square">
            <a:spAutoFit/>
          </a:bodyPr>
          <a:lstStyle/>
          <a:p>
            <a:pPr algn="just"/>
            <a:r>
              <a:rPr lang="it-IT" dirty="0" smtClean="0"/>
              <a:t>I gas del pennacchio continueranno a salire verticalmente ed a diminuire la loro temperatura e velocità finché  non incontreranno il soffitto della stanza  e lo lambiranno fluendo orizzontalmente ed allargandosi progressivamente (</a:t>
            </a:r>
            <a:r>
              <a:rPr lang="it-IT" u="sng" dirty="0" err="1" smtClean="0"/>
              <a:t>ceiling</a:t>
            </a:r>
            <a:r>
              <a:rPr lang="it-IT" u="sng" dirty="0" smtClean="0"/>
              <a:t>. Jet</a:t>
            </a:r>
            <a:r>
              <a:rPr lang="it-IT" dirty="0" smtClean="0"/>
              <a:t>) e tenderanno a raggiungere le pareti del locale; in questa fase i gas caldi cederanno calore, sia per irraggiamento verso il basso, sia per convezione verso il soffitto e tenderanno a raffreddarsi man mano che si allontanano dalla zona del soffitto che inizialmente è stata interessata dal loro movimento.</a:t>
            </a:r>
          </a:p>
        </p:txBody>
      </p:sp>
      <p:sp>
        <p:nvSpPr>
          <p:cNvPr id="14" name="Rettangolo 11"/>
          <p:cNvSpPr>
            <a:spLocks noChangeArrowheads="1"/>
          </p:cNvSpPr>
          <p:nvPr/>
        </p:nvSpPr>
        <p:spPr bwMode="auto">
          <a:xfrm>
            <a:off x="827584" y="4653136"/>
            <a:ext cx="7561263" cy="1754326"/>
          </a:xfrm>
          <a:prstGeom prst="rect">
            <a:avLst/>
          </a:prstGeom>
          <a:noFill/>
          <a:ln w="9525">
            <a:noFill/>
            <a:miter lim="800000"/>
            <a:headEnd/>
            <a:tailEnd/>
          </a:ln>
        </p:spPr>
        <p:txBody>
          <a:bodyPr wrap="square">
            <a:spAutoFit/>
          </a:bodyPr>
          <a:lstStyle/>
          <a:p>
            <a:pPr algn="just"/>
            <a:r>
              <a:rPr lang="it-IT" dirty="0" smtClean="0"/>
              <a:t>Con il passare del tempo, i prodotti della combustione trasportati dal pennacchio si accumulano sotto il soffitto e formano uno strato caldo. C’è un’interfaccia relativamente ben delineata tra lo strato caldo superiore che si forma a soffitto e l’aria nella parte inferiore del locale (strato freddo) e si assume che l’unico scambio di energia e di materia tra i due strati avvenga attraverso il pennacchio.</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8</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sp>
        <p:nvSpPr>
          <p:cNvPr id="8" name="Rettangolo 11"/>
          <p:cNvSpPr>
            <a:spLocks noChangeArrowheads="1"/>
          </p:cNvSpPr>
          <p:nvPr/>
        </p:nvSpPr>
        <p:spPr bwMode="auto">
          <a:xfrm>
            <a:off x="827584" y="908720"/>
            <a:ext cx="7561263" cy="2031325"/>
          </a:xfrm>
          <a:prstGeom prst="rect">
            <a:avLst/>
          </a:prstGeom>
          <a:noFill/>
          <a:ln w="9525">
            <a:noFill/>
            <a:miter lim="800000"/>
            <a:headEnd/>
            <a:tailEnd/>
          </a:ln>
        </p:spPr>
        <p:txBody>
          <a:bodyPr wrap="square">
            <a:spAutoFit/>
          </a:bodyPr>
          <a:lstStyle/>
          <a:p>
            <a:pPr algn="just"/>
            <a:r>
              <a:rPr lang="it-IT" dirty="0" smtClean="0"/>
              <a:t>Man mano che l’incendio evolve lo strato aumenta il suo spessore e l’interfaccia si abbassa e, non appena raggiunge le aperture presenti nelle pareti della stanza (porte e finestre), il fumo ed i gas caldi di combustione usciranno dalla parte alta delle aperture ed aria fresca entrerà nel locale dall’esterno attraverso la parte bassa delle aperture (l’esatta quantità dipende dalla posizione del piano neutro e, quindi, dalla differenza di pressione che si viene a determinare fra l’incendio del locale e l’ambiente esterno).</a:t>
            </a:r>
          </a:p>
        </p:txBody>
      </p:sp>
      <p:pic>
        <p:nvPicPr>
          <p:cNvPr id="37890" name="Picture 2" descr="E:\Lavoro anno 2011\Angelo 2011\Formazione VV.F\Libro LA MALFA\Fig. 340001.jpg"/>
          <p:cNvPicPr>
            <a:picLocks noChangeAspect="1" noChangeArrowheads="1"/>
          </p:cNvPicPr>
          <p:nvPr/>
        </p:nvPicPr>
        <p:blipFill>
          <a:blip r:embed="rId4" cstate="print"/>
          <a:srcRect l="57401" t="25585" r="10931" b="60300"/>
          <a:stretch>
            <a:fillRect/>
          </a:stretch>
        </p:blipFill>
        <p:spPr bwMode="auto">
          <a:xfrm>
            <a:off x="2339752" y="2924944"/>
            <a:ext cx="4824536" cy="2664296"/>
          </a:xfrm>
          <a:prstGeom prst="rect">
            <a:avLst/>
          </a:prstGeom>
          <a:noFill/>
        </p:spPr>
      </p:pic>
      <p:sp>
        <p:nvSpPr>
          <p:cNvPr id="9" name="CasellaDiTesto 8"/>
          <p:cNvSpPr txBox="1"/>
          <p:nvPr/>
        </p:nvSpPr>
        <p:spPr>
          <a:xfrm>
            <a:off x="1619672" y="5589240"/>
            <a:ext cx="6264696" cy="523220"/>
          </a:xfrm>
          <a:prstGeom prst="rect">
            <a:avLst/>
          </a:prstGeom>
          <a:noFill/>
        </p:spPr>
        <p:txBody>
          <a:bodyPr wrap="square" rtlCol="0">
            <a:spAutoFit/>
          </a:bodyPr>
          <a:lstStyle/>
          <a:p>
            <a:r>
              <a:rPr lang="it-IT" sz="1400" dirty="0" smtClean="0"/>
              <a:t>Sviluppo di un piccolo incendio in una stanza avente un apertura ricavata su una parete esterna</a:t>
            </a:r>
            <a:endParaRPr lang="it-IT" sz="14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683568" cy="6858000"/>
          </a:xfrm>
          <a:solidFill>
            <a:schemeClr val="bg2"/>
          </a:solidFill>
        </p:spPr>
        <p:txBody>
          <a:bodyPr vert="wordArtVert" rtlCol="0">
            <a:noAutofit/>
          </a:bodyPr>
          <a:lstStyle/>
          <a:p>
            <a:pPr fontAlgn="auto">
              <a:spcAft>
                <a:spcPts val="0"/>
              </a:spcAft>
              <a:defRPr/>
            </a:pPr>
            <a:r>
              <a:rPr lang="it-IT" sz="1600" b="1" dirty="0" smtClean="0"/>
              <a:t>DINAMICA DEGLI INCENDI IN LUOGHI CONFINATI</a:t>
            </a:r>
            <a:endParaRPr lang="it-IT" sz="1600" b="1" dirty="0"/>
          </a:p>
        </p:txBody>
      </p:sp>
      <p:sp>
        <p:nvSpPr>
          <p:cNvPr id="4" name="Segnaposto numero diapositiva 3"/>
          <p:cNvSpPr>
            <a:spLocks noGrp="1"/>
          </p:cNvSpPr>
          <p:nvPr>
            <p:ph type="sldNum" sz="quarter" idx="12"/>
          </p:nvPr>
        </p:nvSpPr>
        <p:spPr/>
        <p:txBody>
          <a:bodyPr/>
          <a:lstStyle/>
          <a:p>
            <a:pPr>
              <a:defRPr/>
            </a:pPr>
            <a:fld id="{90A2C649-CA46-437C-AA3A-A4C232246A7D}" type="slidenum">
              <a:rPr lang="it-IT"/>
              <a:pPr>
                <a:defRPr/>
              </a:pPr>
              <a:t>9</a:t>
            </a:fld>
            <a:endParaRPr lang="it-IT" dirty="0"/>
          </a:p>
        </p:txBody>
      </p:sp>
      <p:sp>
        <p:nvSpPr>
          <p:cNvPr id="78852" name="Segnaposto piè di pagina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i="1" smtClean="0">
                <a:solidFill>
                  <a:schemeClr val="tx1"/>
                </a:solidFill>
              </a:rPr>
              <a:t>- </a:t>
            </a:r>
            <a:r>
              <a:rPr lang="it-IT" b="1" smtClean="0">
                <a:solidFill>
                  <a:schemeClr val="tx1"/>
                </a:solidFill>
              </a:rPr>
              <a:t>Direzione Regionale VV.F. Campania -</a:t>
            </a:r>
          </a:p>
        </p:txBody>
      </p:sp>
      <p:sp>
        <p:nvSpPr>
          <p:cNvPr id="16" name="Titolo 1"/>
          <p:cNvSpPr txBox="1">
            <a:spLocks/>
          </p:cNvSpPr>
          <p:nvPr/>
        </p:nvSpPr>
        <p:spPr>
          <a:xfrm>
            <a:off x="684213" y="0"/>
            <a:ext cx="7559675" cy="765175"/>
          </a:xfrm>
          <a:prstGeom prst="rect">
            <a:avLst/>
          </a:prstGeom>
          <a:solidFill>
            <a:srgbClr val="FF0000"/>
          </a:solidFill>
        </p:spPr>
        <p:txBody>
          <a:bodyPr anchor="ctr">
            <a:normAutofit fontScale="55000" lnSpcReduction="20000"/>
          </a:bodyPr>
          <a:lstStyle/>
          <a:p>
            <a:pPr algn="ctr" fontAlgn="auto">
              <a:spcAft>
                <a:spcPts val="0"/>
              </a:spcAft>
              <a:defRPr/>
            </a:pPr>
            <a:r>
              <a:rPr lang="it-IT" sz="4400" b="1" dirty="0" smtClean="0">
                <a:solidFill>
                  <a:schemeClr val="bg1"/>
                </a:solidFill>
              </a:rPr>
              <a:t>APPROCCIO INGEGNERISTICO ALLA SICUREZZA ANTINCENDIO</a:t>
            </a:r>
            <a:endParaRPr lang="it-IT" sz="4400" b="1" dirty="0">
              <a:solidFill>
                <a:schemeClr val="bg1"/>
              </a:solidFill>
            </a:endParaRPr>
          </a:p>
        </p:txBody>
      </p:sp>
      <p:pic>
        <p:nvPicPr>
          <p:cNvPr id="78854" name="Picture 19" descr="LOGO TONDO TRASP"/>
          <p:cNvPicPr>
            <a:picLocks noChangeAspect="1" noChangeArrowheads="1"/>
          </p:cNvPicPr>
          <p:nvPr/>
        </p:nvPicPr>
        <p:blipFill>
          <a:blip r:embed="rId3" cstate="print"/>
          <a:srcRect/>
          <a:stretch>
            <a:fillRect/>
          </a:stretch>
        </p:blipFill>
        <p:spPr bwMode="auto">
          <a:xfrm>
            <a:off x="8297863" y="0"/>
            <a:ext cx="846137" cy="836613"/>
          </a:xfrm>
          <a:prstGeom prst="rect">
            <a:avLst/>
          </a:prstGeom>
          <a:noFill/>
          <a:ln w="9525">
            <a:noFill/>
            <a:miter lim="800000"/>
            <a:headEnd/>
            <a:tailEnd/>
          </a:ln>
        </p:spPr>
      </p:pic>
      <p:sp>
        <p:nvSpPr>
          <p:cNvPr id="10" name="Rectangle 2"/>
          <p:cNvSpPr>
            <a:spLocks noChangeArrowheads="1"/>
          </p:cNvSpPr>
          <p:nvPr/>
        </p:nvSpPr>
        <p:spPr bwMode="auto">
          <a:xfrm>
            <a:off x="827584" y="980728"/>
            <a:ext cx="7488237" cy="519113"/>
          </a:xfrm>
          <a:prstGeom prst="rect">
            <a:avLst/>
          </a:prstGeom>
          <a:noFill/>
          <a:ln w="9525">
            <a:noFill/>
            <a:miter lim="800000"/>
            <a:headEnd/>
            <a:tailEnd/>
          </a:ln>
          <a:effectLst/>
        </p:spPr>
        <p:txBody>
          <a:bodyPr anchor="ctr">
            <a:spAutoFit/>
          </a:bodyPr>
          <a:lstStyle/>
          <a:p>
            <a:pPr indent="342900" algn="ctr" eaLnBrk="1" hangingPunct="1">
              <a:tabLst>
                <a:tab pos="809625" algn="l"/>
              </a:tabLst>
            </a:pPr>
            <a:r>
              <a:rPr lang="en-GB" sz="2800" b="1" i="1" dirty="0">
                <a:latin typeface="Arial" charset="0"/>
              </a:rPr>
              <a:t>Fire plumes</a:t>
            </a:r>
            <a:endParaRPr lang="it-IT" sz="2800" i="1" dirty="0">
              <a:latin typeface="Arial" charset="0"/>
            </a:endParaRPr>
          </a:p>
        </p:txBody>
      </p:sp>
      <p:sp>
        <p:nvSpPr>
          <p:cNvPr id="11" name="Text Box 4"/>
          <p:cNvSpPr txBox="1">
            <a:spLocks noChangeArrowheads="1"/>
          </p:cNvSpPr>
          <p:nvPr/>
        </p:nvSpPr>
        <p:spPr bwMode="auto">
          <a:xfrm>
            <a:off x="1115616" y="1772816"/>
            <a:ext cx="7162800" cy="3477875"/>
          </a:xfrm>
          <a:prstGeom prst="rect">
            <a:avLst/>
          </a:prstGeom>
          <a:noFill/>
          <a:ln w="9525">
            <a:noFill/>
            <a:miter lim="800000"/>
            <a:headEnd/>
            <a:tailEnd/>
          </a:ln>
          <a:effectLst/>
        </p:spPr>
        <p:txBody>
          <a:bodyPr>
            <a:spAutoFit/>
          </a:bodyPr>
          <a:lstStyle/>
          <a:p>
            <a:pPr algn="just">
              <a:spcBef>
                <a:spcPct val="100000"/>
              </a:spcBef>
            </a:pPr>
            <a:r>
              <a:rPr lang="it-IT" sz="2000" b="1" dirty="0" smtClean="0"/>
              <a:t>INDICE</a:t>
            </a:r>
          </a:p>
          <a:p>
            <a:pPr algn="just">
              <a:spcBef>
                <a:spcPct val="100000"/>
              </a:spcBef>
            </a:pPr>
            <a:endParaRPr lang="it-IT" sz="2000" b="1" dirty="0" smtClean="0"/>
          </a:p>
          <a:p>
            <a:pPr algn="just">
              <a:spcBef>
                <a:spcPct val="100000"/>
              </a:spcBef>
            </a:pPr>
            <a:r>
              <a:rPr lang="it-IT" sz="2000" b="1" dirty="0" smtClean="0"/>
              <a:t>1 </a:t>
            </a:r>
            <a:r>
              <a:rPr lang="it-IT" sz="2000" b="1" dirty="0"/>
              <a:t>Il </a:t>
            </a:r>
            <a:r>
              <a:rPr lang="it-IT" sz="2000" b="1" i="1" dirty="0" err="1"/>
              <a:t>plume</a:t>
            </a:r>
            <a:r>
              <a:rPr lang="it-IT" sz="2000" b="1" dirty="0"/>
              <a:t> ideale: cenni</a:t>
            </a:r>
          </a:p>
          <a:p>
            <a:pPr algn="just">
              <a:spcBef>
                <a:spcPct val="100000"/>
              </a:spcBef>
            </a:pPr>
            <a:r>
              <a:rPr lang="it-IT" sz="2000" b="1" dirty="0"/>
              <a:t>2 Modelli sperimentali di </a:t>
            </a:r>
            <a:r>
              <a:rPr lang="it-IT" sz="2000" b="1" i="1" dirty="0" err="1"/>
              <a:t>plume</a:t>
            </a:r>
            <a:r>
              <a:rPr lang="it-IT" sz="2000" b="1" dirty="0"/>
              <a:t> </a:t>
            </a:r>
          </a:p>
          <a:p>
            <a:pPr algn="just">
              <a:spcBef>
                <a:spcPct val="100000"/>
              </a:spcBef>
            </a:pPr>
            <a:r>
              <a:rPr lang="it-IT" sz="2000" b="1" dirty="0"/>
              <a:t>3 </a:t>
            </a:r>
            <a:r>
              <a:rPr lang="it-IT" sz="2000" b="1" i="1" dirty="0" err="1"/>
              <a:t>Plume</a:t>
            </a:r>
            <a:r>
              <a:rPr lang="it-IT" sz="2000" b="1" dirty="0"/>
              <a:t> da sorgente lineare e </a:t>
            </a:r>
            <a:r>
              <a:rPr lang="it-IT" sz="2000" b="1" i="1" dirty="0" err="1"/>
              <a:t>plume</a:t>
            </a:r>
            <a:r>
              <a:rPr lang="it-IT" sz="2000" b="1" dirty="0"/>
              <a:t> “non liberi”</a:t>
            </a:r>
          </a:p>
          <a:p>
            <a:pPr algn="just">
              <a:spcBef>
                <a:spcPct val="100000"/>
              </a:spcBef>
            </a:pPr>
            <a:r>
              <a:rPr lang="it-IT" sz="2000" b="1" dirty="0"/>
              <a:t>4 </a:t>
            </a:r>
            <a:r>
              <a:rPr lang="it-IT" sz="2000" b="1" i="1" dirty="0" err="1"/>
              <a:t>Ceiling</a:t>
            </a:r>
            <a:r>
              <a:rPr lang="it-IT" sz="2000" b="1" i="1" dirty="0"/>
              <a:t> </a:t>
            </a:r>
            <a:r>
              <a:rPr lang="it-IT" sz="2000" b="1" i="1" dirty="0" err="1"/>
              <a:t>jets</a:t>
            </a:r>
            <a:endParaRPr lang="it-IT" sz="2000" b="1" i="1"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2439</Words>
  <Application>Microsoft Office PowerPoint</Application>
  <PresentationFormat>Presentazione su schermo (4:3)</PresentationFormat>
  <Paragraphs>332</Paragraphs>
  <Slides>24</Slides>
  <Notes>24</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24</vt:i4>
      </vt:variant>
    </vt:vector>
  </HeadingPairs>
  <TitlesOfParts>
    <vt:vector size="27" baseType="lpstr">
      <vt:lpstr>Tema di Office</vt:lpstr>
      <vt:lpstr>Equazione</vt:lpstr>
      <vt:lpstr>Equation</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DINAMICA DEGLI INCENDI IN LUOGHI CONFINATI</vt:lpstr>
      <vt:lpstr>Presentazione standard di PowerPoint</vt:lpstr>
      <vt:lpstr>DINAMICA DEGLI INCENDI IN LUOGHI CONFINATI</vt:lpstr>
      <vt:lpstr>DINAMICA DEGLI INCENDI IN LUOGHI CONFINATI</vt:lpstr>
      <vt:lpstr>DINAMICA DEGLI INCENDI IN LUOGHI CONFINATI</vt:lpstr>
      <vt:lpstr>DINAMICA DEGLI INCENDI IN LUOGHI CONFINATI</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PLUMES</dc:title>
  <dc:creator>Capolongo</dc:creator>
  <cp:lastModifiedBy>Russo Giovanni</cp:lastModifiedBy>
  <cp:revision>77</cp:revision>
  <dcterms:created xsi:type="dcterms:W3CDTF">2011-05-31T10:07:27Z</dcterms:created>
  <dcterms:modified xsi:type="dcterms:W3CDTF">2016-06-27T10:40:03Z</dcterms:modified>
</cp:coreProperties>
</file>