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1" r:id="rId17"/>
    <p:sldId id="400" r:id="rId18"/>
    <p:sldId id="403" r:id="rId19"/>
    <p:sldId id="404" r:id="rId20"/>
    <p:sldId id="405" r:id="rId21"/>
    <p:sldId id="406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8" r:id="rId32"/>
    <p:sldId id="419" r:id="rId33"/>
    <p:sldId id="421" r:id="rId34"/>
    <p:sldId id="420" r:id="rId35"/>
    <p:sldId id="422" r:id="rId36"/>
    <p:sldId id="423" r:id="rId37"/>
    <p:sldId id="424" r:id="rId38"/>
    <p:sldId id="425" r:id="rId39"/>
  </p:sldIdLst>
  <p:sldSz cx="9144000" cy="6858000" type="screen4x3"/>
  <p:notesSz cx="10234613" cy="7099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1104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838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60BAEDA-0FB3-4952-BA1E-E7062DD954D6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838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33888BA-BA0E-492D-85B5-6AB079D84F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2/7/2017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2/7/2017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2/7/2017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165850"/>
            <a:ext cx="9144000" cy="692148"/>
          </a:xfrm>
          <a:custGeom>
            <a:avLst/>
            <a:gdLst/>
            <a:ahLst/>
            <a:cxnLst/>
            <a:rect l="l" t="t" r="r" b="b"/>
            <a:pathLst>
              <a:path w="9144000" h="692148">
                <a:moveTo>
                  <a:pt x="9144000" y="692148"/>
                </a:moveTo>
                <a:lnTo>
                  <a:pt x="9144000" y="0"/>
                </a:lnTo>
                <a:lnTo>
                  <a:pt x="0" y="0"/>
                </a:lnTo>
                <a:lnTo>
                  <a:pt x="0" y="692148"/>
                </a:lnTo>
                <a:lnTo>
                  <a:pt x="9144000" y="69214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0837" y="6156325"/>
            <a:ext cx="692150" cy="701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85176" y="6353175"/>
            <a:ext cx="925512" cy="307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6111" y="363982"/>
            <a:ext cx="6351777" cy="3685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671" y="1306576"/>
            <a:ext cx="7584657" cy="31247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2417" y="1779270"/>
            <a:ext cx="5860415" cy="504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Codice</a:t>
            </a:r>
            <a:r>
              <a:rPr sz="3200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di</a:t>
            </a:r>
            <a:r>
              <a:rPr sz="3200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Prevenzione</a:t>
            </a:r>
            <a:r>
              <a:rPr sz="3200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Incendi</a:t>
            </a:r>
            <a:endParaRPr sz="3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7356" y="2638297"/>
            <a:ext cx="6072230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2400" b="1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Compartimentazione S3</a:t>
            </a:r>
            <a:endParaRPr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0" y="4191000"/>
            <a:ext cx="5234432" cy="4725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it-IT" sz="2800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Corso di aggiornamento</a:t>
            </a:r>
            <a:endParaRPr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7696" y="6234684"/>
            <a:ext cx="237744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7164" y="640232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6144" y="6569962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69409" y="3673512"/>
            <a:ext cx="1147486" cy="0"/>
          </a:xfrm>
          <a:custGeom>
            <a:avLst/>
            <a:gdLst/>
            <a:ahLst/>
            <a:cxnLst/>
            <a:rect l="l" t="t" r="r" b="b"/>
            <a:pathLst>
              <a:path w="1147486">
                <a:moveTo>
                  <a:pt x="0" y="0"/>
                </a:moveTo>
                <a:lnTo>
                  <a:pt x="1147486" y="0"/>
                </a:lnTo>
              </a:path>
            </a:pathLst>
          </a:custGeom>
          <a:ln w="55501">
            <a:solidFill>
              <a:srgbClr val="F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14220" y="6280302"/>
            <a:ext cx="5114290" cy="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05" algn="ctr"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CARATTERISTICHE GENERALI DELLA COMPARTIMENTAZIONE </a:t>
            </a: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FILTRO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Il filtro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è un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compartimento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antincendio avente: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classe di resistenza al fuoco non inferiore a 30 minuti;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due o più porte almeno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E 30-Sa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munite di congegni di </a:t>
            </a:r>
            <a:r>
              <a:rPr lang="it-IT" sz="23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autochiusura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;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carico di incendio specifico q</a:t>
            </a:r>
            <a:r>
              <a:rPr lang="it-IT" sz="23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f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non superiore 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50 MJ/m</a:t>
            </a:r>
            <a:r>
              <a:rPr lang="it-IT" sz="23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CARATTERISTICHE GENERALI DELLA COMPARTIMENTAZIONE </a:t>
            </a: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FILTRO A PROVA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FUMO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Il filtro a prova di fumo è un filtro con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una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delle seguenti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caratteristiche aggiuntive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:</a:t>
            </a:r>
          </a:p>
          <a:p>
            <a:pPr marL="258763" indent="-258763" algn="just" fontAlgn="base">
              <a:buFont typeface="Wingdings" pitchFamily="2" charset="2"/>
              <a:buChar char="ü"/>
              <a:tabLst>
                <a:tab pos="715963" algn="l"/>
              </a:tabLst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dotato di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camino di ventilazione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ai fini dello smaltimento dei fumi d'incendio, adeguatamente progettato e di sezione comunque non inferiore 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O,10 m</a:t>
            </a:r>
            <a:r>
              <a:rPr lang="it-IT" sz="23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sfociante al di sopra della copertura dell'opera da costruzione;</a:t>
            </a:r>
          </a:p>
          <a:p>
            <a:pPr marL="258763" indent="-258763" algn="just" fontAlgn="base">
              <a:buFont typeface="Wingdings" pitchFamily="2" charset="2"/>
              <a:buChar char="ü"/>
              <a:tabLst>
                <a:tab pos="715963" algn="l"/>
              </a:tabLst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mantenuto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in sovrappressione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ad almeno 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30 Pa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in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condizioni di emergenza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da specifico sistema progettato, realizzato e gestito secondo la regola dell'arte; </a:t>
            </a:r>
          </a:p>
          <a:p>
            <a:pPr marL="258763" indent="-258763" algn="just" fontAlgn="base">
              <a:tabLst>
                <a:tab pos="715963" algn="l"/>
              </a:tabLst>
            </a:pPr>
            <a:r>
              <a:rPr lang="it-IT" sz="1600" dirty="0" smtClean="0">
                <a:solidFill>
                  <a:srgbClr val="372ED1"/>
                </a:solidFill>
                <a:latin typeface="Comic Sans MS"/>
                <a:cs typeface="Comic Sans MS"/>
              </a:rPr>
              <a:t>Nota: Il sistema di sovrappressione deve comunque consentire la facile apertura delle porte per le finalità d'esodo (capitolo S.4), nonché la loro completa </a:t>
            </a:r>
            <a:r>
              <a:rPr lang="it-IT" sz="16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autochiusura</a:t>
            </a:r>
            <a:r>
              <a:rPr lang="it-IT" sz="1600" dirty="0" smtClean="0">
                <a:solidFill>
                  <a:srgbClr val="372ED1"/>
                </a:solidFill>
                <a:latin typeface="Comic Sans MS"/>
                <a:cs typeface="Comic Sans MS"/>
              </a:rPr>
              <a:t>  in fase di attivazione dell'impianto.</a:t>
            </a: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CARATTERISTICHE GENERALI DELLA COMPARTIMENTAZIONE </a:t>
            </a: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FILTRO A PROVA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FUMO</a:t>
            </a:r>
          </a:p>
          <a:p>
            <a:pPr marL="258763" indent="-258763" algn="just" fontAlgn="base">
              <a:buFont typeface="Wingdings" pitchFamily="2" charset="2"/>
              <a:buChar char="ü"/>
              <a:tabLst>
                <a:tab pos="715963" algn="l"/>
              </a:tabLst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areato direttamente verso l'esterno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con aperture di superficie utile complessiva non inferiore a 1 m</a:t>
            </a:r>
            <a:r>
              <a:rPr lang="it-IT" sz="2300" baseline="30000" dirty="0" smtClean="0">
                <a:solidFill>
                  <a:srgbClr val="372ED1"/>
                </a:solidFill>
                <a:latin typeface="Comic Sans MS"/>
                <a:cs typeface="Comic Sans MS"/>
              </a:rPr>
              <a:t>2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Tali aperture devono essere permanentemente aperte o dotate di chiusura facilmente apribile in caso di incendio in modo automatico o manuale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 È escluso l'impiego di condotti.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CARATTERISTICHE GENERALI DELLA COMPARTIMENTAZIONE </a:t>
            </a: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COMPARTIMENTO A PROVA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FUMO</a:t>
            </a:r>
          </a:p>
          <a:p>
            <a:pPr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Il compartimento a prova di fumo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deve essere realizzato in modo da garantire una delle seguenti misure antincendio aggiuntive verso i compartimenti comunicanti dai quali si intende garantire la protezione dall'ingresso di fumo: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il compartimento è dotato di un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sistema di pressione differenziale progettato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installato e gestito secondo la regola dell'arte, in conformità alle norme adottate dall'ente di </a:t>
            </a:r>
            <a:r>
              <a:rPr lang="it-IT" sz="23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normazione</a:t>
            </a: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808038" lvl="1" indent="-350838" fontAlgn="base">
              <a:buFont typeface="Wingdings" pitchFamily="2" charset="2"/>
              <a:buChar char="ü"/>
            </a:pP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643446"/>
            <a:ext cx="6562734" cy="151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CARATTERISTICHE GENERALI DELLA COMPARTIMENTAZIONE </a:t>
            </a: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COMPARTIMENTO A PROVA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FUMO</a:t>
            </a:r>
          </a:p>
          <a:p>
            <a:pPr marL="358775" indent="-358775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 compartimenti comunicanti da cui si intende garantire la protezione dall'ingresso di fumo sono dotati di SEFC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che mantengono i fumi al di sopra dei varchi di comunicazione (Capitolo S.8);</a:t>
            </a: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35728"/>
            <a:ext cx="8429684" cy="202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CARATTERISTICHE GENERALI DELLA COMPARTIMENTAZIONE </a:t>
            </a: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COMPARTIMENTO A PROVA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FUMO</a:t>
            </a:r>
          </a:p>
          <a:p>
            <a:pPr marL="358775" lvl="1" indent="-358775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il compartimento è dotato di SEFC, i compartimenti comunicanti da cui si intende garantire la protezione dall'ingresso di fumo sono dotati di SEFC (Capitolo S.8);</a:t>
            </a:r>
          </a:p>
          <a:p>
            <a:pPr marL="358775" lvl="1" indent="-358775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358775" indent="-358775"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4071942"/>
            <a:ext cx="8755091" cy="17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CARATTERISTICHE GENERALI DELLA COMPARTIMENTAZIONE </a:t>
            </a: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COMPARTIMENTO A PROVA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FUMO</a:t>
            </a:r>
          </a:p>
          <a:p>
            <a:pPr marL="358775" lvl="1" indent="-358775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il compartimento è separato con spazio scoperto dai compartimenti comunicanti da cui si intende garantire la protezione dall'ingresso di fumo;</a:t>
            </a: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93726"/>
            <a:ext cx="8572560" cy="126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CARATTERISTICHE GENERALI DELLA COMPARTIMENTAZIONE </a:t>
            </a: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COMPARTIMENTO A PROVA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FUMO</a:t>
            </a:r>
          </a:p>
          <a:p>
            <a:pPr marL="358775" lvl="1" indent="-358775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il compartimento è separato con filtro a prova di fumo dai compartimenti comunicanti da cui si intende garantire la protezione dall'ingresso di fumo;</a:t>
            </a:r>
          </a:p>
          <a:p>
            <a:pPr marL="358775" indent="-358775"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786190"/>
            <a:ext cx="8879116" cy="14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CARATTERISTICHE GENERALI DELLA COMPARTIMENTAZIONE </a:t>
            </a: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COMPARTIMENTO A PROVA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FUMO</a:t>
            </a:r>
          </a:p>
          <a:p>
            <a:pPr marL="358775" lvl="1" indent="-358775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il compartimento è separato con altri compartimenti a prova di fumo dai compartimenti comunicanti da cui si intende garantire la protezione dall'ingresso di fumo.</a:t>
            </a:r>
          </a:p>
          <a:p>
            <a:pPr marL="358775" indent="-358775"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89080"/>
            <a:ext cx="8858312" cy="14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COMPARTIMENTAZIONE</a:t>
            </a: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REGOLE GENERALI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Devono essere inseriti in </a:t>
            </a:r>
            <a:r>
              <a:rPr lang="it-IT" sz="23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compartimenti distinti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: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ciascun piano interrato e fuori terra di </a:t>
            </a:r>
            <a:r>
              <a:rPr lang="it-IT" sz="23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attività multipiano;</a:t>
            </a:r>
          </a:p>
          <a:p>
            <a:pPr marL="808038" lvl="1" indent="-350838" algn="just" fontAlgn="base"/>
            <a:endParaRPr lang="it-IT" sz="23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aree dell'attività con </a:t>
            </a:r>
            <a:r>
              <a:rPr lang="it-IT" sz="23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diverso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 profilo di rischio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;</a:t>
            </a:r>
          </a:p>
          <a:p>
            <a:pPr marL="808038" lvl="1" indent="-350838"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altre attività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(es. afferenti ad altro responsabile dell'attività, di diversa tipologia) ospitate nella medesima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opera da costruzione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ctr" fontAlgn="base"/>
            <a:endParaRPr lang="it-IT" sz="32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500042"/>
            <a:ext cx="8025426" cy="50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RESISTENZA AL FUOCO </a:t>
            </a:r>
          </a:p>
          <a:p>
            <a:pPr algn="ctr" fontAlgn="base"/>
            <a:endParaRPr lang="it-IT" sz="2400" b="1" spc="-2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LA FINALITÀ DELLA </a:t>
            </a:r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COMPARTIMENTAZIONE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  È  </a:t>
            </a:r>
            <a:r>
              <a:rPr lang="it-IT" sz="2400" b="1" spc="-25" dirty="0" err="1" smtClean="0">
                <a:solidFill>
                  <a:srgbClr val="323299"/>
                </a:solidFill>
                <a:latin typeface="Arial"/>
                <a:cs typeface="Arial"/>
              </a:rPr>
              <a:t>DI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 </a:t>
            </a: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LIMITARE LA PROPAGAZIONE DELL'INCENDIO 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E DEI</a:t>
            </a: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 SUOI  EFFETTI   </a:t>
            </a:r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VERSO  ALTRE  ATTIVITÀ 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O </a:t>
            </a: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ALL'INTERNO  DELLA  STESSA   ATTIVITÀ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.</a:t>
            </a: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COMPARTIMENTAZIONE</a:t>
            </a: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SUPERFICIE LORDA 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7500990" cy="475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COMPARTIMENTAZIONE MULTIPIANO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attività in cui i profili di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rischio R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vita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di </a:t>
            </a:r>
            <a:r>
              <a:rPr lang="it-IT" sz="23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tutti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i compartimenti siano compresi in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A1, A2, B1, B2, C1, C2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nel rispetto della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massima superficie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di compartimento 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…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è generalmente 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accettabile la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Compartimentazione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multipiano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73211"/>
            <a:ext cx="5715008" cy="375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COMPARTIMENTAZIONE MULTIPIANO</a:t>
            </a: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6215106" cy="524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6643702" y="1000108"/>
            <a:ext cx="2357454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Nessuna misura aggiuntiva di protezione antincendio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643702" y="2285992"/>
            <a:ext cx="2357454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rivelazione ed allarme di livello di prestazione III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643702" y="3286124"/>
            <a:ext cx="2357454" cy="2500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it-IT" dirty="0" smtClean="0">
                <a:solidFill>
                  <a:schemeClr val="tx1"/>
                </a:solidFill>
              </a:rPr>
              <a:t>rivelazione ed allarme di livello di prestazione III;</a:t>
            </a:r>
          </a:p>
          <a:p>
            <a:pPr fontAlgn="base"/>
            <a:r>
              <a:rPr lang="it-IT" dirty="0" smtClean="0">
                <a:solidFill>
                  <a:schemeClr val="tx1"/>
                </a:solidFill>
              </a:rPr>
              <a:t>controllo dell'incendio di livello di prestazione IV</a:t>
            </a:r>
          </a:p>
          <a:p>
            <a:pPr fontAlgn="base"/>
            <a:r>
              <a:rPr lang="it-IT" dirty="0" smtClean="0">
                <a:solidFill>
                  <a:schemeClr val="tx1"/>
                </a:solidFill>
              </a:rPr>
              <a:t>tutte le vie d'esodo verticali protette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rot="10800000" flipV="1">
            <a:off x="6143636" y="4071942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rot="10800000" flipV="1">
            <a:off x="3214678" y="2928934"/>
            <a:ext cx="342902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REALIZZAZIONE DELLA COMPARTIMENTAZIONE </a:t>
            </a:r>
            <a:b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DETERMINAZIONE DELLA CLASSE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RESISTENZA AL FUOCO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La classe di resistenza al fuoco minima di ogni compartimento è determinata secondo quanto previsto nel capitolo S.2.</a:t>
            </a: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In caso di compartimenti adiacenti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riferiti a responsabili di attività diversi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gli elementi di separazione degli stessi devono avere caratteristiche di resistenza al fuoco non inferiori a EI 60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salvo quanto previsto al comma 1.</a:t>
            </a: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REALIZZAZIONE DELLA COMPARTIMENTAZIONE </a:t>
            </a:r>
            <a:b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DETERMINAZIONE DELLA CLASSE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RESISTENZA AL FUOCO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La classe di resistenza al fuoco minima di ogni compartimento è determinata secondo quanto previsto nel capitolo S.2.</a:t>
            </a: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In caso di compartimenti adiacenti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riferiti a responsabili di attività diversi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gli elementi di separazione degli stessi devono avere caratteristiche di resistenza al fuoco non inferiori a EI 60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salvo quanto previsto al comma 1.</a:t>
            </a: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REALIZZAZIONE DELLA COMPARTIMENTAZIONE </a:t>
            </a:r>
            <a:b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SELEZIONE DELLE PRESTAZIONI DEGLI ELEMENTI</a:t>
            </a:r>
          </a:p>
          <a:p>
            <a:pPr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Le prestazioni degli elementi di compartimentazione sono selezionate secondo i criteri di impiego riportati alla tabella S.3-6 </a:t>
            </a:r>
          </a:p>
          <a:p>
            <a:pPr algn="ctr" fontAlgn="base"/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8072494" cy="332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REALIZZAZIONE DELLA COMPARTIMENTAZIONE </a:t>
            </a:r>
            <a:b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SELEZIONE DELLE PRESTAZIONI DEGLI ELEMENTI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Tutte le chiusure dei varchi di comunicazione tra compartimenti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devono possedere analoga classe di resistenza al </a:t>
            </a:r>
            <a:r>
              <a:rPr lang="it-IT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fuoco…</a:t>
            </a:r>
            <a:endParaRPr lang="it-IT" sz="23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Tutte le chiusure dei varchi tra compartimenti e vie di esodo di una stessa attività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dovrebbero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essere </a:t>
            </a:r>
            <a:r>
              <a:rPr lang="it-IT" sz="23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almeno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a tenuta di fumi caldi (E) </a:t>
            </a:r>
            <a:r>
              <a:rPr lang="it-IT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freddi (Sa)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 Non è normalmente richiesto il requisito di isolamento (I) e di irraggiamento (W).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Le porte tagliafuoco installate lungo le principali vie di passaggio degli occupanti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dovrebbero essere preferibilmente munite di 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fermo elettromagnetico in apertura, asservito ad IRAI.</a:t>
            </a: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REALIZZAZIONE DELLA COMPARTIMENTAZIONE </a:t>
            </a:r>
            <a:b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CONTINUITÀ DELLA COMPARTIMENTAZIONE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Le compartimentazioni orizzontali e verticali devono formare una barriera continua ed uniforme contro la propagazione degli effetti dell'incendio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Particolare cura nella realizzazione deve essere garantita:</a:t>
            </a:r>
          </a:p>
          <a:p>
            <a:pPr marL="714375" lvl="1" indent="-266700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nelle giunzioni tra gli elementi di compartimentazione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grazie alla corretta posa in opera,</a:t>
            </a:r>
          </a:p>
          <a:p>
            <a:pPr marL="714375" lvl="1" indent="-266700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in corrispondenza dell'attraversamento degli impianti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tecnologici o di processo</a:t>
            </a:r>
          </a:p>
          <a:p>
            <a:pPr marL="714375" lvl="1" indent="-266700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in corrispondenza di canalizzazioni </a:t>
            </a:r>
            <a:r>
              <a:rPr lang="it-IT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aerauliche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per mezzo dell'installazione di serrande tagliafuoco o impiegando canalizzazioni resistenti al fuoco per l'attraversamento dei compartimenti;</a:t>
            </a:r>
          </a:p>
          <a:p>
            <a:pPr marL="714375" lvl="1" indent="-266700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Ecc;</a:t>
            </a:r>
          </a:p>
          <a:p>
            <a:pPr marL="714375" lvl="1" indent="-266700"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714375" indent="-266700" algn="just" fontAlgn="base">
              <a:tabLst>
                <a:tab pos="7985125" algn="l"/>
              </a:tabLst>
            </a:pP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DISTANZA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SEPARAZIONE PER LIMITARE LA PROPAGAZIONE DELL'INCENDIO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L'interposizione della distanza di separazione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"d"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in spazio a cielo libero tra ambiti della stessa attività o tra attività diverse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consente di limitare la propagazione dell'incendio.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Ai fini della definizione di una soluzione conforme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si impone ad un valore di E</a:t>
            </a:r>
            <a:r>
              <a:rPr lang="it-IT" sz="23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soglia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pari a 12,6 kW/m</a:t>
            </a:r>
            <a:r>
              <a:rPr lang="it-IT" sz="2300" baseline="30000" dirty="0" smtClean="0">
                <a:solidFill>
                  <a:srgbClr val="372ED1"/>
                </a:solidFill>
                <a:latin typeface="Comic Sans MS"/>
                <a:cs typeface="Comic Sans MS"/>
              </a:rPr>
              <a:t>2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di irraggiamento termico dell'incendio sul bersaglio. </a:t>
            </a:r>
            <a:b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</a:b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Tale soglia è considerata adeguatamente conservativa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limitare l'innesco di qualsiasi tipologia di  materiale, in quanto rappresenta il valore limite convenzionale entro il quale non avviene innesco del legno in aria stazionaria.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DISTANZA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SEPARAZIONE PER LIMITARE LA PROPAGAZIONE DELL'INCENDIO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Qualora il carico d'incendio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q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 nei compartimenti dell'attività sia inferiore a 600 MJ/m</a:t>
            </a:r>
            <a:r>
              <a:rPr lang="it-IT" sz="23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si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considera soluzione conforme l'interposizione di spazio scoperto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(paragrafo S.3.5.1) tra ambiti della stessa attività o tra attività diverse.</a:t>
            </a: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Ai fini della definizione di una soluzione alternativa per la presente misura antincendio, il progettista può impiegare la procedura analitica 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del paragrafo S.3.11.3,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impiegando un valore Esoglia adeguato al bersaglio effettivamente esposto all'incendio.</a:t>
            </a:r>
          </a:p>
          <a:p>
            <a:pPr marL="714375" lvl="1" indent="-266700"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714375" indent="-266700" algn="just" fontAlgn="base">
              <a:tabLst>
                <a:tab pos="7985125" algn="l"/>
              </a:tabLst>
            </a:pP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LIVELLI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PRESTAZIONE</a:t>
            </a:r>
          </a:p>
          <a:p>
            <a:pPr algn="just" fontAlgn="base"/>
            <a:endParaRPr lang="it-IT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8715404" cy="261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METODI PER LA DETERMINAZIONE DELLA DISTANZA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SEPARAZIONE 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Si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definiscono elementi radianti le aperture ed i rivestimenti della facciata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tramite i quali viene emesso verso l'esterno il flusso di energia radiante dell'incendio (es.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finestre, porte-finestre, rivestimenti di facciata combustibili, pannellature metalliche, vetrate, aperture in genere, ...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).</a:t>
            </a: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Il piano radiante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è una delle superfici convenzionali dell'edificio dalle quali sono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valutate le distanze di separazione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Il progettista individua, per ciascuna opera da costruzione, uno o più piani radianti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rispetto ai quali determinare le distanze di separazione.</a:t>
            </a:r>
          </a:p>
          <a:p>
            <a:pPr marL="714375" lvl="1" indent="-266700"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714375" indent="-266700" algn="just" fontAlgn="base">
              <a:tabLst>
                <a:tab pos="7985125" algn="l"/>
              </a:tabLst>
            </a:pP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METODI PER LA DETERMINAZIONE DELLA DISTANZA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SEPARAZIONE 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determinare ciascun piano radiante, si approssimano le chiusure d'ambito dell'opera da costruzione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con piani verticali tangenti e non intersecanti la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costruzione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643182"/>
            <a:ext cx="4071966" cy="327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METODI PER LA DETERMINAZIONE DELLA DISTANZA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SEPARAZIONE </a:t>
            </a:r>
          </a:p>
          <a:p>
            <a:pPr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S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ul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piano radiante si 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proiettano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ortogonalmente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:</a:t>
            </a:r>
          </a:p>
          <a:p>
            <a:pPr marL="266700" indent="-266700" fontAlgn="base"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la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geometria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 degli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elementi</a:t>
            </a:r>
          </a:p>
          <a:p>
            <a:pPr marL="266700" indent="-266700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 radianti;</a:t>
            </a:r>
          </a:p>
          <a:p>
            <a:pPr marL="266700" indent="-266700" fontAlgn="base"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i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confini di compartimentazione </a:t>
            </a:r>
          </a:p>
          <a:p>
            <a:pPr marL="266700" indent="-266700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   (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es. solai resistenti al fuoco,  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266700" indent="-266700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 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 pareti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resistenti al fuoco, ...).</a:t>
            </a:r>
          </a:p>
          <a:p>
            <a:pPr marL="266700" indent="-266700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È definita piastra radiante 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266700" indent="-266700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ciascuna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porzione del piano 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266700" indent="-266700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radiante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impiegata per il 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266700" indent="-266700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calcolo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semplificato 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266700" indent="-266700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dell'irraggiamento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termico 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266700" indent="-266700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sul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bersaglio. Per ciascun piano 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266700" indent="-266700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radiante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sono individuate dal 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266700" indent="-266700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progettista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una o più piastre 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266700" indent="-266700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radianti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714375" indent="-266700" algn="just" fontAlgn="base">
              <a:tabLst>
                <a:tab pos="7985125" algn="l"/>
              </a:tabLst>
            </a:pP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4143404" cy="479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METODI PER LA DETERMINAZIONE DELLA DISTANZA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SEPARAZIONE </a:t>
            </a:r>
          </a:p>
          <a:p>
            <a:pPr algn="just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determinare le piastre radianti,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si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esegue l'inviluppo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delle proiezioni degli elementi radianti prima definiti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per mezzo di rettangoli di base B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 ed altezza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si determina la percentuale di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foratura che non può essere inferiore a 0,2</a:t>
            </a:r>
          </a:p>
          <a:p>
            <a:pPr algn="ctr" fontAlgn="base"/>
            <a:r>
              <a:rPr lang="it-IT" sz="2400" dirty="0" smtClean="0">
                <a:solidFill>
                  <a:srgbClr val="FF0000"/>
                </a:solidFill>
              </a:rPr>
              <a:t>p</a:t>
            </a:r>
            <a:r>
              <a:rPr lang="it-IT" sz="2400" baseline="-25000" dirty="0" smtClean="0">
                <a:solidFill>
                  <a:srgbClr val="FF0000"/>
                </a:solidFill>
              </a:rPr>
              <a:t>i</a:t>
            </a:r>
            <a:r>
              <a:rPr lang="it-IT" sz="2400" dirty="0" smtClean="0">
                <a:solidFill>
                  <a:srgbClr val="FF0000"/>
                </a:solidFill>
              </a:rPr>
              <a:t> = </a:t>
            </a:r>
            <a:r>
              <a:rPr lang="it-IT" sz="2400" dirty="0" err="1" smtClean="0">
                <a:solidFill>
                  <a:srgbClr val="FF0000"/>
                </a:solidFill>
              </a:rPr>
              <a:t>S</a:t>
            </a:r>
            <a:r>
              <a:rPr lang="it-IT" sz="2400" baseline="-25000" dirty="0" err="1" smtClean="0">
                <a:solidFill>
                  <a:srgbClr val="FF0000"/>
                </a:solidFill>
              </a:rPr>
              <a:t>elementi_radianti</a:t>
            </a:r>
            <a:r>
              <a:rPr lang="it-IT" sz="2400" dirty="0" smtClean="0">
                <a:solidFill>
                  <a:srgbClr val="FF0000"/>
                </a:solidFill>
              </a:rPr>
              <a:t>/</a:t>
            </a:r>
            <a:r>
              <a:rPr lang="it-IT" sz="2400" dirty="0" err="1" smtClean="0">
                <a:solidFill>
                  <a:srgbClr val="FF0000"/>
                </a:solidFill>
              </a:rPr>
              <a:t>S</a:t>
            </a:r>
            <a:r>
              <a:rPr lang="it-IT" sz="2400" baseline="-25000" dirty="0" err="1" smtClean="0">
                <a:solidFill>
                  <a:srgbClr val="FF0000"/>
                </a:solidFill>
              </a:rPr>
              <a:t>piastre_radianti</a:t>
            </a:r>
            <a:endParaRPr lang="it-IT" sz="2400" dirty="0" smtClean="0">
              <a:solidFill>
                <a:srgbClr val="FF0000"/>
              </a:solidFill>
            </a:endParaRPr>
          </a:p>
          <a:p>
            <a:pPr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714375" indent="-266700" algn="just" fontAlgn="base">
              <a:tabLst>
                <a:tab pos="7985125" algn="l"/>
              </a:tabLst>
            </a:pP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886090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PROCEDURA PER LA DETERMINAZIONE TABELLARE DELLA DISTANZA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SEPARAZIONE</a:t>
            </a: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La presente procedura tabellare consente di determinare la distanza di separazione che limita l'irraggiamento termico dell'incendio sul bersaglio ad un valore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soglia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 di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12,6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kW/m</a:t>
            </a:r>
            <a:r>
              <a:rPr lang="it-IT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l'i-esima piastra radiante, la distanza di separazione d</a:t>
            </a:r>
            <a:r>
              <a:rPr lang="it-IT" sz="20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i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è calcolata con la seguente relazione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:</a:t>
            </a:r>
          </a:p>
          <a:p>
            <a:pPr algn="ctr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 = α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 •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+β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distanza di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separazione [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m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percentuale di foratura per l'i-esima piastra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radiante</a:t>
            </a: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α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β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coefficienti ricavati alternativamente dalle tabelle S.3-7 o S.3-8 in relazione al carico di incendio specifico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q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nella porzione d'edificio retrostante l'i-esima piastra radiante ed alle dimensioni della piastra radiante Bi ed Hi.</a:t>
            </a:r>
          </a:p>
          <a:p>
            <a:pPr algn="just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Qualora il compartimento retrostante l'i-esima piastra radiante sia dotato di misure di controllo dell'incendio (Capitolo S.6) di livello di prestazione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IV o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superiore (</a:t>
            </a:r>
            <a:r>
              <a:rPr lang="it-IT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sprinkelr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la relativa distanza di separazione di può essere dimezzata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PROCEDURA PER LA DETERMINAZIONE TABELLARE DELLA DISTANZA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SEPARAZIONE</a:t>
            </a: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8010550" cy="49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PROCEDURA PER LA DETERMINAZIONE TABELLARE DELLA DISTANZA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SEPARAZIONE</a:t>
            </a: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65991"/>
            <a:ext cx="7929618" cy="49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PROCEDURA PER LA DETERMINAZIONE ANALITICA DELLA DISTANZA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SEPARAZIONE</a:t>
            </a: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La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procedura analitica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consente di determinare la distanza di separazione che limita l'irraggiamento termico dell'incendio sul bersaglio ad una qualsiasi soglia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soglia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espressa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in kW/m</a:t>
            </a:r>
            <a:r>
              <a:rPr lang="it-IT" sz="2000" baseline="30000" dirty="0" smtClean="0">
                <a:solidFill>
                  <a:srgbClr val="372ED1"/>
                </a:solidFill>
                <a:latin typeface="Comic Sans MS"/>
                <a:cs typeface="Comic Sans MS"/>
              </a:rPr>
              <a:t>2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La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distanza d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misurata tra l'i-esima piastra radiante ed il bersaglio garantisce adeguata separazione se è verificata la seguente relazione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: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F2-1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 • E1 • ε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 &lt;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soglia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F2-1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fattore di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vista</a:t>
            </a: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E1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 potenza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termica radiante dovuta all'incendio convenzionale[kW/m2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ε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it-IT" sz="20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0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  </a:t>
            </a:r>
            <a:r>
              <a:rPr lang="it-IT" sz="20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emissività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della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fiamma</a:t>
            </a: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soglia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soglia di irraggiamento dell'incendio sul bersaglio[kW/m</a:t>
            </a:r>
            <a:r>
              <a:rPr lang="it-IT" sz="2000" baseline="30000" dirty="0" smtClean="0">
                <a:solidFill>
                  <a:srgbClr val="372ED1"/>
                </a:solidFill>
                <a:latin typeface="Comic Sans MS"/>
                <a:cs typeface="Comic Sans MS"/>
              </a:rPr>
              <a:t>2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</a:p>
          <a:p>
            <a:pPr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PROCEDURA PER LA DETERMINAZIONE ANALITICA DELLA DISTANZA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SEPARAZIONE</a:t>
            </a: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						</a:t>
            </a:r>
            <a:r>
              <a:rPr lang="it-IT" sz="2000" smtClean="0">
                <a:solidFill>
                  <a:srgbClr val="372ED1"/>
                </a:solidFill>
                <a:latin typeface="Comic Sans MS"/>
                <a:cs typeface="Comic Sans MS"/>
              </a:rPr>
              <a:t> Verifica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   larghezza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i-esima della piastra radiante[m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   altezza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i-esima della piastra radiante[m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it-IT" sz="20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0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    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percentuale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di foratura dell'i-esima piastra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radiante</a:t>
            </a: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    distanza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tra l'i-esima piastra radiante ed il bersaglio[m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E1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(potenza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termica radiante dell'incendio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convenzionale)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è imposta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in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funzione del carico di incendio specifico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q</a:t>
            </a:r>
            <a:r>
              <a:rPr 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</a:p>
          <a:p>
            <a:pPr algn="just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L'</a:t>
            </a:r>
            <a:r>
              <a:rPr lang="it-IT" sz="20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emissività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della fiamma εf 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d</a:t>
            </a:r>
            <a:r>
              <a:rPr lang="it-IT" sz="20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f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spessore della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fiamma pari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a 2/3 dell'altezza del varco da cui esce la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fiamma [m]</a:t>
            </a:r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4643470" cy="51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142984"/>
            <a:ext cx="1549382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714488"/>
            <a:ext cx="4643470" cy="58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09" y="2357430"/>
            <a:ext cx="4643471" cy="60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4857760"/>
            <a:ext cx="1714512" cy="48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2357430"/>
            <a:ext cx="2318151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CRITERI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ATTRIBUZIONE</a:t>
            </a:r>
          </a:p>
          <a:p>
            <a:pPr algn="ctr" fontAlgn="base"/>
            <a:endParaRPr lang="it-IT" sz="32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32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endParaRPr lang="it-IT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8786842" cy="310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CONFORMI PER IL LIVELLO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PRESTAZIONE II</a:t>
            </a:r>
          </a:p>
          <a:p>
            <a:pPr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Al fine di limitare la propagazione dell'incendio verso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altre attività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deve essere impiegata almeno una delle seguenti soluzioni conformi:</a:t>
            </a:r>
          </a:p>
          <a:p>
            <a:pPr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806450" lvl="1" indent="-349250" algn="just" fontAlgn="base">
              <a:buFont typeface="Wingdings" pitchFamily="2" charset="2"/>
              <a:buChar char="ü"/>
              <a:tabLst>
                <a:tab pos="806450" algn="l"/>
              </a:tabLst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inserire le diverse attività in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compartimenti antincendio distinti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;</a:t>
            </a:r>
          </a:p>
          <a:p>
            <a:pPr marL="806450" lvl="1" indent="-349250" algn="just" fontAlgn="base">
              <a:tabLst>
                <a:tab pos="806450" algn="l"/>
              </a:tabLst>
            </a:pPr>
            <a:endParaRPr lang="it-IT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806450" lvl="1" indent="-349250" algn="just" fontAlgn="base">
              <a:buFont typeface="Wingdings" pitchFamily="2" charset="2"/>
              <a:buChar char="ü"/>
              <a:tabLst>
                <a:tab pos="806450" algn="l"/>
              </a:tabLst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interporre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distanze di separazione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su spazio a cielo libero tra le diverse attività contenute in opere da costruzione.</a:t>
            </a: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CONFORMI PER IL LIVELLO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PRESTAZIONE II</a:t>
            </a:r>
          </a:p>
          <a:p>
            <a:pPr algn="just" fontAlgn="base">
              <a:tabLst>
                <a:tab pos="806450" algn="l"/>
              </a:tabLst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Al fine di limitare la propagazione dell'incendio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all'interno della stessa attività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deve essere impiegata almeno una delle seguenti soluzioni conformi:</a:t>
            </a:r>
          </a:p>
          <a:p>
            <a:pPr algn="just" fontAlgn="base">
              <a:tabLst>
                <a:tab pos="806450" algn="l"/>
              </a:tabLst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896938" lvl="1" indent="-439738" algn="just" fontAlgn="base">
              <a:buFont typeface="Wingdings" pitchFamily="2" charset="2"/>
              <a:buChar char="ü"/>
              <a:tabLst>
                <a:tab pos="806450" algn="l"/>
              </a:tabLst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suddividere la volumetria dell'opera da costruzione contenente l'attività,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in compartimenti antincendio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;</a:t>
            </a:r>
          </a:p>
          <a:p>
            <a:pPr marL="896938" lvl="1" indent="-439738" algn="just" fontAlgn="base">
              <a:tabLst>
                <a:tab pos="806450" algn="l"/>
              </a:tabLst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896938" lvl="1" indent="-439738" algn="just" fontAlgn="base">
              <a:buFont typeface="Wingdings" pitchFamily="2" charset="2"/>
              <a:buChar char="ü"/>
              <a:tabLst>
                <a:tab pos="806450" algn="l"/>
              </a:tabLst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interporre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distanze di separazione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su spazio a cielo libero tra opere da costruzione che contengono l'attività.</a:t>
            </a:r>
          </a:p>
          <a:p>
            <a:pPr algn="ctr" fontAlgn="base"/>
            <a:endParaRPr lang="it-IT" sz="32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endParaRPr lang="it-IT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CONFORMI PER IL LIVELLO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PRESTAZIONE III</a:t>
            </a:r>
          </a:p>
          <a:p>
            <a:pPr algn="ctr" fontAlgn="base"/>
            <a:endParaRPr lang="it-IT" sz="32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Si applicano le soluzioni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conformi per il livello di prestazione II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impiegando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elementi a tenuta di fumo (Sa)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per la chiusura dei vani di comunicazione fra compartimenti.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ALTERNATIVE</a:t>
            </a:r>
          </a:p>
          <a:p>
            <a:pPr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Sono ammesse soluzioni alternative per tutti i livelli di prestazione. Al fine di dimostrare il raggiungimento del collegato livello di prestazione il progettista deve impiegare uno dei metodi di cui al paragrafo G.2.6.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CARATTERISTICHE GENERALI DELLA COMPARTIMENTAZIONE </a:t>
            </a: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SPAZIO SCOPERTO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Lo spazio scoperto è uno spazio a cielo libero o superiormente grigliato, anche delimitato su tutti i lati, avente:</a:t>
            </a:r>
          </a:p>
          <a:p>
            <a:pPr marL="717550" lvl="1" indent="-260350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superficie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lorda minima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libera espressa in m</a:t>
            </a:r>
            <a:r>
              <a:rPr lang="it-IT" sz="2400" baseline="30000" dirty="0" smtClean="0">
                <a:solidFill>
                  <a:srgbClr val="372ED1"/>
                </a:solidFill>
                <a:latin typeface="Comic Sans MS"/>
                <a:cs typeface="Comic Sans MS"/>
              </a:rPr>
              <a:t>2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non inferiore a quella calcolata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moltiplicando per 3 l'altezza in metri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della parete più bassa che lo delimita;</a:t>
            </a:r>
          </a:p>
          <a:p>
            <a:pPr marL="717550" lvl="1" indent="-260350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distanza fra le strutture verticali che delimitano lo spazio scoperto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non inferiore a 3,50 m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CARATTERISTICHE GENERALI DELLA COMPARTIMENTAZIONE </a:t>
            </a:r>
          </a:p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SPAZIO SCOPERTO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Se le pareti delimitanti lo spazio a cielo libero o grigliato hanno strutture che aggettano o rientrano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detto spazio è considerato scoperto se sono rispettate le condizioni del punto 1 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se il rapporto fra la sporgenza (o rientranza) e la relativa altezza di impostazione è non superiore ad 1/2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La superficie lorda minima libera dello spazio scoperto deve risultare al netto delle superfici aggettanti.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La minima distanza di 3,50 m deve essere computata fra le pareti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più vicine in caso di rientranze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fra parete e limite esterno della proiezione dell'aggetto in caso di sporgenza, fra i limiti esterni delle proiezioni di aggetti prospicienti.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</TotalTime>
  <Words>1295</Words>
  <Application>Microsoft Office PowerPoint</Application>
  <PresentationFormat>Presentazione su schermo (4:3)</PresentationFormat>
  <Paragraphs>399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procedimenti di prevenzione incendi alla luce dei recenti interventi legislativi</dc:title>
  <dc:creator>Utente</dc:creator>
  <cp:lastModifiedBy>Giovanni De Dona</cp:lastModifiedBy>
  <cp:revision>326</cp:revision>
  <dcterms:created xsi:type="dcterms:W3CDTF">2016-05-02T07:34:30Z</dcterms:created>
  <dcterms:modified xsi:type="dcterms:W3CDTF">2017-02-07T07:38:39Z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2015-03-03T00:00:00Z</vt:filetime>
  </property>
  <property fmtid="{D5CDD505-2E9C-101B-9397-08002B2CF9AE}" pid="3" name="LastSaved">
    <vt:filetime>2016-05-02T00:00:00Z</vt:filetime>
  </property>
</Properties>
</file>