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399" r:id="rId4"/>
    <p:sldId id="384" r:id="rId5"/>
    <p:sldId id="385" r:id="rId6"/>
    <p:sldId id="386" r:id="rId7"/>
    <p:sldId id="387" r:id="rId8"/>
    <p:sldId id="388" r:id="rId9"/>
    <p:sldId id="389" r:id="rId10"/>
    <p:sldId id="391" r:id="rId11"/>
    <p:sldId id="392" r:id="rId12"/>
    <p:sldId id="393" r:id="rId13"/>
    <p:sldId id="395" r:id="rId14"/>
    <p:sldId id="396" r:id="rId15"/>
    <p:sldId id="397" r:id="rId16"/>
    <p:sldId id="398" r:id="rId17"/>
    <p:sldId id="400" r:id="rId18"/>
    <p:sldId id="401" r:id="rId19"/>
    <p:sldId id="402" r:id="rId20"/>
    <p:sldId id="403" r:id="rId21"/>
    <p:sldId id="404" r:id="rId22"/>
    <p:sldId id="405" r:id="rId23"/>
    <p:sldId id="412" r:id="rId24"/>
    <p:sldId id="407" r:id="rId25"/>
    <p:sldId id="408" r:id="rId26"/>
    <p:sldId id="409" r:id="rId27"/>
    <p:sldId id="410" r:id="rId28"/>
    <p:sldId id="411" r:id="rId29"/>
    <p:sldId id="416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3" r:id="rId48"/>
    <p:sldId id="431" r:id="rId49"/>
    <p:sldId id="432" r:id="rId50"/>
    <p:sldId id="434" r:id="rId51"/>
    <p:sldId id="435" r:id="rId52"/>
    <p:sldId id="436" r:id="rId53"/>
    <p:sldId id="437" r:id="rId54"/>
    <p:sldId id="438" r:id="rId55"/>
    <p:sldId id="439" r:id="rId56"/>
  </p:sldIdLst>
  <p:sldSz cx="9144000" cy="6858000" type="screen4x3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0BAEDA-0FB3-4952-BA1E-E7062DD954D6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3888BA-BA0E-492D-85B5-6AB079D84F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165850"/>
            <a:ext cx="9144000" cy="692148"/>
          </a:xfrm>
          <a:custGeom>
            <a:avLst/>
            <a:gdLst/>
            <a:ahLst/>
            <a:cxnLst/>
            <a:rect l="l" t="t" r="r" b="b"/>
            <a:pathLst>
              <a:path w="9144000" h="692148">
                <a:moveTo>
                  <a:pt x="9144000" y="692148"/>
                </a:moveTo>
                <a:lnTo>
                  <a:pt x="9144000" y="0"/>
                </a:lnTo>
                <a:lnTo>
                  <a:pt x="0" y="0"/>
                </a:lnTo>
                <a:lnTo>
                  <a:pt x="0" y="692148"/>
                </a:lnTo>
                <a:lnTo>
                  <a:pt x="9144000" y="69214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0837" y="6156325"/>
            <a:ext cx="692150" cy="701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5176" y="6353175"/>
            <a:ext cx="925512" cy="307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6111" y="363982"/>
            <a:ext cx="6351777" cy="3685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671" y="1306576"/>
            <a:ext cx="7584657" cy="31247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2417" y="1779270"/>
            <a:ext cx="5860415" cy="504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Codice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di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Prevenzione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Incendi</a:t>
            </a:r>
            <a:endParaRPr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4546" y="2638297"/>
            <a:ext cx="571504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it-IT" sz="2400" b="1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Resistenza al fuoco delle strutture S2</a:t>
            </a:r>
            <a:endParaRPr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4191000"/>
            <a:ext cx="5234432" cy="472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it-IT" sz="28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Corso di aggiornamento</a:t>
            </a:r>
            <a:endParaRPr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7696" y="6234684"/>
            <a:ext cx="237744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7164" y="640232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144" y="6569962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9409" y="3673512"/>
            <a:ext cx="1147486" cy="0"/>
          </a:xfrm>
          <a:custGeom>
            <a:avLst/>
            <a:gdLst/>
            <a:ahLst/>
            <a:cxnLst/>
            <a:rect l="l" t="t" r="r" b="b"/>
            <a:pathLst>
              <a:path w="1147486">
                <a:moveTo>
                  <a:pt x="0" y="0"/>
                </a:moveTo>
                <a:lnTo>
                  <a:pt x="1147486" y="0"/>
                </a:lnTo>
              </a:path>
            </a:pathLst>
          </a:custGeom>
          <a:ln w="55501">
            <a:solidFill>
              <a:srgbClr val="F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4220" y="6280302"/>
            <a:ext cx="5114290" cy="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" algn="ctr"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marR="1270" algn="ctr">
              <a:lnSpc>
                <a:spcPct val="100000"/>
              </a:lnSpc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relazione al carico d’incendio specifico di progetto qf,d si determina la classe</a:t>
            </a: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86003"/>
            <a:ext cx="8715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conformi per il livello di prestazione IV</a:t>
            </a:r>
          </a:p>
          <a:p>
            <a:pPr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della verifica della capacità portante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condizioni di incendio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si applicano le soluzioni conformi valide per il livello di prestazione III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di cui al paragrafo S.2.4.3.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 controllo del danneggiamento  … vanno verificati i seguenti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limiti di deformabilità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nelle condizioni di carico termico e meccanico previste per le soluzioni conformi del livello III: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δ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v,</a:t>
            </a:r>
            <a:r>
              <a:rPr lang="it-IT" sz="2000" baseline="-25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/L=1/100 rapporto tra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 massima inflessione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δ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v,</a:t>
            </a:r>
            <a:r>
              <a:rPr lang="it-IT" sz="2000" baseline="-25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la luce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L degli elementi caricati verticalmente come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travi e solai </a:t>
            </a:r>
            <a:r>
              <a:rPr lang="it-IT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ortotropi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δ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v,</a:t>
            </a:r>
            <a:r>
              <a:rPr lang="it-IT" sz="2000" baseline="-25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/L=1/100 rapporto tra 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massima inflessione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δ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v,</a:t>
            </a:r>
            <a:r>
              <a:rPr lang="it-IT" sz="2000" baseline="-25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la 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luce minima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L degli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elementi a piastra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δ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v,</a:t>
            </a:r>
            <a:r>
              <a:rPr lang="it-IT" sz="2000" baseline="-25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/L=1/100 rapporto tra il 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massimo spostamento 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di interpiano δ</a:t>
            </a:r>
            <a:r>
              <a:rPr lang="it-IT" sz="20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v,</a:t>
            </a:r>
            <a:r>
              <a:rPr lang="it-IT" sz="2000" baseline="-25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</a:t>
            </a:r>
            <a:r>
              <a:rPr lang="it-IT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l'altezza di interpiano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 h.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lvl="1"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 giunti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tra gli elementi di compartimentazione, se presenti,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devono essere in grado di assecondare i movimenti previsti in condizioni di incendio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A tale fine é possibile impiegare giunti lineari testati in base alla norma EN l366-4, caratterizzati dalla percentuale di movimento (</a:t>
            </a:r>
            <a:r>
              <a:rPr lang="it-IT" sz="24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M%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) idonea.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Ai fini della capacità di compartimentazione, gli elementi di chiusura dei vani di comunicazione fra compartimenti devono essere a tenuta di fumo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(EI S</a:t>
            </a:r>
            <a:r>
              <a:rPr lang="it-IT" sz="24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200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) e le pareti devono essere dotate di resistenza meccanica (M) aggiuntiva, per una classe determinata come per il livello di prestazione III.</a:t>
            </a:r>
          </a:p>
          <a:p>
            <a:pPr marR="1270" algn="just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1905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rappresenta la capacità dell’elemento di ridurre o eliminare il passaggio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 gas o fumo da una parte all’altra del medesimo elemento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classificazione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può essere applicata in addizione agli altri parametri relative alle porte resistenti al fuoco (E ed I).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200</a:t>
            </a:r>
            <a:r>
              <a:rPr lang="it-IT" sz="24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significa che la massima portata di fumo dispersa, misurata sia a temperatura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ambiente che a 200°C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e fino ad una pressione di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50 Pa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non supera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20 </a:t>
            </a:r>
            <a:r>
              <a:rPr lang="it-IT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mc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/h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porte ad anta singola 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30 </a:t>
            </a:r>
            <a:r>
              <a:rPr lang="it-IT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mc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/h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porte a doppia anta.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significa che la massima portata di fumo dispersa, misurata solo a temperatura ambiente e ad una pressione fino a 25 Pa, non supera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3 </a:t>
            </a:r>
            <a:r>
              <a:rPr lang="it-IT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mc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/h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1905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conformi per il livello di prestazione V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verifica della capacità portante in condizioni di incendio, della deformabilità (per il danneggiamento strutturale) e della compartimentazione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si applicano le prescrizioni valide per il livello di prestazione IV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Non si forniscono soluzioni conformi per la verifica degli impianti ritenuti significativi ai fini della funzionalità dell'opera.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 controllo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del danneggiamento di tutti gli elementi strutturali vanno verificati i limiti di deformabilità imposti dalle NTC per le verifiche agli stati limite di esercizio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Dette verifiche vanno condotte nelle condizioni di carico termico e meccanico previste per le soluzioni conformi del livello di prestazione III.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</a:t>
            </a:r>
          </a:p>
          <a:p>
            <a:pPr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Sono ammesse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alternative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costituite da:</a:t>
            </a:r>
          </a:p>
          <a:p>
            <a:pPr lvl="1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compartimentazione rispetto ad altre costruzioni;</a:t>
            </a:r>
          </a:p>
          <a:p>
            <a:pPr lvl="1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assenza di danneggiamento ad altre costruzioni per effetto di collasso strutturale.</a:t>
            </a:r>
          </a:p>
          <a:p>
            <a:pPr lvl="1" fontAlgn="base">
              <a:buFont typeface="Wingdings" pitchFamily="2" charset="2"/>
              <a:buChar char="ü"/>
            </a:pP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verifica della compartimentazione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rispetto ad altre costruzioni, sono ritenute idonee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le soluzioni conformi o alternative indicate per il livello di prestazione II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della misura antincendio compartimentazione (Capitolo S.3);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verifica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dell'assenza di danneggiamento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ad altre costruzioni, devono essere adottate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atte a dimostrare che il meccanismo di collasso strutturale in condizioni di incendio non arrechi danni ad altre costruzioni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</a:t>
            </a:r>
          </a:p>
          <a:p>
            <a:pPr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…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Dette verifiche devono essere condotte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 base agli scenari di incendio di progetto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ed ai relativi incendi convenzionali di progetto rappresentati da curve naturali di incendio secondo il paragrafo S.2.6.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dimostrare il raggiungimento del collegato livello di prestazione il progettista deve impiegare uno dei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metodi 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di cui al paragrafo G.2.6.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Sono ammesse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alternative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costituite da: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compartimentazione rispetto ad altre costruzioni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assenza di danneggiamento ad altre costruzioni per effetto di collasso strutturale;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mantenimento della capacità portante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condizioni di incendio per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un periodo sufficiente all'evacuazione degli occupanti in luogo sicuro all'esterno della costruzione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</a:p>
          <a:p>
            <a:pPr lvl="1"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capacità portante deve essere comunque tale da garantire un margine di sicurezza t</a:t>
            </a:r>
            <a:r>
              <a:rPr lang="it-IT" sz="23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marg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(paragrafo M.3.2.2) non inferiore a 100% • RSET 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comunque non inferiore a 30 minuti.</a:t>
            </a:r>
          </a:p>
          <a:p>
            <a:pPr lvl="1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r>
              <a:rPr lang="it-IT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RSET=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é il tempo richiesto per l'esodo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verifica della compartimentazione e dell'assenza di danneggiamento in caso di collasso strutturale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si utilizzano le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alternative previste per il livello di prestazione I di resistenza al fuoco.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la verifica del mantenimento della capacità portante in condizioni di incendio,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le soluzioni alternative si ottengono verificando le prestazioni di resistenza al fuoco delle costruzioni in base agli scenari di incendio di progetto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ed ai relativi incendi convenzionali di progetto rappresentati da curve naturali di incendio secondo il paragrafo S.2.6.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dimostrare il raggiungimento del collegato livello di prestazione il progettista deve impiegare uno dei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metodi di cui al paragrafo G.2.6.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III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alternative per il livello di prestazione III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si ottengono verificando le prestazioni di resistenza al fuoco delle costruzioni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base agli scenari di incendio di progetto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ed ai relativi incendi convenzionali di progetto rappresentati da curve naturali di incendio secondo il paragrafo S.2.6.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la verifica della capacità di compartimentazione all'interno dell'attività non si forniscono soluzioni alternative.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dimostrare il raggiungimento del collegato livello di prestazione il progettista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deve impiegare uno dei metodi di cui al paragrafo G.2.6.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500042"/>
            <a:ext cx="8025426" cy="50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RESISTENZA AL FUOCO </a:t>
            </a:r>
          </a:p>
          <a:p>
            <a:pPr algn="ctr" fontAlgn="base"/>
            <a:endParaRPr lang="it-IT" sz="2400" b="1" spc="-2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LA FINALITÀ DELLA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RESISTENZA AL FUOCO 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É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QUELLA </a:t>
            </a:r>
            <a:r>
              <a:rPr lang="it-IT" sz="2400" b="1" spc="-25" dirty="0" err="1" smtClean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GARANTIRE LA CAPACITÀ PORTANTE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DELLE STRUTTURE IN CONDIZIONI </a:t>
            </a:r>
            <a:r>
              <a:rPr lang="it-IT" sz="2400" b="1" spc="-25" dirty="0" err="1" smtClean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INCENDIO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NONCHÉ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LA CAPACITÀ </a:t>
            </a:r>
            <a:r>
              <a:rPr lang="it-IT" sz="2400" b="1" spc="-2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 COMPARTIMENTAZIONE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,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PER UN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TEMPO MINIMO NECESSARIO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AL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RAGGIUNGIMENTO DEGLI 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OBIETTIVI </a:t>
            </a:r>
            <a:r>
              <a:rPr lang="it-IT" sz="2400" b="1" spc="-25" dirty="0" err="1" smtClean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SICUREZZA </a:t>
            </a:r>
            <a:r>
              <a:rPr lang="it-IT" sz="2400" b="1" spc="-25" dirty="0" err="1" smtClean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PREVENZIONE INCENDI. 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ALTERNATIVE PER IL LIVELLO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 IV E V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alternative per i livelli di prestazione IV e V, si ottengono verificando i parametri di danneggiamento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e di funzionalità previsti dal progettista e dalla committenza, oltre alle verifiche di cui al paragrafo S.2.4.8.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Le soluzioni dovranno essere comunque ricercate nel rispetto delle NTC.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dimostrare il raggiungimento del livello di prestazione il progettista deve impiegare uno dei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metodi di cui al paragrafo G.2.6.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VERIFICA DELLE PRESTAZIONI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RESISTENZA AL FUOCO CON INCENDI CONVENZIONALI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prestazioni di resistenza al fuoco delle costruzioni devono essere verificate in base agli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incendi convenzionali di progetto rappresentati da curve nominali di incendio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cui espressioni analitiche sono riportate nel paragrafo S.2.7.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L'andamento delle temperature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negli elementi deve essere valutato per l'intervallo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di tempo di esposizione pari alla classe minima di resistenza al fuoco prevista per ciascun livello di prestazione.</a:t>
            </a:r>
          </a:p>
          <a:p>
            <a:pPr algn="just" fontAlgn="base"/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 valori del carico d'incendio specifico di progetto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 delle caratteristiche del compartimento antincendio adottati nel progetto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costituiscono un vincolo d'esercizio per le attività da svolgere all'interno della costruzione.</a:t>
            </a:r>
          </a:p>
          <a:p>
            <a:pPr lvl="1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VERIFICA DELLE PRESTAZIONI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RESISTENZA AL FUOCO CON CURVE NATURALI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L'andamento delle temperature negli elementi é valutato in riferimento a una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curva naturale d'incendio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tenendo conto della durata dello scenario di incendio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indicata nel capitolo M.2.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curve naturali di incendio possono essere determinate mediante: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modelli di incendio sperimentali,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modelli di incendio numerici semplificati dell'</a:t>
            </a:r>
            <a:r>
              <a:rPr lang="it-IT" sz="23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Eurocodice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UNI EN 1991-1- 2,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modelli di incendio numerici avanzati.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 valori del carico d'incendio e delle caratteristiche del compartimento antincendio costituiscono un vincolo d'esercizio per le attività da svolgere all'interno della costruzione.</a:t>
            </a:r>
          </a:p>
          <a:p>
            <a:pPr lvl="1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VERIFICA DELLE PRESTAZIONI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RESISTENZA AL FUOCO CON CURVE NATURALI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…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modelli di incendio numerici avanzati.</a:t>
            </a:r>
          </a:p>
          <a:p>
            <a:pPr algn="just" fontAlgn="base"/>
            <a:r>
              <a:rPr lang="it-IT" sz="2300" smtClean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</a:p>
          <a:p>
            <a:pPr algn="just" fontAlgn="base"/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Il carico di incendio specifico di progetto q</a:t>
            </a:r>
            <a:r>
              <a:rPr lang="it-IT" sz="23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f,d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di cui al paragrafo S.2.9 deve essere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determinato ponendo pari ad 1 i coefficienti δ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ni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relativi alle misure antincendio che si intende modellare secondo i criteri di cui al capitolo M.2.</a:t>
            </a:r>
          </a:p>
          <a:p>
            <a:pPr lvl="1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5720" y="428604"/>
            <a:ext cx="8501122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dirty="0" smtClean="0">
                <a:solidFill>
                  <a:srgbClr val="FF0000"/>
                </a:solidFill>
              </a:rPr>
              <a:t>CURVE NOMINALI </a:t>
            </a:r>
            <a:r>
              <a:rPr lang="it-IT" sz="2800" b="1" dirty="0" err="1" smtClean="0">
                <a:solidFill>
                  <a:srgbClr val="FF0000"/>
                </a:solidFill>
              </a:rPr>
              <a:t>D'INCENDI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pPr fontAlgn="base"/>
            <a:endParaRPr lang="it-IT" altLang="it-IT" sz="2800" dirty="0" smtClean="0"/>
          </a:p>
          <a:p>
            <a:pPr fontAlgn="base"/>
            <a:r>
              <a:rPr lang="it-IT" alt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Curva nominale standard</a:t>
            </a: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r>
              <a:rPr lang="it-IT" alt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Curva nominale degli idrocarburi</a:t>
            </a: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r>
              <a:rPr lang="it-IT" alt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Curva nominale esterna</a:t>
            </a: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altLang="it-IT" sz="2800" dirty="0" smtClean="0"/>
          </a:p>
          <a:p>
            <a:pPr fontAlgn="base"/>
            <a:endParaRPr lang="it-IT" altLang="it-IT" sz="2800" dirty="0" smtClean="0"/>
          </a:p>
          <a:p>
            <a:pPr fontAlgn="base"/>
            <a:endParaRPr lang="it-IT" altLang="it-IT" sz="2800" dirty="0" smtClean="0"/>
          </a:p>
          <a:p>
            <a:pPr fontAlgn="base"/>
            <a:endParaRPr lang="it-IT" altLang="it-IT" sz="2800" dirty="0" smtClean="0"/>
          </a:p>
          <a:p>
            <a:pPr algn="ctr" fontAlgn="base"/>
            <a:endParaRPr lang="it-IT" sz="2800" b="1" dirty="0" smtClean="0">
              <a:solidFill>
                <a:srgbClr val="FF0000"/>
              </a:solidFill>
            </a:endParaRPr>
          </a:p>
          <a:p>
            <a:pPr lvl="1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35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71855"/>
            <a:ext cx="43529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133993"/>
            <a:ext cx="431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857364"/>
            <a:ext cx="41433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PROGETTAZIONE STRUTTURALE IN CASO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 - CRITERI GENERALI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capacità del sistema strutturale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caso di incendio si determina sulla base della capacità portante propria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degli elementi strutturali singoli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 porzioni di struttura o dell'intero sistema costruttivo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comprese le condizioni di carico e di vincolo, tenendo conto della eventuale presenza di materiali protettivi.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Le deformazioni ed espansioni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imposte o impedite dovute ai cambiamenti di temperatura per effetto dell'esposizione al fuoco producono sollecitazioni indirette, forze e momenti nei singoli elementi strutturali, che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devono essere tenuti in considerazione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ad eccezione dei seguenti casi: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472" y="428604"/>
            <a:ext cx="8215370" cy="5715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PROGETTAZIONE STRUTTURALE IN CASO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 - CRITERI GENERALI</a:t>
            </a:r>
          </a:p>
          <a:p>
            <a:pPr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</a:p>
          <a:p>
            <a:pPr lvl="1"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é riconoscibile a priori che esse sono trascurabili o favorevoli;</a:t>
            </a:r>
          </a:p>
          <a:p>
            <a:pPr lvl="1"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 requisiti di sicurezza all'incendio sono valutati in riferimento ad una curva nominale d'incendio di cui al paragrafo S.2.7.</a:t>
            </a:r>
          </a:p>
          <a:p>
            <a:pPr lvl="1"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Nel progetto e nelle verifiche di sicurezza all'incendio si deve tenere conto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della combinazione dei carichi per azioni eccezionali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prevista dalle vigenti NTC.</a:t>
            </a:r>
          </a:p>
          <a:p>
            <a:pPr lvl="1"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ELEMENTI STRUTTURALI SECONDARI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verifica dei requisiti di resistenza al fuoco degli elementi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strutturali secondari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il progettista deve verificare che il cedimento di tali elementi per effetto dell'incendio non comprometta: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la capacità portante degli altri elementi strutturali della costruzione in condizioni di incendio;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l'efficacia di elementi costruttivi di compartimentazione;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il funzionamento dei sistemi di protezione attiva;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l'esodo in sicurezza degli occupanti;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la sicurezza dei soccorritori.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verifica dei requisiti di cui ai punti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1.d e 1.e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é sufficiente verificare che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la capacità portante degli elementi strutturali secondari sia garantita per un tempo tale che tutti gli occupanti dell'attività raggiungano o permangano in un luogo sicuro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Tale verifica é garantita adottando le soluzioni previste per il livello di prestazione II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STRUTTURE VULNERABILI IN CONDIZIONI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Tipici esempi di sistemi costruttivi vulnerabili nei confronti dell'incendio sono: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tensostrutture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strutture pressostatiche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strutture </a:t>
            </a:r>
            <a:r>
              <a:rPr lang="it-IT" sz="21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strallate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, membrane a doppia o semplice curvatura, coperture geodetiche, strutture in lega di alluminio, allestimenti temporanei in tubo e giunto, tunnel mobili, ...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Attesa la ridotta resistenza al fuoco delle strutture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esse si ritengono preferibilmente idonee solo per costruzioni per le quali sono richiesti i livelli di prestazione I o </a:t>
            </a:r>
            <a:r>
              <a:rPr lang="it-IT" sz="21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II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In caso di produzioni strutturali in serie, sono ammesse valutazioni di resistenza al fuoco valide per costruzioni tipologiche o per prototipi.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Il professionista antincendio provvede a certificare i requisiti di resistenza al fuoco delle strutture in opera verificando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, in particolare, il rispetto delle ipotesi alla base delle verifiche di resistenza al fuoco condotte sui prototipi.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SPECIFICO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PROGETTO</a:t>
            </a:r>
          </a:p>
          <a:p>
            <a:pPr algn="ctr"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δ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q1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é il fattore che tiene conto del rischio di incendio in relazione alla dimensione del compartimento e i cui valori sono definiti nella tabella S.2-4.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8705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500042"/>
            <a:ext cx="8025426" cy="50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28634" y="2517793"/>
            <a:ext cx="3240087" cy="720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/>
              <a:t>Soluzioni conformi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660884" y="2517793"/>
            <a:ext cx="3384550" cy="720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/>
              <a:t>Soluzioni alternative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2717784" y="1222393"/>
            <a:ext cx="3240087" cy="719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/>
              <a:t>Soluzioni progettuali</a:t>
            </a:r>
          </a:p>
        </p:txBody>
      </p:sp>
      <p:cxnSp>
        <p:nvCxnSpPr>
          <p:cNvPr id="35" name="Connettore 4 34"/>
          <p:cNvCxnSpPr>
            <a:stCxn id="34" idx="2"/>
            <a:endCxn id="33" idx="0"/>
          </p:cNvCxnSpPr>
          <p:nvPr/>
        </p:nvCxnSpPr>
        <p:spPr>
          <a:xfrm rot="16200000" flipH="1">
            <a:off x="5056966" y="1221599"/>
            <a:ext cx="576262" cy="20161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ttore 4 35"/>
          <p:cNvCxnSpPr>
            <a:stCxn id="34" idx="2"/>
            <a:endCxn id="32" idx="0"/>
          </p:cNvCxnSpPr>
          <p:nvPr/>
        </p:nvCxnSpPr>
        <p:spPr>
          <a:xfrm rot="5400000">
            <a:off x="3005122" y="1185880"/>
            <a:ext cx="576262" cy="208756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2051034" y="3813193"/>
            <a:ext cx="4572000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spc="-7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it-IT" sz="2800" spc="-2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azion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r>
              <a:rPr lang="it-IT" sz="2800" spc="-2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sz="2800" spc="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nz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	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uoc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it-IT" sz="2800" dirty="0"/>
          </a:p>
        </p:txBody>
      </p:sp>
      <p:sp>
        <p:nvSpPr>
          <p:cNvPr id="38" name="Rettangolo 37"/>
          <p:cNvSpPr/>
          <p:nvPr/>
        </p:nvSpPr>
        <p:spPr>
          <a:xfrm>
            <a:off x="412734" y="4965718"/>
            <a:ext cx="3816350" cy="9699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algn="ctr">
              <a:lnSpc>
                <a:spcPct val="67000"/>
              </a:lnSpc>
              <a:spcBef>
                <a:spcPts val="275"/>
              </a:spcBef>
              <a:buClr>
                <a:srgbClr val="312F30"/>
              </a:buClr>
              <a:buSzPts val="1200"/>
              <a:tabLst>
                <a:tab pos="1168400" algn="l"/>
                <a:tab pos="1862138" algn="l"/>
                <a:tab pos="2336800" algn="l"/>
                <a:tab pos="3251200" algn="l"/>
                <a:tab pos="3521075" algn="l"/>
                <a:tab pos="4375150" algn="l"/>
                <a:tab pos="4640263" algn="l"/>
                <a:tab pos="5176838" algn="l"/>
                <a:tab pos="5578475" algn="l"/>
              </a:tabLst>
              <a:defRPr/>
            </a:pPr>
            <a:r>
              <a:rPr lang="it-IT" sz="2800" dirty="0">
                <a:solidFill>
                  <a:srgbClr val="312F3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con incendi convenzionali di progetto</a:t>
            </a:r>
            <a:endParaRPr lang="it-IT" sz="2800" dirty="0">
              <a:solidFill>
                <a:srgbClr val="000000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4444984" y="4965718"/>
            <a:ext cx="3421062" cy="9588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algn="ctr">
              <a:lnSpc>
                <a:spcPct val="66000"/>
              </a:lnSpc>
              <a:buClr>
                <a:srgbClr val="312F30"/>
              </a:buClr>
              <a:buSzPts val="1200"/>
              <a:tabLst>
                <a:tab pos="1201738" algn="l"/>
              </a:tabLst>
              <a:defRPr/>
            </a:pPr>
            <a:r>
              <a:rPr lang="it-IT" sz="2800">
                <a:solidFill>
                  <a:srgbClr val="312F3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con curve naturali di incendio</a:t>
            </a:r>
          </a:p>
          <a:p>
            <a:pPr marL="0" lvl="2" algn="ctr">
              <a:lnSpc>
                <a:spcPct val="66000"/>
              </a:lnSpc>
              <a:buClr>
                <a:srgbClr val="312F30"/>
              </a:buClr>
              <a:buSzPts val="1200"/>
              <a:tabLst>
                <a:tab pos="1201738" algn="l"/>
              </a:tabLst>
              <a:defRPr/>
            </a:pPr>
            <a:endParaRPr lang="it-IT" sz="2800">
              <a:solidFill>
                <a:srgbClr val="000000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42910" y="285728"/>
            <a:ext cx="821537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it-IT" sz="2800" spc="-2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-2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spc="-7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spc="-6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tt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-8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it-IT" sz="2800" spc="-2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tt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2800" spc="-7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it-IT" sz="2800" spc="-9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it-IT" sz="2800" spc="-1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it-IT" sz="2800" spc="-8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spc="-8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sz="2800" spc="-5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ncen</a:t>
            </a:r>
            <a:r>
              <a:rPr lang="it-IT" sz="2800" spc="-1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it-IT" sz="2800" dirty="0">
                <a:solidFill>
                  <a:srgbClr val="312F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it-IT" sz="2800" dirty="0">
              <a:latin typeface="+mn-lt"/>
            </a:endParaRPr>
          </a:p>
        </p:txBody>
      </p:sp>
      <p:cxnSp>
        <p:nvCxnSpPr>
          <p:cNvPr id="41" name="Connettore 4 40"/>
          <p:cNvCxnSpPr>
            <a:stCxn id="32" idx="2"/>
            <a:endCxn id="37" idx="0"/>
          </p:cNvCxnSpPr>
          <p:nvPr/>
        </p:nvCxnSpPr>
        <p:spPr>
          <a:xfrm rot="16200000" flipH="1">
            <a:off x="3005915" y="2482074"/>
            <a:ext cx="574675" cy="208756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4 41"/>
          <p:cNvCxnSpPr>
            <a:stCxn id="33" idx="2"/>
            <a:endCxn id="37" idx="0"/>
          </p:cNvCxnSpPr>
          <p:nvPr/>
        </p:nvCxnSpPr>
        <p:spPr>
          <a:xfrm rot="5400000">
            <a:off x="5057759" y="2517793"/>
            <a:ext cx="574675" cy="20161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37" idx="2"/>
            <a:endCxn id="38" idx="0"/>
          </p:cNvCxnSpPr>
          <p:nvPr/>
        </p:nvCxnSpPr>
        <p:spPr>
          <a:xfrm rot="5400000">
            <a:off x="3229753" y="3858437"/>
            <a:ext cx="198437" cy="20161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4 43"/>
          <p:cNvCxnSpPr>
            <a:stCxn id="37" idx="2"/>
            <a:endCxn id="39" idx="0"/>
          </p:cNvCxnSpPr>
          <p:nvPr/>
        </p:nvCxnSpPr>
        <p:spPr>
          <a:xfrm rot="16200000" flipH="1">
            <a:off x="5147453" y="3956862"/>
            <a:ext cx="198437" cy="18192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SPECIFICO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PROGETTO</a:t>
            </a:r>
          </a:p>
          <a:p>
            <a:pPr algn="ctr"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δ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q2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é il fattore che tiene conto del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rischio di incendio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in relazione al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tipo di attività svolta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nel compartimento e i cui valori sono definiti nella tabella S.2-5.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8753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SPECIFICO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PROGETTO</a:t>
            </a:r>
          </a:p>
          <a:p>
            <a:pPr algn="just" fontAlgn="base"/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</a:t>
            </a:r>
            <a:r>
              <a:rPr lang="it-IT" alt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n</a:t>
            </a:r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= </a:t>
            </a:r>
            <a:r>
              <a:rPr lang="it-IT" alt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ni</a:t>
            </a:r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è il fattore che tiene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conto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delle differenti misure antincendio del compartimento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ed i cui valori sono definiti nella tabella seguente: 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Come si osserva i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parametri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</a:t>
            </a:r>
            <a:r>
              <a:rPr lang="it-IT" altLang="it-IT" sz="2100" baseline="-25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ni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dipendono dai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Livelli di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Prestazione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che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non sono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ancora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definiti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6143668" cy="43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SPECIFICO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PROGETTO</a:t>
            </a:r>
          </a:p>
          <a:p>
            <a:pPr>
              <a:tabLst>
                <a:tab pos="1765300" algn="l"/>
                <a:tab pos="3632200" algn="l"/>
              </a:tabLst>
            </a:pPr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q</a:t>
            </a:r>
            <a:r>
              <a:rPr lang="it-IT" alt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f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è il valore nominale del carico d'incendio specifico da determinarsi secondo la formula</a:t>
            </a:r>
            <a:r>
              <a:rPr lang="it-IT" altLang="it-IT" sz="2400" dirty="0" smtClean="0">
                <a:solidFill>
                  <a:srgbClr val="312F30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:	</a:t>
            </a:r>
          </a:p>
          <a:p>
            <a:pPr>
              <a:tabLst>
                <a:tab pos="1765300" algn="l"/>
                <a:tab pos="3632200" algn="l"/>
              </a:tabLst>
            </a:pP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ea typeface="Malgun Gothic" pitchFamily="34" charset="-127"/>
                <a:cs typeface="Times New Roman" pitchFamily="18" charset="0"/>
                <a:sym typeface="Symbol" pitchFamily="18" charset="2"/>
              </a:rPr>
              <a:t>                                        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[MJ/m</a:t>
            </a:r>
            <a:r>
              <a:rPr lang="it-IT" altLang="it-IT" sz="2100" baseline="30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2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]</a:t>
            </a:r>
          </a:p>
          <a:p>
            <a:pPr>
              <a:tabLst>
                <a:tab pos="1765300" algn="l"/>
                <a:tab pos="3632200" algn="l"/>
              </a:tabLst>
            </a:pP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g</a:t>
            </a:r>
            <a:r>
              <a:rPr lang="it-IT" altLang="it-IT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</a:t>
            </a:r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</a:t>
            </a:r>
            <a:r>
              <a:rPr lang="it-IT" dirty="0" smtClean="0"/>
              <a:t>  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é massa dell'i-esimo materiale combustibile [kg]</a:t>
            </a:r>
          </a:p>
          <a:p>
            <a:pPr algn="just" fontAlgn="base"/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</a:t>
            </a:r>
            <a:r>
              <a:rPr lang="it-IT" altLang="it-IT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</a:t>
            </a:r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é potere calorifico </a:t>
            </a:r>
            <a:r>
              <a:rPr lang="it-IT" altLang="it-IT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inferiore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dell'i-esimo materiale combustibile [MJ/kg]</a:t>
            </a:r>
          </a:p>
          <a:p>
            <a:pPr marL="266700" indent="-266700" algn="just" fontAlgn="base"/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m</a:t>
            </a:r>
            <a:r>
              <a:rPr lang="it-IT" altLang="it-IT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é il fattore di partecipazione alla combustione dell'i-esimo materiale       combustibile pari a </a:t>
            </a:r>
            <a:r>
              <a:rPr lang="it-IT" altLang="it-IT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0,80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per il legno e altri materiali di natura cellulosica e </a:t>
            </a:r>
            <a:r>
              <a:rPr lang="it-IT" altLang="it-IT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1,00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per tutti gli altri materiali combustibili;</a:t>
            </a:r>
          </a:p>
          <a:p>
            <a:pPr marL="266700" indent="-266700" algn="just" fontAlgn="base"/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ψi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é fattore di limitazione della partecipazione alla combustione dell'i-esimo materiale combustibile pari a: </a:t>
            </a:r>
            <a:r>
              <a:rPr lang="it-IT" altLang="it-IT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0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per i materiali contenuti in contenitori appositamente progettati per resistere al </a:t>
            </a:r>
            <a:r>
              <a:rPr lang="it-IT" altLang="it-IT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al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fuoco e </a:t>
            </a:r>
            <a:r>
              <a:rPr lang="it-IT" altLang="it-IT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0,85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per i materiali contenuti in contenitori non combustibili, che conservino la loro integrità durante l'esposizione all'incendio e non appositamente progettati per resistere al fuoco;</a:t>
            </a:r>
          </a:p>
          <a:p>
            <a:pPr marL="266700" indent="-266700" algn="just" fontAlgn="base"/>
            <a:r>
              <a:rPr lang="it-IT" altLang="it-IT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</a:t>
            </a:r>
            <a:r>
              <a:rPr lang="it-IT" dirty="0" smtClean="0"/>
              <a:t>  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é la superficie lorda del piano del compartimento[m</a:t>
            </a:r>
            <a:r>
              <a:rPr lang="it-IT" altLang="it-IT" baseline="30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2</a:t>
            </a:r>
            <a:r>
              <a:rPr lang="it-IT" altLang="it-IT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]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2714644" cy="6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SPECIFICO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PROGETTO</a:t>
            </a:r>
          </a:p>
          <a:p>
            <a:pPr algn="just" fontAlgn="base"/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Si può determinare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q</a:t>
            </a:r>
            <a:r>
              <a:rPr lang="it-IT" alt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f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anche attraverso una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valutazione statistica del carico di incendio per la specifica attività,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in </a:t>
            </a:r>
            <a:r>
              <a:rPr lang="it-IT" altLang="it-IT" sz="200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tal </a:t>
            </a:r>
            <a:r>
              <a:rPr lang="it-IT" altLang="it-IT" sz="200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fine si 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deve far riferimento a valori con probabilità di superamento inferiore al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2O%. (</a:t>
            </a:r>
            <a:r>
              <a:rPr lang="it-IT" altLang="it-IT" sz="20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frattile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dell’80%).</a:t>
            </a:r>
          </a:p>
          <a:p>
            <a:pPr algn="just" fontAlgn="base"/>
            <a:endParaRPr lang="it-IT" altLang="it-IT" sz="20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il carico di incendio specifico generalmente è riferito alla superficie lorda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del piano del compartimento 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stesso, nell'ipotesi di una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distribuzione sufficientemente uniforme 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del carico di incendio.</a:t>
            </a:r>
          </a:p>
          <a:p>
            <a:pPr algn="just" fontAlgn="base"/>
            <a:endParaRPr lang="it-IT" altLang="it-IT" sz="20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In caso di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marcata e ben identificata distribuzione disomogenea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del carico di incendio, 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il valore del carico d'incendio specifico q</a:t>
            </a:r>
            <a:r>
              <a:rPr lang="it-IT" altLang="it-IT" sz="20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f</a:t>
            </a:r>
            <a:r>
              <a:rPr lang="it-IT" altLang="it-IT" sz="2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è riferito anche all'effettiva distribuzione dello stesso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.</a:t>
            </a:r>
            <a:endParaRPr lang="it-IT" altLang="it-IT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INDICAZIONI AGGIUNTIVE SULLA DETERMINAZIONE STATISTICA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calcolare il valore al </a:t>
            </a:r>
            <a:r>
              <a:rPr lang="it-IT" altLang="it-IT" sz="21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frattile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8O% del carico di incendio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partendo da valori reperiti in letteratura tecnica,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da considerare come valori medi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è necessario moltiplicare il valore medio per un coefficiente amplificativo, secondo i seguenti criteri: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marL="808038" lvl="1" indent="-358775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attività con variabilità molto limitate per quanto riguarda il mobilio o le merci in deposito, come ad esempio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abitazioni, alberghi, ospedali, uffici e scuole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è possibile scegliere un valore del coefficiente moltiplicativo compreso tra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1,20 e 1,50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;</a:t>
            </a:r>
          </a:p>
          <a:p>
            <a:pPr marL="808038" lvl="1" indent="-358775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attività con variabilità maggiori per quanto riguarda il mobilio o le merci in deposito, come ad esempio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centri commerciali, grandi magazzini attività industriali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è possibile scegliere un valore del coefficiente moltiplicativo compreso tra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1,20 e 1,75.</a:t>
            </a: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INDICAZIONI AGGIUNTIVE SULLA DETERMINAZIONE STATISTICA DEL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</a:t>
            </a:r>
          </a:p>
          <a:p>
            <a:pPr algn="just" fontAlgn="base"/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Nell'appendice E della norma UNI EN 1991-1-2 è presente la tabella S.2-7 ove sono riportate le densità di carico di incendio per diverse destinazioni d'uso, sia come valore medio che come </a:t>
            </a:r>
            <a:r>
              <a:rPr lang="it-IT" altLang="it-IT" sz="20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frattile</a:t>
            </a:r>
            <a:r>
              <a:rPr lang="it-IT" altLang="it-IT" sz="2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80%.</a:t>
            </a: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algn="just" fontAlgn="base"/>
            <a:endParaRPr lang="it-IT" sz="20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8801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CONTRIBUTO AL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STRUTTURE IN LEGNO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Il contributo degli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elementi strutturali di legno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può essere determinato attraverso il seguente procedimento: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determina la classe del compartimento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prescindendo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inizialmente dalla presenza degli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elementi strutturali lignei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;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tale classe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ai soli fini della determinazione di cui al successivo punto b.,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non potrà in ogni caso essere inferiore a 15 minuti;</a:t>
            </a:r>
          </a:p>
          <a:p>
            <a:pPr marL="914400" lvl="1" indent="-457200" algn="just" fontAlgn="base">
              <a:buFont typeface="+mj-lt"/>
              <a:buAutoNum type="alphaLcPeriod"/>
            </a:pP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si calcola lo spessore di carbonizzazione degli elementi strutturali di legno corrispondente alla classe determinata al punto precedente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adottando come valori di riferimento della velocità di carbonizzazione quelli contenuti nella norma UNI EN 1995-1-2 «Progettazione delle strutture di legno - Parte 1-2: Regole generali - Progettazione strutturale contro l'incendio» di cui si riporta uno stralcio nella tabella S.2-8. 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PROCEDURA PER IL CALCOLO DEL CONTRIBUTO AL CARICO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INCENDIO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STRUTTURE IN LEGNO</a:t>
            </a: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Spessore di carbonatazione = Classe * Velocità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Es. Sc=30*0,80= 24 mm;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Si determina quindi la classe del compartimento, tenendo anche conto del carico di incendio specifico relativo alle parti di elementi strutturali di legno corrispondenti allo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che hanno partecipato alla combustione.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857364"/>
            <a:ext cx="8810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CLASSIFICAZIONE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RESISTENZA AL FUOCO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PRODOTTI ED ELEMENTI COSTRUTTIVI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OPERE DA COSTRUZIONE</a:t>
            </a: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prestazioni di resistenza al fuoco dei prodotti e degli elementi costruttivi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possono essere determinate in base ai risultati di: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prove,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calcoli,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confronti con tabelle.</a:t>
            </a:r>
          </a:p>
          <a:p>
            <a:pPr lvl="1" algn="just" fontAlgn="base"/>
            <a:endParaRPr lang="it-IT" altLang="it-IT" sz="2100" dirty="0" smtClean="0">
              <a:solidFill>
                <a:srgbClr val="FF0000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marL="0" lvl="1"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I prodotti e gli elementi costruttivi sono classificati in base alle loro caratteristiche di resistenza al fuoco,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secondo i </a:t>
            </a:r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simboli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 le classi indicate nelle tabelle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in conformità alle decisioni della Commissione dell'Unione europea 2000/367/CE del 3 maggio 2000, 2003/629/CE del 27 agosto 2003 e 2011/232/UE dell'11 aprile 2011.</a:t>
            </a:r>
          </a:p>
          <a:p>
            <a:pPr lvl="1" algn="just" fontAlgn="base">
              <a:buFont typeface="Wingdings" pitchFamily="2" charset="2"/>
              <a:buChar char="ü"/>
            </a:pP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lvl="1" algn="just" fontAlgn="base">
              <a:buFont typeface="Wingdings" pitchFamily="2" charset="2"/>
              <a:buChar char="ü"/>
            </a:pPr>
            <a:endParaRPr lang="it-IT" altLang="it-IT" sz="2100" dirty="0" smtClean="0">
              <a:solidFill>
                <a:srgbClr val="FF0000"/>
              </a:solidFill>
              <a:latin typeface="Comic Sans MS"/>
              <a:cs typeface="Comic Sans MS"/>
              <a:sym typeface="Symbol" pitchFamily="18" charset="2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SIMBOLI</a:t>
            </a: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643998" cy="46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642918"/>
            <a:ext cx="8025426" cy="4857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200" b="1" spc="-10" dirty="0" err="1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it-IT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PRES</a:t>
            </a:r>
            <a:r>
              <a:rPr lang="it-IT" sz="3200" b="1" spc="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it-IT" sz="3200" b="1" spc="5" dirty="0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41621"/>
            <a:ext cx="8286808" cy="304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SIMBOLI</a:t>
            </a: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lvl="1" algn="just" fontAlgn="base"/>
            <a:endParaRPr lang="it-IT" altLang="it-IT" sz="2100" dirty="0" smtClean="0">
              <a:solidFill>
                <a:srgbClr val="FF0000"/>
              </a:solidFill>
              <a:latin typeface="Comic Sans MS"/>
              <a:cs typeface="Comic Sans MS"/>
              <a:sym typeface="Symbol" pitchFamily="18" charset="2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5"/>
            <a:ext cx="7000924" cy="546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MODALITÀ PER LA CLASSIFICAZIONE IN BASE AI RISULTATI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PROVE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prove di resistenza al fuoco hanno l'obiettivo di valutare il comportamento al fuoco dei prodotti e degli elementi costruttivi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sotto specifiche condizioni di esposizione e attraverso il rispetto di misurabili criteri prestazionali.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le prove sono effettuate e la classificazione rilasciata secondo le modalità seguenti:</a:t>
            </a:r>
          </a:p>
          <a:p>
            <a:pPr marL="806450" lvl="1" indent="-349250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segue la norma EN o ENV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prevista, se disponibile;</a:t>
            </a:r>
          </a:p>
          <a:p>
            <a:pPr marL="806450" lvl="1" indent="-349250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si segue il progetto di norma europeo (</a:t>
            </a:r>
            <a:r>
              <a:rPr lang="it-IT" altLang="it-IT" sz="21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prEN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o </a:t>
            </a:r>
            <a:r>
              <a:rPr lang="it-IT" altLang="it-IT" sz="21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prENV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) previsto, se disponibile e ritenuto sufficiente dal laboratorio di prova in mancanza della possibilità indicata al punto precedente.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Il rapporto di classificazione è il documento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redatto in conformità ai modelli previsti nella norma EN 13501 da parte del laboratorio di prova,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che attesta, sulla base di uno o più rapporti di prova, la classe del prodotto o dell'elemento costruttivo oggetto della prova. 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MODALITÀ PER LA CLASSIFICAZIONE IN BASE AI RISULTATI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PROVE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 rapporti di prova sono redatti in conformità allo specifico paragrafo previsto dalle norme EN 1363-1, 2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e alle informazioni richieste dalle norme di prova proprie di ciascun prodotto o elemento costruttivo. 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In caso di variazioni del prodotto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o dell'elemento costruttivo classificato, non previste dal campo di diretta applicazione del risultato di prova, il produttore è tenuto a predisporre un </a:t>
            </a:r>
            <a:r>
              <a:rPr lang="it-IT" altLang="it-IT" sz="2100" b="1" u="sng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fascicolo tecnico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contenente almeno la seguente documentazione:</a:t>
            </a:r>
          </a:p>
          <a:p>
            <a:pPr marL="806450" lvl="1" indent="-349250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elaborati grafici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 dettaglio del prodotto modificato;</a:t>
            </a:r>
          </a:p>
          <a:p>
            <a:pPr marL="806450" lvl="1" indent="-349250" algn="just" fontAlgn="base">
              <a:buFont typeface="Wingdings" pitchFamily="2" charset="2"/>
              <a:buChar char="ü"/>
            </a:pP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relazione tecnica, tesa a dimostrare il mantenimento della classe di resistenza al fuoco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basata su prove, calcoli e altre valutazioni sperimentali e/o tecniche,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anche in conseguenza di migliorie apportate sui componenti e sul prodotto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tutto nel rispetto delle indicazioni e dei limiti contenuti nelle apposite norme EN o </a:t>
            </a:r>
            <a:r>
              <a:rPr lang="it-IT" altLang="it-IT" sz="21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prEN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sulle applicazioni estese dei risultati di prova laddove esistenti (EXAP);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MODALITÀ PER LA CLASSIFICAZIONE IN BASE AI RISULTATI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CALCOLI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I metodi di calcolo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della resistenza al fuoco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hanno l'obiettivo di consentire la progettazione di elementi costruttivi portanti, separanti o non separanti, resistenti al fuoco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anche prendendo in considerazione i collegamenti e le mutue interazioni con altri elementi, sotto specifiche condizioni di esposizione al fuoco e attraverso il rispetto di criteri prestazionali e l'adozione di particolari costruttivi.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I metodi di calcolo da utilizzare ai fini del presente documento sono quelli contenuti negli </a:t>
            </a:r>
            <a:r>
              <a:rPr lang="it-IT" altLang="it-IT" sz="21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Eurocodici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 seguito indicati, completi delle appendici contenenti i parametri definiti a livello nazionale (</a:t>
            </a:r>
            <a:r>
              <a:rPr lang="it-IT" altLang="it-IT" sz="21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NDPs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):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MODALITÀ PER LA CLASSIFICAZIONE IN BASE A CONFRONTI CON TABELLE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</a:rPr>
              <a:t>Le tabelle seguenti propongono delle condizioni sufficienti per la classificazione di elementi costruttivi resistenti al fuoco</a:t>
            </a:r>
            <a:r>
              <a:rPr lang="it-IT" sz="2400" dirty="0" smtClean="0"/>
              <a:t>. </a:t>
            </a:r>
          </a:p>
          <a:p>
            <a:pPr algn="just" fontAlgn="base"/>
            <a:r>
              <a:rPr lang="it-IT" sz="2400" dirty="0" smtClean="0"/>
              <a:t>I valori contenuti nelle tabelle </a:t>
            </a:r>
            <a:r>
              <a:rPr lang="it-IT" sz="2400" dirty="0" smtClean="0">
                <a:solidFill>
                  <a:srgbClr val="FF0000"/>
                </a:solidFill>
              </a:rPr>
              <a:t>sono il risultato di campagne sperimentali e di elaborazioni numeriche </a:t>
            </a:r>
            <a:r>
              <a:rPr lang="it-IT" sz="2400" dirty="0" smtClean="0"/>
              <a:t>e si riferiscono alle tipologie costruttive e ai materiali di maggior impiego. Detti valori, pur essendo cautelativi, </a:t>
            </a:r>
            <a:r>
              <a:rPr lang="it-IT" sz="2400" dirty="0" smtClean="0">
                <a:solidFill>
                  <a:srgbClr val="FF0000"/>
                </a:solidFill>
              </a:rPr>
              <a:t>non consentono estrapolazioni o interpolazioni tra gli stessi </a:t>
            </a:r>
            <a:r>
              <a:rPr lang="it-IT" sz="2400" dirty="0" smtClean="0"/>
              <a:t>ovvero modifiche delle condizioni di utilizzo.</a:t>
            </a:r>
          </a:p>
          <a:p>
            <a:pPr algn="just" fontAlgn="base"/>
            <a:endParaRPr lang="it-IT" sz="2400" dirty="0" smtClean="0"/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Altre tabelle</a:t>
            </a:r>
            <a:r>
              <a:rPr lang="it-IT" sz="2400" dirty="0" smtClean="0">
                <a:solidFill>
                  <a:srgbClr val="FF0000"/>
                </a:solidFill>
              </a:rPr>
              <a:t> di natura sperimentale o analitica diverse da quelle sotto esposte </a:t>
            </a:r>
            <a:r>
              <a:rPr lang="it-IT" sz="2400" b="1" dirty="0" smtClean="0">
                <a:solidFill>
                  <a:srgbClr val="FF0000"/>
                </a:solidFill>
              </a:rPr>
              <a:t>non ricadono tra quelle previste al paragrafo S.2.10 comma 2 lettera c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MURATURE NON PORTANTI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BLOCCHI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s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(mm) di murature di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blocchi di laterizio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(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escluso l'intonaco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) esposte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su un lato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con le seguenti limitazioni: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altezza della parete fra i due solai o distanza fra due elementi di irrigidimento con Equivalente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non superiore a 4 m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;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i requisiti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EI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presenza di 10 mm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 intonaco su 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ambedue le facce 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ovvero 20 mm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sulla sola faccia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esposta al fuoco;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per i requisiti 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EI-M, presenza 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 10 mm 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 intonaco su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 ambedue le facce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.</a:t>
            </a: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1919" y="2071678"/>
            <a:ext cx="642208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MURATURE NON PORTANTI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BLOCCHI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s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(mm) di murature di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blocchi di calcestruzzo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normale (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escluso l'intonaco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) esposte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su un lato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sufficienti a garantire i requisiti EI o EI-M per le classi indicate, con le seguenti limitazioni: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altezza della parete fra i due solai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o distanza fra due elementi di irrigidimento con equivalente funzione di vincolo dei solai non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superiore a 4 m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; per i requisiti EI, </a:t>
            </a:r>
          </a:p>
          <a:p>
            <a:pPr algn="just" fontAlgn="base"/>
            <a:r>
              <a:rPr lang="it-IT" altLang="it-IT" sz="21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facciavista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o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con 10 mm di intonaco 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su  ambedue le 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facce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ovvero 20 mm sulla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sola  faccia esposta al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fuoco.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i  requisiti 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EI-M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presenza di 10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mm di intonaco su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ambedue le facce.</a:t>
            </a: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496" y="2714620"/>
            <a:ext cx="5900504" cy="33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MURATURE NON PORTANTI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BLOCCHI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Spessore s (mm) di murature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 blocchi di calcestruzzo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leggero (massa volumica netta non superiore a 17OO kg/m</a:t>
            </a:r>
            <a:r>
              <a:rPr lang="it-IT" altLang="it-IT" sz="2100" baseline="300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3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) o aerato </a:t>
            </a:r>
            <a:r>
              <a:rPr lang="it-IT" altLang="it-IT" sz="2100" dirty="0" err="1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autoclavato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esposte su un lato, sufficienti a garantire i requisiti EI per le classi indicate, con la seguente limitazione: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altezza della parete fra i due solai o distanza fra due elementi di irrigidimento con equivalente funzione di vincolo dei solai non superiore a 4 m.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7643834" cy="32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MURATURE NON PORTANTI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BLOCCHI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s (mm) di murature di blocchi di pietra squadrata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esposte su un lato, sufficienti a garantire i requisiti EI o EI-M per le classi indicate, con le seguenti limitazioni: 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altezza della parete fra i due solai o distanza fra due elementi di irrigidimento con equivalente funzione di vincolo dei solai non superiore a 4 m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.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i requisiti EI-M, presenza di 10 mm di intonaco su ambedue le facce.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8705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MURATURE PORTANTI </a:t>
            </a:r>
            <a:r>
              <a:rPr lang="it-IT" sz="2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BLOCCHI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s (mm) di murature portanti di blocchi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(escluso l'intonaco) esposte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su un lato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sufficienti a garantire i requisiti REI o REI-M per le classi indicate, con le seguenti limitazioni: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rapporto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h/s ≤ 20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; per i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requisiti REI: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 ≤ 8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m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(dove h è l'altezza della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Parete fra due solai o 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elementi di  irrigidimento) …);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i requisiti REI-M: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 ≤ 4 m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(dove h è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l'altezza della parete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fra due solai o elementi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 irrigidimento con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equivalente funzione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 vincolo dei solai);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presenza di 10 mm di intonaco su ambedue le facce.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55006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CRITERI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ATTRIBUZIONE</a:t>
            </a:r>
          </a:p>
          <a:p>
            <a:pPr marR="1270" algn="ctr">
              <a:lnSpc>
                <a:spcPct val="100000"/>
              </a:lnSpc>
            </a:pPr>
            <a:endParaRPr lang="it-IT" sz="3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86439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49292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SOLETTE PIENE E SOLAI ALLEGGERITI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Spessore totale </a:t>
            </a:r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 (mm)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di solette e solai, della distanza </a:t>
            </a:r>
            <a:r>
              <a:rPr lang="it-IT" altLang="it-IT" sz="21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(mm)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dall'asse delle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armature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longitudinali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alla superficie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esposta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sufficienti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 garantire il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requisito R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le 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classi indicate. 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6829" y="1214422"/>
            <a:ext cx="6817171" cy="495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SOLETTE PIENE E SOLAI ALLEGGERITI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Per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garantire i requisiti di tenuta e isolamento i solai devono presentare uno strato pieno di materiale isolante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, non combustibile e con conducibilità termica non superiore a quella del calcestruzzo, di cui almeno una parte in calcestruzzo armato.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Lo spessore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h (mm)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dello strato di materiale isolante e della parte d di c.a., sufficienti a garantire i requisiti EI per le classi indicate. 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214686"/>
            <a:ext cx="8721979" cy="22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TRAVI, PILASTRI E PARETI IN CALCESTRUZZO ARMATO ORDINARIO E PRECOMPRESSO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La larghezza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b (mm)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della sezione, della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distanza a (mm)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dall'asse delle armature longitudinali alla superficie esposta e della larghezza d'anima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b</a:t>
            </a:r>
            <a:r>
              <a:rPr lang="it-IT" alt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w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(mm)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 travi con sezione con bulbo inferiore sufficienti a garantire il requisito R per le classi indicate di travi.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Per travi con sezione a larghezza variabile b è la larghezza in corrispondenza della linea media delle armature longitudinali tese. </a:t>
            </a:r>
          </a:p>
          <a:p>
            <a:pPr algn="just" fontAlgn="base"/>
            <a:endParaRPr lang="it-IT" altLang="it-IT" sz="2100" dirty="0" smtClean="0">
              <a:solidFill>
                <a:srgbClr val="FF0000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163" y="3071810"/>
            <a:ext cx="7457227" cy="31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TRAVI, PILASTRI E PARETI IN CALCESTRUZZO ARMATO ORDINARIO E PRECOMPRESSO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Lato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più piccolo b (mm) di pilastri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 sezione rettangolare ovvero del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diametro di pilastri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 sezione circolare e della distanza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dall'asse delle armature longitudinali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alla superficie esposta sufficienti a garantire il requisito R per le classi indicate di pilastri esposti su uno o più lati che rispettano entrambe le seguenti limitazioni: lunghezza effettiva del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pilastro (da nodo a nodo) ≤ 6 m (per pilastri di piani intermedi)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 ovvero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≤ 4,5 m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 (per pilastri 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dell'ultimo piano)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;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area complessiva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di armatura </a:t>
            </a:r>
          </a:p>
          <a:p>
            <a:pPr algn="just"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AS ≤ 0,04 AC 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area della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sezione trasversale </a:t>
            </a:r>
          </a:p>
          <a:p>
            <a:pPr algn="just"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del pilastro.</a:t>
            </a:r>
          </a:p>
          <a:p>
            <a:pPr algn="just" fontAlgn="base"/>
            <a:endParaRPr lang="it-IT" altLang="it-IT" sz="2100" dirty="0" smtClean="0">
              <a:solidFill>
                <a:srgbClr val="FF0000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862" y="3071810"/>
            <a:ext cx="6365138" cy="251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TRAVI, PILASTRI E PARETI IN CALCESTRUZZO ARMATO ORDINARIO E PRECOMPRESSO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S(mm) 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sufficiente a garantire i requisiti EI o EI-M per le classi indicate di pareti non portanti esposte su un lato che rispettano entrambe le seguenti limitazioni: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altezza effettiva della parete (da nodo a nodo) ≤ 6 m (per pareti di piani intermedi) ovvero ≤ 4,5 m (per pareti dell'ultimo piano);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rapporto tra altezza di libera inflessione e spessore inferiore a 40.</a:t>
            </a:r>
          </a:p>
          <a:p>
            <a:pPr algn="just" fontAlgn="base"/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7636170" cy="30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596" y="357166"/>
            <a:ext cx="8358246" cy="5786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TRAVI, PILASTRI E PARETI IN CALCESTRUZZO ARMATO ORDINARIO E PRECOMPRESSO</a:t>
            </a:r>
          </a:p>
          <a:p>
            <a:pPr fontAlgn="base"/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Spessore s(mm)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 sufficiente a garantire i requisiti EI o EI-M per le classi indicate di pareti non portanti esposte su un lato che rispettano entrambe le seguenti limitazioni: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altezza effettiva della parete 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(da nodo a nodo) ≤ 6 m (per pareti di piani intermedi) </a:t>
            </a:r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ovvero </a:t>
            </a:r>
            <a:r>
              <a:rPr lang="it-IT" altLang="it-IT" sz="2100" dirty="0" smtClean="0">
                <a:solidFill>
                  <a:srgbClr val="FF0000"/>
                </a:solidFill>
                <a:latin typeface="Comic Sans MS"/>
                <a:cs typeface="Comic Sans MS"/>
                <a:sym typeface="Symbol" pitchFamily="18" charset="2"/>
              </a:rPr>
              <a:t>≤ 4,5 m (per pareti dell'ultimo piano);</a:t>
            </a:r>
          </a:p>
          <a:p>
            <a:pPr fontAlgn="base"/>
            <a:r>
              <a:rPr lang="it-IT" altLang="it-IT" sz="2100" dirty="0" smtClean="0">
                <a:solidFill>
                  <a:srgbClr val="372ED1"/>
                </a:solidFill>
                <a:latin typeface="Comic Sans MS"/>
                <a:cs typeface="Comic Sans MS"/>
                <a:sym typeface="Symbol" pitchFamily="18" charset="2"/>
              </a:rPr>
              <a:t>rapporto tra altezza di libera inflessione e spessore inferiore a 40.</a:t>
            </a: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altLang="it-IT" sz="2100" dirty="0" smtClean="0">
              <a:solidFill>
                <a:srgbClr val="372ED1"/>
              </a:solidFill>
              <a:latin typeface="Comic Sans MS"/>
              <a:cs typeface="Comic Sans MS"/>
              <a:sym typeface="Symbol" pitchFamily="18" charset="2"/>
            </a:endParaRPr>
          </a:p>
          <a:p>
            <a:pPr algn="just" fontAlgn="base"/>
            <a:endParaRPr lang="it-IT" altLang="it-IT" sz="2100" dirty="0" smtClean="0">
              <a:solidFill>
                <a:srgbClr val="FF0000"/>
              </a:solidFill>
              <a:latin typeface="Comic Sans MS"/>
              <a:cs typeface="Comic Sans MS"/>
              <a:sym typeface="Symbol" pitchFamily="18" charset="2"/>
            </a:endParaRP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8275462" cy="24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CRITERI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ATTRIBUZIONE</a:t>
            </a:r>
          </a:p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….</a:t>
            </a:r>
          </a:p>
          <a:p>
            <a:pPr marR="1270" algn="ctr">
              <a:lnSpc>
                <a:spcPct val="100000"/>
              </a:lnSpc>
            </a:pPr>
            <a:endParaRPr lang="it-IT" sz="3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615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86454"/>
            <a:ext cx="442915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conformi per il livello di prestazione I</a:t>
            </a: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 algn="just" fontAlgn="base">
              <a:buFont typeface="+mj-lt"/>
              <a:buAutoNum type="arabicPeriod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Deve essere interposta una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distanza di separazione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su spazio a cielo libero verso le altre opere da costruzione. Il valore di tale distanza di separazione é ricavato secondo le procedure di cui al paragrafo S.3.11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 non deve comunque risultare inferiore alla massima altezza della costruzione.</a:t>
            </a:r>
          </a:p>
          <a:p>
            <a:pPr algn="just" fontAlgn="base">
              <a:buFont typeface="Wingdings" pitchFamily="2" charset="2"/>
              <a:buChar char="ü"/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é richiesta alle strutture alcuna prestazione minima di resistenza al fuoco.</a:t>
            </a: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conformi per il livello di prestazione II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Deve essere interposta una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distanza di separazione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su spazio a cielo libero verso le altre opere da costruzione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come previsto per il livello di prestazione I.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verificate le prestazioni di resistenza al fuoco delle costruzioni in base agli incendi convenzionali di progetto come previsto al paragrafo S.2.5.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 classe minima di resistenza al fuoco deve essere pari almeno a 30 o inferiore, qualora consentita dal livello di prestazione III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il carico di incendio specifico di progetto q</a:t>
            </a:r>
            <a:r>
              <a:rPr lang="it-IT" sz="24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f,d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del compartimento in esame.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SOLUZIONI PROGETTUALI</a:t>
            </a:r>
          </a:p>
          <a:p>
            <a:pPr algn="ctr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Soluzioni conformi per il livello di prestazione III</a:t>
            </a: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verificate le prestazioni di resistenza al fuoco delle costruzioni in base agli incendi convenzionali di progetto come previsto al paragrafo S.2.5.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La classe minima di resistenza al fuoco é ricavata per compartimento in relazione al carico di incendio specifico di progetto q</a:t>
            </a:r>
            <a:r>
              <a:rPr lang="it-IT" sz="28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f,d</a:t>
            </a:r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 come indicato in tabella S.2-3.</a:t>
            </a:r>
          </a:p>
          <a:p>
            <a:pPr marR="1270" algn="ctr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3459</Words>
  <Application>Microsoft Office PowerPoint</Application>
  <PresentationFormat>Presentazione su schermo (4:3)</PresentationFormat>
  <Paragraphs>615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procedimenti di prevenzione incendi alla luce dei recenti interventi legislativi</dc:title>
  <dc:creator>Utente</dc:creator>
  <cp:lastModifiedBy>Giovanni De Dona</cp:lastModifiedBy>
  <cp:revision>288</cp:revision>
  <dcterms:created xsi:type="dcterms:W3CDTF">2016-05-02T07:34:30Z</dcterms:created>
  <dcterms:modified xsi:type="dcterms:W3CDTF">2018-04-24T09:33:18Z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2015-03-03T00:00:00Z</vt:filetime>
  </property>
  <property fmtid="{D5CDD505-2E9C-101B-9397-08002B2CF9AE}" pid="3" name="LastSaved">
    <vt:filetime>2016-05-02T00:00:00Z</vt:filetime>
  </property>
</Properties>
</file>