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383" r:id="rId4"/>
    <p:sldId id="384" r:id="rId5"/>
    <p:sldId id="385" r:id="rId6"/>
    <p:sldId id="386" r:id="rId7"/>
    <p:sldId id="387" r:id="rId8"/>
    <p:sldId id="388" r:id="rId9"/>
    <p:sldId id="389" r:id="rId10"/>
    <p:sldId id="390" r:id="rId11"/>
    <p:sldId id="391" r:id="rId12"/>
    <p:sldId id="392" r:id="rId13"/>
    <p:sldId id="393" r:id="rId14"/>
    <p:sldId id="394" r:id="rId15"/>
    <p:sldId id="395" r:id="rId16"/>
    <p:sldId id="396" r:id="rId17"/>
    <p:sldId id="398" r:id="rId18"/>
    <p:sldId id="399" r:id="rId19"/>
    <p:sldId id="400" r:id="rId20"/>
  </p:sldIdLst>
  <p:sldSz cx="9144000" cy="6858000" type="screen4x3"/>
  <p:notesSz cx="10234613" cy="70993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824" y="-2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797838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60BAEDA-0FB3-4952-BA1E-E7062DD954D6}" type="datetimeFigureOut">
              <a:rPr lang="it-IT" smtClean="0"/>
              <a:pPr/>
              <a:t>02/02/2017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23462" y="3372168"/>
            <a:ext cx="8187690" cy="3194685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742692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797838" y="6742692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33888BA-BA0E-492D-85B5-6AB079D84F1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2/2/2017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2/2/2017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2/2/2017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2/2/2017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2/2/2017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165850"/>
            <a:ext cx="9144000" cy="692148"/>
          </a:xfrm>
          <a:custGeom>
            <a:avLst/>
            <a:gdLst/>
            <a:ahLst/>
            <a:cxnLst/>
            <a:rect l="l" t="t" r="r" b="b"/>
            <a:pathLst>
              <a:path w="9144000" h="692148">
                <a:moveTo>
                  <a:pt x="9144000" y="692148"/>
                </a:moveTo>
                <a:lnTo>
                  <a:pt x="9144000" y="0"/>
                </a:lnTo>
                <a:lnTo>
                  <a:pt x="0" y="0"/>
                </a:lnTo>
                <a:lnTo>
                  <a:pt x="0" y="692148"/>
                </a:lnTo>
                <a:lnTo>
                  <a:pt x="9144000" y="692148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50837" y="6156325"/>
            <a:ext cx="692150" cy="7016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885176" y="6353175"/>
            <a:ext cx="925512" cy="3079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96111" y="363982"/>
            <a:ext cx="6351777" cy="36855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9671" y="1306576"/>
            <a:ext cx="7584657" cy="312473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2/2/2017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12417" y="1779270"/>
            <a:ext cx="5860415" cy="504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Codice</a:t>
            </a:r>
            <a:r>
              <a:rPr sz="3200" b="1" spc="-2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3200" b="1" spc="0" dirty="0" smtClean="0">
                <a:solidFill>
                  <a:srgbClr val="FF0000"/>
                </a:solidFill>
                <a:latin typeface="Comic Sans MS"/>
                <a:cs typeface="Comic Sans MS"/>
              </a:rPr>
              <a:t>di</a:t>
            </a:r>
            <a:r>
              <a:rPr sz="3200" b="1" spc="-2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3200" b="1" spc="0" dirty="0" smtClean="0">
                <a:solidFill>
                  <a:srgbClr val="FF0000"/>
                </a:solidFill>
                <a:latin typeface="Comic Sans MS"/>
                <a:cs typeface="Comic Sans MS"/>
              </a:rPr>
              <a:t>Prevenzione</a:t>
            </a:r>
            <a:r>
              <a:rPr sz="3200" b="1" spc="-2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3200" b="1" spc="0" dirty="0" smtClean="0">
                <a:solidFill>
                  <a:srgbClr val="FF0000"/>
                </a:solidFill>
                <a:latin typeface="Comic Sans MS"/>
                <a:cs typeface="Comic Sans MS"/>
              </a:rPr>
              <a:t>Incendi</a:t>
            </a:r>
            <a:endParaRPr sz="32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14546" y="2638297"/>
            <a:ext cx="5286412" cy="381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it-IT" sz="2400" b="1" spc="-15" dirty="0" smtClean="0">
                <a:solidFill>
                  <a:srgbClr val="FF0000"/>
                </a:solidFill>
                <a:latin typeface="Comic Sans MS"/>
                <a:cs typeface="Comic Sans MS"/>
              </a:rPr>
              <a:t>Reazione al fuoco dei materiali S1</a:t>
            </a:r>
            <a:endParaRPr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38400" y="4191000"/>
            <a:ext cx="5234432" cy="47256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it-IT" sz="2800" b="1" spc="-20" dirty="0" smtClean="0">
                <a:solidFill>
                  <a:srgbClr val="FF0000"/>
                </a:solidFill>
                <a:latin typeface="Comic Sans MS"/>
                <a:cs typeface="Comic Sans MS"/>
              </a:rPr>
              <a:t>Corso di </a:t>
            </a:r>
            <a:r>
              <a:rPr lang="it-IT" sz="2800" b="1" spc="-20" dirty="0" smtClean="0">
                <a:solidFill>
                  <a:srgbClr val="FF0000"/>
                </a:solidFill>
                <a:latin typeface="Comic Sans MS"/>
                <a:cs typeface="Comic Sans MS"/>
              </a:rPr>
              <a:t>aggiornamento</a:t>
            </a:r>
            <a:endParaRPr sz="28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87696" y="6234684"/>
            <a:ext cx="237744" cy="2407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27164" y="640232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86144" y="6569962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69409" y="3673512"/>
            <a:ext cx="1147486" cy="0"/>
          </a:xfrm>
          <a:custGeom>
            <a:avLst/>
            <a:gdLst/>
            <a:ahLst/>
            <a:cxnLst/>
            <a:rect l="l" t="t" r="r" b="b"/>
            <a:pathLst>
              <a:path w="1147486">
                <a:moveTo>
                  <a:pt x="0" y="0"/>
                </a:moveTo>
                <a:lnTo>
                  <a:pt x="1147486" y="0"/>
                </a:lnTo>
              </a:path>
            </a:pathLst>
          </a:custGeom>
          <a:ln w="55501">
            <a:solidFill>
              <a:srgbClr val="FE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014220" y="6280302"/>
            <a:ext cx="5114290" cy="5149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05" algn="ctr"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</p:txBody>
      </p:sp>
      <p:sp>
        <p:nvSpPr>
          <p:cNvPr id="13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187696" y="624230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27164" y="6409944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86144" y="657758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18540" y="642918"/>
            <a:ext cx="8025426" cy="48577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2800" b="1" spc="5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SS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5" dirty="0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IO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it-IT" sz="2800" b="1" spc="-1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DE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ER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lang="it-IT" sz="2800" b="1" spc="-1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it-IT" sz="2800" b="1" spc="5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UPP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</a:p>
          <a:p>
            <a:pPr marL="62230" algn="just">
              <a:lnSpc>
                <a:spcPct val="100000"/>
              </a:lnSpc>
            </a:pPr>
            <a:r>
              <a:rPr lang="it-IT" sz="2400" dirty="0" smtClean="0">
                <a:solidFill>
                  <a:srgbClr val="372ED1"/>
                </a:solidFill>
                <a:latin typeface="Comic Sans MS"/>
                <a:cs typeface="Comic Sans MS"/>
              </a:rPr>
              <a:t>Le classi di reazione al fuoco costituenti i </a:t>
            </a:r>
            <a:r>
              <a:rPr lang="it-IT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GM</a:t>
            </a:r>
            <a:r>
              <a:rPr lang="it-IT" sz="2400" dirty="0" smtClean="0">
                <a:solidFill>
                  <a:srgbClr val="372ED1"/>
                </a:solidFill>
                <a:latin typeface="Comic Sans MS"/>
                <a:cs typeface="Comic Sans MS"/>
              </a:rPr>
              <a:t> sono riferite:</a:t>
            </a:r>
          </a:p>
          <a:p>
            <a:pPr marL="62230" marR="137795" indent="0" algn="just">
              <a:lnSpc>
                <a:spcPct val="159600"/>
              </a:lnSpc>
              <a:buClr>
                <a:srgbClr val="323299"/>
              </a:buClr>
              <a:buSzPct val="83333"/>
              <a:buFont typeface="Wingdings" pitchFamily="2" charset="2"/>
              <a:buChar char="ü"/>
              <a:tabLst>
                <a:tab pos="220979" algn="l"/>
              </a:tabLst>
            </a:pPr>
            <a:r>
              <a:rPr lang="it-IT" sz="2400" dirty="0" smtClean="0">
                <a:solidFill>
                  <a:srgbClr val="372ED1"/>
                </a:solidFill>
                <a:latin typeface="Comic Sans MS"/>
                <a:cs typeface="Comic Sans MS"/>
              </a:rPr>
              <a:t> alle </a:t>
            </a:r>
            <a:r>
              <a:rPr lang="it-IT" sz="2400" dirty="0" smtClean="0">
                <a:solidFill>
                  <a:srgbClr val="372ED1"/>
                </a:solidFill>
                <a:latin typeface="Comic Sans MS"/>
                <a:cs typeface="Comic Sans MS"/>
              </a:rPr>
              <a:t>classi di reazione al </a:t>
            </a:r>
            <a:r>
              <a:rPr lang="it-IT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fuoco italiane </a:t>
            </a:r>
            <a:r>
              <a:rPr lang="it-IT" sz="2400" dirty="0" smtClean="0">
                <a:solidFill>
                  <a:srgbClr val="372ED1"/>
                </a:solidFill>
                <a:latin typeface="Comic Sans MS"/>
                <a:cs typeface="Comic Sans MS"/>
              </a:rPr>
              <a:t>di cui al </a:t>
            </a:r>
            <a:r>
              <a:rPr lang="it-IT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DM 26/6/1984 indicate con [</a:t>
            </a:r>
            <a:r>
              <a:rPr lang="it-IT" sz="24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Ita</a:t>
            </a:r>
            <a:r>
              <a:rPr lang="it-IT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]</a:t>
            </a:r>
            <a:r>
              <a:rPr lang="it-IT" sz="2400" dirty="0" smtClean="0">
                <a:solidFill>
                  <a:srgbClr val="372ED1"/>
                </a:solidFill>
                <a:latin typeface="Comic Sans MS"/>
                <a:cs typeface="Comic Sans MS"/>
              </a:rPr>
              <a:t>;</a:t>
            </a:r>
          </a:p>
          <a:p>
            <a:pPr marL="62230" marR="273685" indent="0" algn="just">
              <a:lnSpc>
                <a:spcPct val="159600"/>
              </a:lnSpc>
              <a:spcBef>
                <a:spcPts val="10"/>
              </a:spcBef>
              <a:buClr>
                <a:srgbClr val="323299"/>
              </a:buClr>
              <a:buSzPct val="83333"/>
              <a:buFont typeface="Wingdings" pitchFamily="2" charset="2"/>
              <a:buChar char="ü"/>
              <a:tabLst>
                <a:tab pos="220979" algn="l"/>
                <a:tab pos="2673350" algn="l"/>
              </a:tabLst>
            </a:pPr>
            <a:r>
              <a:rPr lang="it-IT" sz="2400" dirty="0" smtClean="0">
                <a:solidFill>
                  <a:srgbClr val="372ED1"/>
                </a:solidFill>
                <a:latin typeface="Comic Sans MS"/>
                <a:cs typeface="Comic Sans MS"/>
              </a:rPr>
              <a:t>alle classi di reazione al </a:t>
            </a:r>
            <a:r>
              <a:rPr lang="it-IT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fuoco europee</a:t>
            </a:r>
            <a:r>
              <a:rPr lang="it-IT" sz="2400" dirty="0" smtClean="0">
                <a:solidFill>
                  <a:srgbClr val="372ED1"/>
                </a:solidFill>
                <a:latin typeface="Comic Sans MS"/>
                <a:cs typeface="Comic Sans MS"/>
              </a:rPr>
              <a:t>, </a:t>
            </a:r>
            <a:r>
              <a:rPr lang="it-IT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per i soli prodotti da costruzione</a:t>
            </a:r>
            <a:r>
              <a:rPr lang="it-IT" sz="2400" dirty="0" smtClean="0">
                <a:solidFill>
                  <a:srgbClr val="372ED1"/>
                </a:solidFill>
                <a:latin typeface="Comic Sans MS"/>
                <a:cs typeface="Comic Sans MS"/>
              </a:rPr>
              <a:t>, di cui	al DM 10/3/2005 </a:t>
            </a:r>
            <a:r>
              <a:rPr lang="it-IT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indicate con [EU], </a:t>
            </a:r>
            <a:r>
              <a:rPr lang="it-IT" sz="2400" dirty="0" smtClean="0">
                <a:solidFill>
                  <a:srgbClr val="372ED1"/>
                </a:solidFill>
                <a:latin typeface="Comic Sans MS"/>
                <a:cs typeface="Comic Sans MS"/>
              </a:rPr>
              <a:t>esplicitate in classi principali e classi aggiuntive (s, d, a)</a:t>
            </a: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endParaRPr lang="it-IT" sz="24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dirty="0" smtClean="0">
              <a:latin typeface="Arial"/>
              <a:cs typeface="Arial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just"/>
            <a:endParaRPr lang="it-IT" sz="28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>
              <a:lnSpc>
                <a:spcPct val="100000"/>
              </a:lnSpc>
            </a:pPr>
            <a:endParaRPr lang="it-IT" sz="3200" dirty="0" smtClean="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 fontAlgn="base">
              <a:tabLst>
                <a:tab pos="7985125" algn="l"/>
              </a:tabLst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1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187696" y="624230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27164" y="6409944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86144" y="657758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8596" y="642918"/>
            <a:ext cx="8358246" cy="542928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ION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PR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OG</a:t>
            </a:r>
            <a:r>
              <a:rPr lang="it-IT" sz="2800" b="1" spc="-20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TT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UA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MI</a:t>
            </a: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endParaRPr lang="it-IT" sz="24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dirty="0" smtClean="0">
              <a:latin typeface="Arial"/>
              <a:cs typeface="Arial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just"/>
            <a:endParaRPr lang="it-IT" sz="28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>
              <a:lnSpc>
                <a:spcPct val="100000"/>
              </a:lnSpc>
            </a:pPr>
            <a:endParaRPr lang="it-IT" sz="3200" dirty="0" smtClean="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 fontAlgn="base">
              <a:tabLst>
                <a:tab pos="7985125" algn="l"/>
              </a:tabLst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1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161"/>
          <p:cNvSpPr/>
          <p:nvPr/>
        </p:nvSpPr>
        <p:spPr>
          <a:xfrm>
            <a:off x="285720" y="1714488"/>
            <a:ext cx="8572560" cy="42946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Rettangolo 9"/>
          <p:cNvSpPr/>
          <p:nvPr/>
        </p:nvSpPr>
        <p:spPr>
          <a:xfrm>
            <a:off x="3571868" y="1428736"/>
            <a:ext cx="1714512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IV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286380" y="1428736"/>
            <a:ext cx="1785950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III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7072330" y="1428736"/>
            <a:ext cx="1714512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II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571868" y="1142984"/>
            <a:ext cx="5214974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LIVELLI </a:t>
            </a:r>
            <a:r>
              <a:rPr lang="it-IT" dirty="0" err="1" smtClean="0">
                <a:solidFill>
                  <a:schemeClr val="tx1"/>
                </a:solidFill>
              </a:rPr>
              <a:t>DI</a:t>
            </a:r>
            <a:r>
              <a:rPr lang="it-IT" dirty="0" smtClean="0">
                <a:solidFill>
                  <a:schemeClr val="tx1"/>
                </a:solidFill>
              </a:rPr>
              <a:t> PRESTAZIONE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187696" y="624230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27164" y="6409944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86144" y="657758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8596" y="642918"/>
            <a:ext cx="8358246" cy="542928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ION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PR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OG</a:t>
            </a:r>
            <a:r>
              <a:rPr lang="it-IT" sz="2800" b="1" spc="-20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TT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UA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MI</a:t>
            </a: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endParaRPr lang="it-IT" sz="24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dirty="0" smtClean="0">
              <a:latin typeface="Arial"/>
              <a:cs typeface="Arial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just"/>
            <a:endParaRPr lang="it-IT" sz="28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>
              <a:lnSpc>
                <a:spcPct val="100000"/>
              </a:lnSpc>
            </a:pPr>
            <a:endParaRPr lang="it-IT" sz="3200" dirty="0" smtClean="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 fontAlgn="base">
              <a:tabLst>
                <a:tab pos="7985125" algn="l"/>
              </a:tabLst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1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571868" y="1428736"/>
            <a:ext cx="1714512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IV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286380" y="1428736"/>
            <a:ext cx="1785950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III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7072330" y="1428736"/>
            <a:ext cx="1714512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II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571868" y="1142984"/>
            <a:ext cx="5214974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LIVELLI </a:t>
            </a:r>
            <a:r>
              <a:rPr lang="it-IT" dirty="0" err="1" smtClean="0">
                <a:solidFill>
                  <a:schemeClr val="tx1"/>
                </a:solidFill>
              </a:rPr>
              <a:t>DI</a:t>
            </a:r>
            <a:r>
              <a:rPr lang="it-IT" dirty="0" smtClean="0">
                <a:solidFill>
                  <a:schemeClr val="tx1"/>
                </a:solidFill>
              </a:rPr>
              <a:t> PRESTAZIONE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5" name="object 160"/>
          <p:cNvSpPr/>
          <p:nvPr/>
        </p:nvSpPr>
        <p:spPr>
          <a:xfrm>
            <a:off x="357158" y="1714488"/>
            <a:ext cx="8501122" cy="39288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187696" y="624230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27164" y="6409944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86144" y="657758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8596" y="642918"/>
            <a:ext cx="8358246" cy="542928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ION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PR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OG</a:t>
            </a:r>
            <a:r>
              <a:rPr lang="it-IT" sz="2800" b="1" spc="-20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TT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UA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MI</a:t>
            </a: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endParaRPr lang="it-IT" sz="24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dirty="0" smtClean="0">
              <a:latin typeface="Arial"/>
              <a:cs typeface="Arial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just"/>
            <a:endParaRPr lang="it-IT" sz="28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>
              <a:lnSpc>
                <a:spcPct val="100000"/>
              </a:lnSpc>
            </a:pPr>
            <a:endParaRPr lang="it-IT" sz="3200" dirty="0" smtClean="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 fontAlgn="base">
              <a:tabLst>
                <a:tab pos="7985125" algn="l"/>
              </a:tabLst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1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571868" y="1428736"/>
            <a:ext cx="1714512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IV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286380" y="1428736"/>
            <a:ext cx="1785950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III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7072330" y="1428736"/>
            <a:ext cx="1714512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II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571868" y="1142984"/>
            <a:ext cx="5214974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LIVELLI </a:t>
            </a:r>
            <a:r>
              <a:rPr lang="it-IT" dirty="0" err="1" smtClean="0">
                <a:solidFill>
                  <a:schemeClr val="tx1"/>
                </a:solidFill>
              </a:rPr>
              <a:t>DI</a:t>
            </a:r>
            <a:r>
              <a:rPr lang="it-IT" dirty="0" smtClean="0">
                <a:solidFill>
                  <a:schemeClr val="tx1"/>
                </a:solidFill>
              </a:rPr>
              <a:t> PRESTAZIONE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6" name="object 161"/>
          <p:cNvSpPr/>
          <p:nvPr/>
        </p:nvSpPr>
        <p:spPr>
          <a:xfrm>
            <a:off x="357158" y="1714488"/>
            <a:ext cx="8501122" cy="37002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187696" y="624230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27164" y="6409944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86144" y="657758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8596" y="642918"/>
            <a:ext cx="8358246" cy="542928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ION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PR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OG</a:t>
            </a:r>
            <a:r>
              <a:rPr lang="it-IT" sz="2800" b="1" spc="-20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TT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UA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MI</a:t>
            </a: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endParaRPr lang="it-IT" sz="24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dirty="0" smtClean="0">
              <a:latin typeface="Arial"/>
              <a:cs typeface="Arial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just"/>
            <a:endParaRPr lang="it-IT" sz="28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>
              <a:lnSpc>
                <a:spcPct val="100000"/>
              </a:lnSpc>
            </a:pPr>
            <a:endParaRPr lang="it-IT" sz="3200" dirty="0" smtClean="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 fontAlgn="base">
              <a:tabLst>
                <a:tab pos="7985125" algn="l"/>
              </a:tabLst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1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571868" y="1428736"/>
            <a:ext cx="1714512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IV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286380" y="1428736"/>
            <a:ext cx="1785950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III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7072330" y="1428736"/>
            <a:ext cx="1714512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II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571868" y="1142984"/>
            <a:ext cx="5214974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LIVELLI </a:t>
            </a:r>
            <a:r>
              <a:rPr lang="it-IT" dirty="0" err="1" smtClean="0">
                <a:solidFill>
                  <a:schemeClr val="tx1"/>
                </a:solidFill>
              </a:rPr>
              <a:t>DI</a:t>
            </a:r>
            <a:r>
              <a:rPr lang="it-IT" dirty="0" smtClean="0">
                <a:solidFill>
                  <a:schemeClr val="tx1"/>
                </a:solidFill>
              </a:rPr>
              <a:t> PRESTAZIONE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5" name="object 161"/>
          <p:cNvSpPr/>
          <p:nvPr/>
        </p:nvSpPr>
        <p:spPr>
          <a:xfrm>
            <a:off x="357158" y="1785926"/>
            <a:ext cx="8429684" cy="39715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187696" y="624230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27164" y="6409944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86144" y="657758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8596" y="642918"/>
            <a:ext cx="8358246" cy="542928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FL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ESS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’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DE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LL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MI</a:t>
            </a: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R="0" algn="just">
              <a:lnSpc>
                <a:spcPct val="100000"/>
              </a:lnSpc>
            </a:pP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Indipendentemente dalle soluzioni conformi </a:t>
            </a: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adottate per </a:t>
            </a:r>
            <a:r>
              <a:rPr lang="it-IT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i </a:t>
            </a:r>
            <a:r>
              <a:rPr lang="it-IT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rivestimenti sono </a:t>
            </a:r>
            <a:r>
              <a:rPr lang="it-IT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comunque ammessi materiali</a:t>
            </a: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 installati a parete o a pavimento </a:t>
            </a:r>
            <a:r>
              <a:rPr lang="it-IT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compresi nel gruppo di materiali GM4 per </a:t>
            </a:r>
            <a:r>
              <a:rPr lang="it-IT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il 5</a:t>
            </a:r>
            <a:r>
              <a:rPr lang="it-IT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% della superficie lorda interna delle vie d'esodo o </a:t>
            </a:r>
            <a:r>
              <a:rPr lang="it-IT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dei locali dell'attività</a:t>
            </a: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 </a:t>
            </a: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(es. </a:t>
            </a: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somma delle superfici lorde di soffitto, pareti, pavimento ed aperture del locale).</a:t>
            </a: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endParaRPr lang="it-IT" sz="24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dirty="0" smtClean="0">
              <a:latin typeface="Arial"/>
              <a:cs typeface="Arial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just"/>
            <a:endParaRPr lang="it-IT" sz="28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>
              <a:lnSpc>
                <a:spcPct val="100000"/>
              </a:lnSpc>
            </a:pPr>
            <a:endParaRPr lang="it-IT" sz="3200" dirty="0" smtClean="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 fontAlgn="base">
              <a:tabLst>
                <a:tab pos="7985125" algn="l"/>
              </a:tabLst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1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187696" y="624230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27164" y="6409944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86144" y="657758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8596" y="642918"/>
            <a:ext cx="8358246" cy="542928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SC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US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ON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E 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DA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LA 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VE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RI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A 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DE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EQU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IT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800" b="1" spc="-20" dirty="0" err="1" smtClean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lang="it-IT" sz="2800" b="1" dirty="0" err="1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800" b="1" spc="-15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EAZ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ON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E 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2800" b="1" spc="-1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UOC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</a:p>
          <a:p>
            <a:pPr marL="12700" algn="just">
              <a:lnSpc>
                <a:spcPct val="100000"/>
              </a:lnSpc>
            </a:pP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Non </a:t>
            </a: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e richiesta la verifica dei requisiti di reazione al fuoco per:</a:t>
            </a:r>
          </a:p>
          <a:p>
            <a:pPr marL="527050" marR="53975" indent="-514350" algn="just">
              <a:lnSpc>
                <a:spcPct val="110000"/>
              </a:lnSpc>
              <a:buClr>
                <a:srgbClr val="323299"/>
              </a:buClr>
              <a:buFont typeface="+mj-lt"/>
              <a:buAutoNum type="alphaLcPeriod"/>
              <a:tabLst>
                <a:tab pos="294640" algn="l"/>
              </a:tabLst>
            </a:pP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materiali stoccati od oggetto di processi produttivi (es. </a:t>
            </a: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beni in deposito, in vendita, in esposizione, </a:t>
            </a: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...);</a:t>
            </a:r>
          </a:p>
          <a:p>
            <a:pPr marL="527050" marR="53975" indent="-514350" algn="just">
              <a:lnSpc>
                <a:spcPct val="110000"/>
              </a:lnSpc>
              <a:buClr>
                <a:srgbClr val="323299"/>
              </a:buClr>
              <a:buFont typeface="+mj-lt"/>
              <a:buAutoNum type="alphaLcPeriod"/>
              <a:tabLst>
                <a:tab pos="294640" algn="l"/>
              </a:tabLst>
            </a:pP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elementi </a:t>
            </a:r>
            <a:r>
              <a:rPr lang="it-IT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costruttivi o strutturali portanti </a:t>
            </a: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per i quali sia già richiesta la verifica dei requisiti di resistenza al fuoco</a:t>
            </a: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;</a:t>
            </a: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endParaRPr lang="it-IT" sz="24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dirty="0" smtClean="0">
              <a:latin typeface="Arial"/>
              <a:cs typeface="Arial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just"/>
            <a:endParaRPr lang="it-IT" sz="28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>
              <a:lnSpc>
                <a:spcPct val="100000"/>
              </a:lnSpc>
            </a:pPr>
            <a:endParaRPr lang="it-IT" sz="3200" dirty="0" smtClean="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 fontAlgn="base">
              <a:tabLst>
                <a:tab pos="7985125" algn="l"/>
              </a:tabLst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1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187696" y="624230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27164" y="6409944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86144" y="657758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8596" y="642918"/>
            <a:ext cx="8358246" cy="542928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SC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US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ON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E 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DA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LA 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VE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RI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A 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DE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EQU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IT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800" b="1" spc="-20" dirty="0" err="1" smtClean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lang="it-IT" sz="2800" b="1" dirty="0" err="1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800" b="1" spc="-15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EAZ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ON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E 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2800" b="1" spc="-1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UOC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</a:p>
          <a:p>
            <a:pPr marL="12700" algn="ctr">
              <a:lnSpc>
                <a:spcPct val="100000"/>
              </a:lnSpc>
            </a:pP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…</a:t>
            </a:r>
          </a:p>
          <a:p>
            <a:pPr marL="527050" marR="219710" indent="-514350" algn="just">
              <a:lnSpc>
                <a:spcPts val="2640"/>
              </a:lnSpc>
              <a:buClr>
                <a:srgbClr val="323299"/>
              </a:buClr>
              <a:buFont typeface="+mj-lt"/>
              <a:buAutoNum type="arabicPeriod" startAt="3"/>
              <a:tabLst>
                <a:tab pos="280670" algn="l"/>
              </a:tabLst>
            </a:pP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materiali </a:t>
            </a: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protetti con separazioni di classe di resistenza al fuoco almeno K 30 o EI 30.</a:t>
            </a:r>
            <a:endParaRPr lang="it-IT" sz="28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algn="just">
              <a:lnSpc>
                <a:spcPts val="1200"/>
              </a:lnSpc>
              <a:spcBef>
                <a:spcPts val="11"/>
              </a:spcBef>
            </a:pPr>
            <a:endParaRPr lang="it-IT" sz="28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L="12700" marR="12700" indent="0" algn="just">
              <a:lnSpc>
                <a:spcPct val="120000"/>
              </a:lnSpc>
            </a:pP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Per eventuali rivestimenti ed altri materiali applicati </a:t>
            </a:r>
            <a:r>
              <a:rPr lang="it-IT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sugli elementi costruttivi o strutturali di cui al comma 1.b</a:t>
            </a: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 </a:t>
            </a:r>
            <a:r>
              <a:rPr lang="it-IT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rimane comunque obbligatoria la verifica dei requisiti di reazione al fuoco </a:t>
            </a: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in funzione dei pertinenti livelli di prestazione.</a:t>
            </a: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endParaRPr lang="it-IT" sz="24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dirty="0" smtClean="0">
              <a:latin typeface="Arial"/>
              <a:cs typeface="Arial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just"/>
            <a:endParaRPr lang="it-IT" sz="28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>
              <a:lnSpc>
                <a:spcPct val="100000"/>
              </a:lnSpc>
            </a:pPr>
            <a:endParaRPr lang="it-IT" sz="3200" dirty="0" smtClean="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 fontAlgn="base">
              <a:tabLst>
                <a:tab pos="7985125" algn="l"/>
              </a:tabLst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1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187696" y="624230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27164" y="6409944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86144" y="657758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8596" y="642918"/>
            <a:ext cx="8358246" cy="542928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AS</a:t>
            </a:r>
            <a:r>
              <a:rPr lang="it-IT" sz="2800" b="1" spc="5" dirty="0" smtClean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TT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OM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EN</a:t>
            </a:r>
            <a:r>
              <a:rPr lang="it-IT" sz="2800" b="1" spc="5" dirty="0" smtClean="0">
                <a:solidFill>
                  <a:srgbClr val="FF0000"/>
                </a:solidFill>
                <a:latin typeface="Arial"/>
                <a:cs typeface="Arial"/>
              </a:rPr>
              <a:t>TA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endParaRPr lang="it-IT" sz="2800" dirty="0" smtClean="0">
              <a:latin typeface="Arial"/>
              <a:cs typeface="Arial"/>
            </a:endParaRPr>
          </a:p>
          <a:p>
            <a:pPr marL="12700" marR="12700" indent="1270" algn="just">
              <a:lnSpc>
                <a:spcPct val="119700"/>
              </a:lnSpc>
            </a:pPr>
            <a:endParaRPr lang="it-IT" sz="28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L="12700" marR="12700" indent="1270" algn="just">
              <a:lnSpc>
                <a:spcPct val="119700"/>
              </a:lnSpc>
            </a:pP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Sulle </a:t>
            </a:r>
            <a:r>
              <a:rPr lang="it-IT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facciate</a:t>
            </a: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 devono essere utilizzati materiali di rivestimento che </a:t>
            </a:r>
            <a:r>
              <a:rPr lang="it-IT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limitino le probabilità di incendio</a:t>
            </a: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 delle facciate stesse e la successiva propagazione a causa di un eventuale fuoco avente origine esterna o origine interna, a causa di fiamme e fumi caldi che fuoriescono da vani, aperture, cavità, interstizi.</a:t>
            </a:r>
            <a:endParaRPr lang="it-IT" sz="28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algn="just">
              <a:lnSpc>
                <a:spcPts val="1000"/>
              </a:lnSpc>
            </a:pPr>
            <a:endParaRPr lang="it-IT" sz="28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algn="just">
              <a:lnSpc>
                <a:spcPts val="1400"/>
              </a:lnSpc>
              <a:spcBef>
                <a:spcPts val="7"/>
              </a:spcBef>
            </a:pPr>
            <a:endParaRPr lang="it-IT" sz="28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dirty="0" smtClean="0">
              <a:latin typeface="Arial"/>
              <a:cs typeface="Arial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just"/>
            <a:endParaRPr lang="it-IT" sz="28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>
              <a:lnSpc>
                <a:spcPct val="100000"/>
              </a:lnSpc>
            </a:pPr>
            <a:endParaRPr lang="it-IT" sz="3200" dirty="0" smtClean="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 fontAlgn="base">
              <a:tabLst>
                <a:tab pos="7985125" algn="l"/>
              </a:tabLst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1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187696" y="624230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27164" y="6409944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86144" y="657758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8596" y="642918"/>
            <a:ext cx="8358246" cy="542928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AS</a:t>
            </a:r>
            <a:r>
              <a:rPr lang="it-IT" sz="2800" b="1" spc="5" dirty="0" smtClean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TT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OM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EN</a:t>
            </a:r>
            <a:r>
              <a:rPr lang="it-IT" sz="2800" b="1" spc="5" dirty="0" smtClean="0">
                <a:solidFill>
                  <a:srgbClr val="FF0000"/>
                </a:solidFill>
                <a:latin typeface="Arial"/>
                <a:cs typeface="Arial"/>
              </a:rPr>
              <a:t>TA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endParaRPr lang="it-IT" sz="2800" dirty="0" smtClean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…</a:t>
            </a:r>
          </a:p>
          <a:p>
            <a:pPr algn="just">
              <a:lnSpc>
                <a:spcPts val="1000"/>
              </a:lnSpc>
            </a:pPr>
            <a:endParaRPr lang="it-IT" sz="28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L="17145" marR="15240" indent="0" algn="just">
              <a:lnSpc>
                <a:spcPct val="119700"/>
              </a:lnSpc>
            </a:pP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Si </a:t>
            </a: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richiama la possibilità di prevedere prestazioni di reazione al fuoco anche per altri materiali (es. porte, lucernari, pannelli fotovoltaici, ...) laddove la valutazione del rischio ne evidenzi la </a:t>
            </a: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necessità (es</a:t>
            </a: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. </a:t>
            </a: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corridoi di esodo con presenza rilevante di porte, </a:t>
            </a:r>
            <a:r>
              <a:rPr lang="it-IT" sz="2800" dirty="0" err="1" smtClean="0">
                <a:solidFill>
                  <a:srgbClr val="372ED1"/>
                </a:solidFill>
                <a:latin typeface="Comic Sans MS"/>
                <a:cs typeface="Comic Sans MS"/>
              </a:rPr>
              <a:t>cavedi</a:t>
            </a: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 o canalizzazioni con presenza importante di cavi elettrici, percorsi di esodo con presenza significativa di </a:t>
            </a: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lucernari, coperture </a:t>
            </a: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combustibili sottostanti pannelli fotovoltaici, ...).</a:t>
            </a:r>
            <a:endParaRPr lang="it-IT" sz="28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L="12700" marR="12700" indent="0" algn="just">
              <a:lnSpc>
                <a:spcPct val="120000"/>
              </a:lnSpc>
            </a:pP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.</a:t>
            </a: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endParaRPr lang="it-IT" sz="24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dirty="0" smtClean="0">
              <a:latin typeface="Arial"/>
              <a:cs typeface="Arial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just"/>
            <a:endParaRPr lang="it-IT" sz="28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>
              <a:lnSpc>
                <a:spcPct val="100000"/>
              </a:lnSpc>
            </a:pPr>
            <a:endParaRPr lang="it-IT" sz="3200" dirty="0" smtClean="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 fontAlgn="base">
              <a:tabLst>
                <a:tab pos="7985125" algn="l"/>
              </a:tabLst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1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187696" y="624230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27164" y="6409944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86144" y="657758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18540" y="642918"/>
            <a:ext cx="8025426" cy="48577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ctr">
              <a:lnSpc>
                <a:spcPct val="145500"/>
              </a:lnSpc>
              <a:tabLst>
                <a:tab pos="4334510" algn="l"/>
              </a:tabLst>
            </a:pPr>
            <a:r>
              <a:rPr lang="it-IT" sz="3200" b="1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it-IT" sz="3200" b="1" spc="-10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it-IT" sz="3200" b="1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it-IT" sz="3200" b="1" spc="-5" dirty="0" smtClean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lang="it-IT" sz="3200" b="1" spc="-10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3200" b="1" spc="-15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it-IT" sz="3200" b="1" dirty="0" smtClean="0">
                <a:solidFill>
                  <a:srgbClr val="FF0000"/>
                </a:solidFill>
                <a:latin typeface="Arial"/>
                <a:cs typeface="Arial"/>
              </a:rPr>
              <a:t>NE</a:t>
            </a:r>
            <a:r>
              <a:rPr lang="it-IT" sz="3200" b="1" spc="-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3200" b="1" dirty="0" smtClean="0">
                <a:solidFill>
                  <a:srgbClr val="FF0000"/>
                </a:solidFill>
                <a:latin typeface="Arial"/>
                <a:cs typeface="Arial"/>
              </a:rPr>
              <a:t>AL</a:t>
            </a:r>
            <a:r>
              <a:rPr lang="it-IT" sz="3200" b="1" spc="-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3200" b="1" spc="-5" dirty="0" smtClean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lang="it-IT" sz="3200" b="1" dirty="0" smtClean="0">
                <a:solidFill>
                  <a:srgbClr val="FF0000"/>
                </a:solidFill>
                <a:latin typeface="Arial"/>
                <a:cs typeface="Arial"/>
              </a:rPr>
              <a:t>UO</a:t>
            </a:r>
            <a:r>
              <a:rPr lang="it-IT" sz="3200" b="1" spc="-10" dirty="0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it-IT" sz="3200" b="1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it-IT" sz="3200" b="1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lang="it-IT" sz="3200" b="1" spc="-5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12700" marR="12700" indent="0" algn="ctr">
              <a:lnSpc>
                <a:spcPct val="145500"/>
              </a:lnSpc>
              <a:tabLst>
                <a:tab pos="4334510" algn="l"/>
              </a:tabLst>
            </a:pP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N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E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LL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’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A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M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B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I</a:t>
            </a:r>
            <a:r>
              <a:rPr lang="it-IT" sz="2400" b="1" spc="-15" dirty="0" smtClean="0">
                <a:solidFill>
                  <a:srgbClr val="323299"/>
                </a:solidFill>
                <a:latin typeface="Arial"/>
                <a:cs typeface="Arial"/>
              </a:rPr>
              <a:t>T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O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 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D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E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LL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A 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S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T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RA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T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E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G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I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E 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A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N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T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I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NC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E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ND</a:t>
            </a:r>
            <a:r>
              <a:rPr lang="it-IT" sz="2400" b="1" spc="-20" dirty="0" smtClean="0">
                <a:solidFill>
                  <a:srgbClr val="323299"/>
                </a:solidFill>
                <a:latin typeface="Arial"/>
                <a:cs typeface="Arial"/>
              </a:rPr>
              <a:t>I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O</a:t>
            </a:r>
          </a:p>
          <a:p>
            <a:pPr marL="12700" marR="12700" indent="0" algn="ctr">
              <a:lnSpc>
                <a:spcPct val="145500"/>
              </a:lnSpc>
              <a:tabLst>
                <a:tab pos="4334510" algn="l"/>
              </a:tabLst>
            </a:pP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 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L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A 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it-IT" sz="2400" b="1" spc="-5" dirty="0" smtClean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400" b="1" spc="-15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NE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AL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400" b="1" spc="-5" dirty="0" smtClean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UO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it-IT" sz="2400" b="1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lang="it-IT" sz="2400" b="1" spc="-5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12700" marR="12700" indent="0" algn="ctr">
              <a:lnSpc>
                <a:spcPct val="145500"/>
              </a:lnSpc>
              <a:tabLst>
                <a:tab pos="4334510" algn="l"/>
              </a:tabLst>
            </a:pP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È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 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UNA</a:t>
            </a:r>
            <a:r>
              <a:rPr lang="it-IT" sz="2400" b="1" spc="-15" dirty="0" smtClean="0">
                <a:solidFill>
                  <a:srgbClr val="323299"/>
                </a:solidFill>
                <a:latin typeface="Arial"/>
                <a:cs typeface="Arial"/>
              </a:rPr>
              <a:t> 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M</a:t>
            </a:r>
            <a:r>
              <a:rPr lang="it-IT" sz="2400" b="1" spc="-20" dirty="0" smtClean="0">
                <a:solidFill>
                  <a:srgbClr val="323299"/>
                </a:solidFill>
                <a:latin typeface="Arial"/>
                <a:cs typeface="Arial"/>
              </a:rPr>
              <a:t>I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S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URA </a:t>
            </a:r>
            <a:r>
              <a:rPr lang="it-IT" sz="2400" b="1" dirty="0" err="1" smtClean="0">
                <a:solidFill>
                  <a:srgbClr val="323299"/>
                </a:solidFill>
                <a:latin typeface="Arial"/>
                <a:cs typeface="Arial"/>
              </a:rPr>
              <a:t>DI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 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RO</a:t>
            </a:r>
            <a:r>
              <a:rPr lang="it-IT" sz="2400" b="1" spc="-5" dirty="0" smtClean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it-IT" sz="2400" b="1" spc="-5" dirty="0" smtClean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 P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SS</a:t>
            </a:r>
            <a:r>
              <a:rPr lang="it-IT" sz="2400" b="1" spc="5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endParaRPr lang="it-IT" sz="24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99"/>
              </a:spcBef>
            </a:pPr>
            <a:endParaRPr lang="it-IT" sz="1200" dirty="0" smtClean="0"/>
          </a:p>
          <a:p>
            <a:pPr algn="ctr"/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E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FF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I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CACE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 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N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E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LL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E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 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F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A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S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I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 </a:t>
            </a:r>
            <a:r>
              <a:rPr lang="it-IT" sz="2400" b="1" spc="5" dirty="0" smtClean="0">
                <a:solidFill>
                  <a:srgbClr val="323299"/>
                </a:solidFill>
                <a:latin typeface="Arial"/>
                <a:cs typeface="Arial"/>
              </a:rPr>
              <a:t>I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N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I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Z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I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A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L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I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 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D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E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LL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'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I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NC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E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ND</a:t>
            </a:r>
            <a:r>
              <a:rPr lang="it-IT" sz="2400" b="1" spc="-20" dirty="0" smtClean="0">
                <a:solidFill>
                  <a:srgbClr val="323299"/>
                </a:solidFill>
                <a:latin typeface="Arial"/>
                <a:cs typeface="Arial"/>
              </a:rPr>
              <a:t>I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O</a:t>
            </a:r>
            <a:endParaRPr lang="it-IT" sz="2400" dirty="0" smtClean="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7"/>
              </a:spcBef>
            </a:pPr>
            <a:endParaRPr lang="it-IT" sz="800" dirty="0" smtClean="0"/>
          </a:p>
          <a:p>
            <a:pPr>
              <a:lnSpc>
                <a:spcPts val="1000"/>
              </a:lnSpc>
            </a:pPr>
            <a:endParaRPr lang="it-IT" sz="1050" dirty="0" smtClean="0"/>
          </a:p>
          <a:p>
            <a:pPr>
              <a:lnSpc>
                <a:spcPts val="1000"/>
              </a:lnSpc>
            </a:pPr>
            <a:endParaRPr lang="it-IT" sz="1050" dirty="0" smtClean="0"/>
          </a:p>
          <a:p>
            <a:pPr marL="1270" algn="ctr">
              <a:lnSpc>
                <a:spcPct val="100000"/>
              </a:lnSpc>
            </a:pP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OB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IE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TT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IV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O</a:t>
            </a:r>
            <a:r>
              <a:rPr lang="it-IT" sz="2400" b="1" spc="-20" dirty="0" smtClean="0">
                <a:solidFill>
                  <a:srgbClr val="323299"/>
                </a:solidFill>
                <a:latin typeface="Arial"/>
                <a:cs typeface="Arial"/>
              </a:rPr>
              <a:t> 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P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R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I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M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AR</a:t>
            </a:r>
            <a:r>
              <a:rPr lang="it-IT" sz="2400" b="1" spc="-20" dirty="0" smtClean="0">
                <a:solidFill>
                  <a:srgbClr val="323299"/>
                </a:solidFill>
                <a:latin typeface="Arial"/>
                <a:cs typeface="Arial"/>
              </a:rPr>
              <a:t>I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O</a:t>
            </a:r>
            <a:endParaRPr lang="it-IT" sz="2400" dirty="0" smtClean="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99"/>
              </a:spcBef>
            </a:pPr>
            <a:endParaRPr lang="it-IT" sz="1200" dirty="0" smtClean="0"/>
          </a:p>
          <a:p>
            <a:pPr marL="635" algn="ctr">
              <a:lnSpc>
                <a:spcPct val="100000"/>
              </a:lnSpc>
              <a:tabLst>
                <a:tab pos="1341755" algn="l"/>
              </a:tabLst>
            </a:pPr>
            <a:r>
              <a:rPr lang="it-IT" sz="2400" b="1" spc="-5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400" b="1" spc="-5" dirty="0" smtClean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400" b="1" spc="-5" dirty="0" smtClean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ARE </a:t>
            </a:r>
            <a:r>
              <a:rPr lang="it-IT" sz="2400" b="1" spc="-15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’I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NN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ES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CO</a:t>
            </a:r>
            <a:r>
              <a:rPr lang="it-IT" sz="2400" b="1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it-IT" sz="2400" b="1" spc="-2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400" b="1" spc="-5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A 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RO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it-IT" sz="2400" b="1" spc="-15" dirty="0" smtClean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it-IT" sz="2400" b="1" spc="-5" dirty="0" smtClean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ONE</a:t>
            </a:r>
          </a:p>
          <a:p>
            <a:pPr marL="635" algn="ctr">
              <a:lnSpc>
                <a:spcPct val="100000"/>
              </a:lnSpc>
              <a:tabLst>
                <a:tab pos="1341755" algn="l"/>
              </a:tabLst>
            </a:pPr>
            <a:endParaRPr lang="it-IT" sz="24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  <a:tabLst>
                <a:tab pos="1341755" algn="l"/>
              </a:tabLst>
            </a:pP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AL FINE </a:t>
            </a:r>
            <a:endParaRPr lang="it-IT" sz="24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49"/>
              </a:spcBef>
            </a:pPr>
            <a:endParaRPr lang="it-IT" sz="800" dirty="0" smtClean="0">
              <a:solidFill>
                <a:srgbClr val="FF0000"/>
              </a:solidFill>
            </a:endParaRPr>
          </a:p>
          <a:p>
            <a:pPr>
              <a:lnSpc>
                <a:spcPts val="1000"/>
              </a:lnSpc>
            </a:pPr>
            <a:endParaRPr lang="it-IT" sz="1050" dirty="0" smtClean="0">
              <a:solidFill>
                <a:srgbClr val="FF0000"/>
              </a:solidFill>
            </a:endParaRPr>
          </a:p>
          <a:p>
            <a:pPr>
              <a:lnSpc>
                <a:spcPts val="1000"/>
              </a:lnSpc>
            </a:pPr>
            <a:endParaRPr lang="it-IT" sz="1050" dirty="0" smtClean="0">
              <a:solidFill>
                <a:srgbClr val="FF0000"/>
              </a:solidFill>
            </a:endParaRPr>
          </a:p>
          <a:p>
            <a:pPr marL="1905" algn="ctr">
              <a:lnSpc>
                <a:spcPct val="100000"/>
              </a:lnSpc>
            </a:pP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GAR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lang="it-IT" sz="2400" b="1" spc="-5" dirty="0" smtClean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RE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400" b="1" spc="-5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’ES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ODO</a:t>
            </a:r>
            <a:r>
              <a:rPr lang="it-IT" sz="2400" b="1" spc="-2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DE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it-IT" sz="2400" b="1" spc="-5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400" b="1" spc="-15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CC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UP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AN</a:t>
            </a:r>
            <a:r>
              <a:rPr lang="it-IT" sz="2400" b="1" spc="-5" dirty="0" smtClean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 fontAlgn="base">
              <a:tabLst>
                <a:tab pos="7985125" algn="l"/>
              </a:tabLst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1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187696" y="624230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27164" y="6409944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86144" y="657758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18540" y="642918"/>
            <a:ext cx="8025426" cy="48577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ctr">
              <a:lnSpc>
                <a:spcPct val="145500"/>
              </a:lnSpc>
              <a:tabLst>
                <a:tab pos="4334510" algn="l"/>
              </a:tabLst>
            </a:pPr>
            <a:r>
              <a:rPr lang="it-IT" sz="3200" b="1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it-IT" sz="3200" b="1" spc="-10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it-IT" sz="3200" b="1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it-IT" sz="3200" b="1" spc="-5" dirty="0" smtClean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lang="it-IT" sz="3200" b="1" spc="-10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3200" b="1" spc="-15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it-IT" sz="3200" b="1" dirty="0" smtClean="0">
                <a:solidFill>
                  <a:srgbClr val="FF0000"/>
                </a:solidFill>
                <a:latin typeface="Arial"/>
                <a:cs typeface="Arial"/>
              </a:rPr>
              <a:t>NE</a:t>
            </a:r>
            <a:r>
              <a:rPr lang="it-IT" sz="3200" b="1" spc="-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3200" b="1" dirty="0" smtClean="0">
                <a:solidFill>
                  <a:srgbClr val="FF0000"/>
                </a:solidFill>
                <a:latin typeface="Arial"/>
                <a:cs typeface="Arial"/>
              </a:rPr>
              <a:t>AL</a:t>
            </a:r>
            <a:r>
              <a:rPr lang="it-IT" sz="3200" b="1" spc="-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3200" b="1" spc="-5" dirty="0" smtClean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lang="it-IT" sz="3200" b="1" dirty="0" smtClean="0">
                <a:solidFill>
                  <a:srgbClr val="FF0000"/>
                </a:solidFill>
                <a:latin typeface="Arial"/>
                <a:cs typeface="Arial"/>
              </a:rPr>
              <a:t>UO</a:t>
            </a:r>
            <a:r>
              <a:rPr lang="it-IT" sz="3200" b="1" spc="-10" dirty="0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it-IT" sz="3200" b="1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it-IT" sz="3200" b="1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lang="it-IT" sz="3200" b="1" spc="-5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12700" marR="12700" algn="ctr">
              <a:lnSpc>
                <a:spcPct val="130000"/>
              </a:lnSpc>
            </a:pP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S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I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 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R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I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F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E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R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IS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CE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 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AL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 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CO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M</a:t>
            </a:r>
            <a:r>
              <a:rPr lang="it-IT" sz="2400" b="1" spc="-20" dirty="0" smtClean="0">
                <a:solidFill>
                  <a:srgbClr val="323299"/>
                </a:solidFill>
                <a:latin typeface="Arial"/>
                <a:cs typeface="Arial"/>
              </a:rPr>
              <a:t>P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OR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T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A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M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E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N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T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O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 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AL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 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F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U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O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C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O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 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D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E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I 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M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A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T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E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R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I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A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L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I</a:t>
            </a:r>
            <a:r>
              <a:rPr lang="it-IT" sz="2400" b="1" spc="-25" dirty="0" smtClean="0">
                <a:solidFill>
                  <a:srgbClr val="323299"/>
                </a:solidFill>
                <a:latin typeface="Arial"/>
                <a:cs typeface="Arial"/>
              </a:rPr>
              <a:t> 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N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E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LL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E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 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it-IT" sz="2400" b="1" spc="-5" dirty="0" smtClean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lang="it-IT" sz="2400" b="1" spc="10" dirty="0" smtClean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lang="it-IT" sz="2400" b="1" spc="5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it-IT" sz="2400" b="1" spc="-5" dirty="0" smtClean="0">
                <a:solidFill>
                  <a:srgbClr val="FF0000"/>
                </a:solidFill>
                <a:latin typeface="Arial"/>
                <a:cs typeface="Arial"/>
              </a:rPr>
              <a:t>TT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IV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CON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DI</a:t>
            </a:r>
            <a:r>
              <a:rPr lang="it-IT" sz="2400" b="1" spc="-5" dirty="0" smtClean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ONI</a:t>
            </a:r>
            <a:endParaRPr lang="it-IT" sz="24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20"/>
              </a:spcBef>
            </a:pPr>
            <a:endParaRPr lang="it-IT" sz="800" dirty="0" smtClean="0">
              <a:solidFill>
                <a:srgbClr val="FF0000"/>
              </a:solidFill>
            </a:endParaRPr>
          </a:p>
          <a:p>
            <a:pPr marL="1270" algn="ctr">
              <a:lnSpc>
                <a:spcPct val="100000"/>
              </a:lnSpc>
            </a:pPr>
            <a:r>
              <a:rPr lang="it-IT" sz="2400" b="1" spc="-5" dirty="0" smtClean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NA</a:t>
            </a:r>
            <a:r>
              <a:rPr lang="it-IT" sz="2400" b="1" spc="-5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  <a:latin typeface="Arial"/>
                <a:cs typeface="Arial"/>
              </a:rPr>
              <a:t>DI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 APP</a:t>
            </a:r>
            <a:r>
              <a:rPr lang="it-IT" sz="2400" b="1" spc="-5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CA</a:t>
            </a:r>
            <a:r>
              <a:rPr lang="it-IT" sz="2400" b="1" spc="-5" dirty="0" smtClean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endParaRPr lang="it-IT" sz="24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lang="it-IT" sz="1050" dirty="0" smtClean="0"/>
          </a:p>
          <a:p>
            <a:pPr>
              <a:lnSpc>
                <a:spcPts val="1300"/>
              </a:lnSpc>
              <a:spcBef>
                <a:spcPts val="63"/>
              </a:spcBef>
            </a:pPr>
            <a:endParaRPr lang="it-IT" sz="1600" dirty="0" smtClean="0"/>
          </a:p>
          <a:p>
            <a:pPr marL="475615" marR="476884" indent="2540" algn="ctr">
              <a:lnSpc>
                <a:spcPct val="140000"/>
              </a:lnSpc>
            </a:pP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ESP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R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I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M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E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 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2400" b="1" spc="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GRA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it-IT" sz="2400" b="1" spc="-2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  <a:latin typeface="Arial"/>
                <a:cs typeface="Arial"/>
              </a:rPr>
              <a:t>DI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 P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AR</a:t>
            </a:r>
            <a:r>
              <a:rPr lang="it-IT" sz="2400" b="1" spc="-5" dirty="0" smtClean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IP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it-IT" sz="2400" b="1" spc="-5" dirty="0" smtClean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ONE A</a:t>
            </a:r>
            <a:r>
              <a:rPr lang="it-IT" sz="2400" b="1" spc="-5" dirty="0" smtClean="0">
                <a:solidFill>
                  <a:srgbClr val="FF0000"/>
                </a:solidFill>
                <a:latin typeface="Arial"/>
                <a:cs typeface="Arial"/>
              </a:rPr>
              <a:t>LL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'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NC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lang="it-IT"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DI</a:t>
            </a:r>
            <a:r>
              <a:rPr lang="it-IT" sz="2400" b="1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it-IT" sz="2400" b="1" spc="-20" dirty="0" smtClean="0">
                <a:solidFill>
                  <a:srgbClr val="323299"/>
                </a:solidFill>
                <a:latin typeface="Arial"/>
                <a:cs typeface="Arial"/>
              </a:rPr>
              <a:t> 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(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C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ON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T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R</a:t>
            </a:r>
            <a:r>
              <a:rPr lang="it-IT" sz="2400" b="1" spc="-20" dirty="0" smtClean="0">
                <a:solidFill>
                  <a:srgbClr val="323299"/>
                </a:solidFill>
                <a:latin typeface="Arial"/>
                <a:cs typeface="Arial"/>
              </a:rPr>
              <a:t>I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BU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T</a:t>
            </a:r>
            <a:r>
              <a:rPr lang="it-IT" sz="2400" b="1" spc="-15" dirty="0" smtClean="0">
                <a:solidFill>
                  <a:srgbClr val="323299"/>
                </a:solidFill>
                <a:latin typeface="Arial"/>
                <a:cs typeface="Arial"/>
              </a:rPr>
              <a:t>O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) 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V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A</a:t>
            </a:r>
            <a:r>
              <a:rPr lang="it-IT" sz="2400" b="1" spc="-15" dirty="0" smtClean="0">
                <a:solidFill>
                  <a:srgbClr val="323299"/>
                </a:solidFill>
                <a:latin typeface="Arial"/>
                <a:cs typeface="Arial"/>
              </a:rPr>
              <a:t>L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U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T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A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T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O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 </a:t>
            </a:r>
            <a:r>
              <a:rPr lang="it-IT" sz="2400" b="1" spc="-20" dirty="0" smtClean="0">
                <a:solidFill>
                  <a:srgbClr val="323299"/>
                </a:solidFill>
                <a:latin typeface="Arial"/>
                <a:cs typeface="Arial"/>
              </a:rPr>
              <a:t>I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N CON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DI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Z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I</a:t>
            </a:r>
            <a:r>
              <a:rPr lang="it-IT" sz="2400" b="1" spc="-15" dirty="0" smtClean="0">
                <a:solidFill>
                  <a:srgbClr val="323299"/>
                </a:solidFill>
                <a:latin typeface="Arial"/>
                <a:cs typeface="Arial"/>
              </a:rPr>
              <a:t>O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NI</a:t>
            </a:r>
            <a:r>
              <a:rPr lang="it-IT" sz="2400" b="1" spc="-25" dirty="0" smtClean="0">
                <a:solidFill>
                  <a:srgbClr val="323299"/>
                </a:solidFill>
                <a:latin typeface="Arial"/>
                <a:cs typeface="Arial"/>
              </a:rPr>
              <a:t> </a:t>
            </a:r>
            <a:r>
              <a:rPr lang="it-IT" sz="2400" b="1" dirty="0" err="1" smtClean="0">
                <a:solidFill>
                  <a:srgbClr val="323299"/>
                </a:solidFill>
                <a:latin typeface="Arial"/>
                <a:cs typeface="Arial"/>
              </a:rPr>
              <a:t>DI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 P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RO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V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A </a:t>
            </a:r>
            <a:r>
              <a:rPr lang="it-IT" sz="2400" b="1" spc="-20" dirty="0" smtClean="0">
                <a:solidFill>
                  <a:srgbClr val="323299"/>
                </a:solidFill>
                <a:latin typeface="Arial"/>
                <a:cs typeface="Arial"/>
              </a:rPr>
              <a:t>S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T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ANDARD</a:t>
            </a:r>
            <a:r>
              <a:rPr lang="it-IT" sz="2400" b="1" spc="-10" dirty="0" smtClean="0">
                <a:solidFill>
                  <a:srgbClr val="323299"/>
                </a:solidFill>
                <a:latin typeface="Arial"/>
                <a:cs typeface="Arial"/>
              </a:rPr>
              <a:t>I</a:t>
            </a:r>
            <a:r>
              <a:rPr lang="it-IT" sz="2400" b="1" spc="-15" dirty="0" smtClean="0">
                <a:solidFill>
                  <a:srgbClr val="323299"/>
                </a:solidFill>
                <a:latin typeface="Arial"/>
                <a:cs typeface="Arial"/>
              </a:rPr>
              <a:t>Z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Z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A</a:t>
            </a:r>
            <a:r>
              <a:rPr lang="it-IT" sz="2400" b="1" spc="-5" dirty="0" smtClean="0">
                <a:solidFill>
                  <a:srgbClr val="323299"/>
                </a:solidFill>
                <a:latin typeface="Arial"/>
                <a:cs typeface="Arial"/>
              </a:rPr>
              <a:t>T</a:t>
            </a:r>
            <a:r>
              <a:rPr lang="it-IT" sz="2400" b="1" dirty="0" smtClean="0">
                <a:solidFill>
                  <a:srgbClr val="323299"/>
                </a:solidFill>
                <a:latin typeface="Arial"/>
                <a:cs typeface="Arial"/>
              </a:rPr>
              <a:t>E</a:t>
            </a:r>
            <a:endParaRPr lang="it-IT" sz="2400" dirty="0" smtClean="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 fontAlgn="base">
              <a:tabLst>
                <a:tab pos="7985125" algn="l"/>
              </a:tabLst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1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187696" y="624230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27164" y="6409944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86144" y="657758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18540" y="642918"/>
            <a:ext cx="8025426" cy="48577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" algn="ctr">
              <a:lnSpc>
                <a:spcPct val="100000"/>
              </a:lnSpc>
            </a:pPr>
            <a:r>
              <a:rPr lang="it-IT" sz="3200" b="1" spc="-5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32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3200" b="1" spc="-10" dirty="0" smtClean="0">
                <a:solidFill>
                  <a:srgbClr val="FF0000"/>
                </a:solidFill>
                <a:latin typeface="Arial"/>
                <a:cs typeface="Arial"/>
              </a:rPr>
              <a:t>VE</a:t>
            </a:r>
            <a:r>
              <a:rPr lang="it-IT" sz="3200" b="1" spc="-5" dirty="0" smtClean="0">
                <a:solidFill>
                  <a:srgbClr val="FF0000"/>
                </a:solidFill>
                <a:latin typeface="Arial"/>
                <a:cs typeface="Arial"/>
              </a:rPr>
              <a:t>LL</a:t>
            </a:r>
            <a:r>
              <a:rPr lang="it-IT" sz="32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3200" b="1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3200" b="1" spc="-10" dirty="0" err="1" smtClean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lang="it-IT" sz="3200" b="1" dirty="0" err="1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3200" b="1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3200" b="1" spc="-10" dirty="0" smtClean="0">
                <a:solidFill>
                  <a:srgbClr val="FF0000"/>
                </a:solidFill>
                <a:latin typeface="Arial"/>
                <a:cs typeface="Arial"/>
              </a:rPr>
              <a:t>PRES</a:t>
            </a:r>
            <a:r>
              <a:rPr lang="it-IT" sz="3200" b="1" spc="5" dirty="0" smtClean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it-IT" sz="3200" b="1" spc="-10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it-IT" sz="3200" b="1" spc="5" dirty="0" smtClean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lang="it-IT" sz="3200" b="1" spc="-10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3200" b="1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it-IT" sz="3200" b="1" spc="-10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lang="it-IT" sz="3200" b="1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just"/>
            <a:endParaRPr lang="it-IT" sz="28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just"/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(*) Per contributo all’incendio si intende l’energia rilasciata dai materiali che influenza la crescita e lo sviluppo dell’incendio in condizioni di </a:t>
            </a:r>
            <a:r>
              <a:rPr lang="it-IT" sz="2800" dirty="0" err="1" smtClean="0">
                <a:solidFill>
                  <a:srgbClr val="372ED1"/>
                </a:solidFill>
                <a:latin typeface="Comic Sans MS"/>
                <a:cs typeface="Comic Sans MS"/>
              </a:rPr>
              <a:t>pre</a:t>
            </a: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 e post incendio generalizzato (</a:t>
            </a:r>
            <a:r>
              <a:rPr lang="it-IT" sz="2800" dirty="0" err="1" smtClean="0">
                <a:solidFill>
                  <a:srgbClr val="372ED1"/>
                </a:solidFill>
                <a:latin typeface="Comic Sans MS"/>
                <a:cs typeface="Comic Sans MS"/>
              </a:rPr>
              <a:t>flashover</a:t>
            </a:r>
            <a:r>
              <a:rPr lang="it-IT" sz="2800" dirty="0" smtClean="0">
                <a:solidFill>
                  <a:srgbClr val="372ED1"/>
                </a:solidFill>
                <a:latin typeface="Comic Sans MS"/>
                <a:cs typeface="Comic Sans MS"/>
              </a:rPr>
              <a:t>) secondo EN 13501-1 </a:t>
            </a:r>
            <a:endParaRPr lang="it-IT" sz="28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>
              <a:lnSpc>
                <a:spcPct val="100000"/>
              </a:lnSpc>
            </a:pPr>
            <a:endParaRPr lang="it-IT" sz="3200" dirty="0" smtClean="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 fontAlgn="base">
              <a:tabLst>
                <a:tab pos="7985125" algn="l"/>
              </a:tabLst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1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160"/>
          <p:cNvSpPr/>
          <p:nvPr/>
        </p:nvSpPr>
        <p:spPr>
          <a:xfrm>
            <a:off x="428596" y="1643050"/>
            <a:ext cx="8501122" cy="20141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187696" y="624230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27164" y="6409944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86144" y="657758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18540" y="642918"/>
            <a:ext cx="8025426" cy="48577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2800" b="1" spc="165" dirty="0" smtClean="0">
                <a:solidFill>
                  <a:srgbClr val="FD0101"/>
                </a:solidFill>
                <a:latin typeface="Arial"/>
                <a:cs typeface="Arial"/>
              </a:rPr>
              <a:t>l</a:t>
            </a:r>
            <a:r>
              <a:rPr lang="it-IT" sz="2800" b="1" spc="-185" dirty="0" smtClean="0">
                <a:solidFill>
                  <a:srgbClr val="FD0101"/>
                </a:solidFill>
                <a:latin typeface="Arial"/>
                <a:cs typeface="Arial"/>
              </a:rPr>
              <a:t> </a:t>
            </a:r>
            <a:r>
              <a:rPr lang="it-IT" sz="2800" b="1" dirty="0" smtClean="0">
                <a:solidFill>
                  <a:srgbClr val="FD0101"/>
                </a:solidFill>
                <a:latin typeface="Arial"/>
                <a:cs typeface="Arial"/>
              </a:rPr>
              <a:t>CRITERI</a:t>
            </a:r>
            <a:r>
              <a:rPr lang="it-IT" sz="2800" b="1" spc="215" dirty="0" smtClean="0">
                <a:solidFill>
                  <a:srgbClr val="FD0101"/>
                </a:solidFill>
                <a:latin typeface="Arial"/>
                <a:cs typeface="Arial"/>
              </a:rPr>
              <a:t> </a:t>
            </a:r>
            <a:r>
              <a:rPr lang="it-IT" sz="2800" b="1" spc="5" dirty="0" err="1" smtClean="0">
                <a:solidFill>
                  <a:srgbClr val="FD0101"/>
                </a:solidFill>
                <a:latin typeface="Arial"/>
                <a:cs typeface="Arial"/>
              </a:rPr>
              <a:t>DI</a:t>
            </a:r>
            <a:r>
              <a:rPr lang="it-IT" sz="2800" b="1" spc="-130" dirty="0" smtClean="0">
                <a:solidFill>
                  <a:srgbClr val="FD0101"/>
                </a:solidFill>
                <a:latin typeface="Arial"/>
                <a:cs typeface="Arial"/>
              </a:rPr>
              <a:t> </a:t>
            </a:r>
            <a:r>
              <a:rPr lang="it-IT" sz="2800" b="1" dirty="0" smtClean="0">
                <a:solidFill>
                  <a:srgbClr val="FD0101"/>
                </a:solidFill>
                <a:latin typeface="Arial"/>
                <a:cs typeface="Arial"/>
              </a:rPr>
              <a:t>ATTRIBUZIONE </a:t>
            </a:r>
            <a:r>
              <a:rPr lang="it-IT" sz="2800" b="1" spc="-120" dirty="0" smtClean="0">
                <a:solidFill>
                  <a:srgbClr val="FD0101"/>
                </a:solidFill>
                <a:latin typeface="Arial"/>
                <a:cs typeface="Arial"/>
              </a:rPr>
              <a:t> </a:t>
            </a:r>
            <a:r>
              <a:rPr lang="it-IT" sz="2800" b="1" spc="-15" dirty="0" err="1" smtClean="0">
                <a:solidFill>
                  <a:srgbClr val="FD0101"/>
                </a:solidFill>
                <a:latin typeface="Arial"/>
                <a:cs typeface="Arial"/>
              </a:rPr>
              <a:t>DEl</a:t>
            </a:r>
            <a:r>
              <a:rPr lang="it-IT" sz="2800" b="1" spc="75" dirty="0" smtClean="0">
                <a:solidFill>
                  <a:srgbClr val="FD0101"/>
                </a:solidFill>
                <a:latin typeface="Arial"/>
                <a:cs typeface="Arial"/>
              </a:rPr>
              <a:t> </a:t>
            </a:r>
            <a:r>
              <a:rPr lang="it-IT" sz="2800" b="1" dirty="0" smtClean="0">
                <a:solidFill>
                  <a:srgbClr val="FD0101"/>
                </a:solidFill>
                <a:latin typeface="Arial"/>
                <a:cs typeface="Arial"/>
              </a:rPr>
              <a:t>LIVELLI</a:t>
            </a:r>
            <a:r>
              <a:rPr lang="it-IT" sz="2800" b="1" spc="160" dirty="0" smtClean="0">
                <a:solidFill>
                  <a:srgbClr val="FD0101"/>
                </a:solidFill>
                <a:latin typeface="Arial"/>
                <a:cs typeface="Arial"/>
              </a:rPr>
              <a:t> </a:t>
            </a:r>
            <a:r>
              <a:rPr lang="it-IT" sz="2800" b="1" spc="-10" dirty="0" err="1" smtClean="0">
                <a:solidFill>
                  <a:srgbClr val="FD0101"/>
                </a:solidFill>
                <a:latin typeface="Arial"/>
                <a:cs typeface="Arial"/>
              </a:rPr>
              <a:t>DI</a:t>
            </a:r>
            <a:r>
              <a:rPr lang="it-IT" sz="2800" b="1" spc="15" dirty="0" smtClean="0">
                <a:solidFill>
                  <a:srgbClr val="FD0101"/>
                </a:solidFill>
                <a:latin typeface="Arial"/>
                <a:cs typeface="Arial"/>
              </a:rPr>
              <a:t> </a:t>
            </a:r>
            <a:r>
              <a:rPr lang="it-IT" sz="2800" b="1" dirty="0" smtClean="0">
                <a:solidFill>
                  <a:srgbClr val="FD0101"/>
                </a:solidFill>
                <a:latin typeface="Arial"/>
                <a:cs typeface="Arial"/>
              </a:rPr>
              <a:t>PRESTAZIONE -  vie di esodo</a:t>
            </a: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endParaRPr lang="it-IT" sz="24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L="12700" algn="just">
              <a:lnSpc>
                <a:spcPct val="100000"/>
              </a:lnSpc>
            </a:pPr>
            <a:r>
              <a:rPr lang="it-IT" sz="2400" dirty="0" smtClean="0">
                <a:solidFill>
                  <a:srgbClr val="372ED1"/>
                </a:solidFill>
                <a:latin typeface="Comic Sans MS"/>
                <a:cs typeface="Comic Sans MS"/>
              </a:rPr>
              <a:t>Si osserva che man mano che il rischio vita aumenta passando da B1 (occupanti in stato di veglia senza familiarità con l’edificio) a D2 (gli occupanti ricevono cure mediche) i materiali devono contribuire sempre di meno all’incendio.</a:t>
            </a: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dirty="0" smtClean="0">
              <a:latin typeface="Arial"/>
              <a:cs typeface="Arial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just"/>
            <a:endParaRPr lang="it-IT" sz="28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>
              <a:lnSpc>
                <a:spcPct val="100000"/>
              </a:lnSpc>
            </a:pPr>
            <a:endParaRPr lang="it-IT" sz="3200" dirty="0" smtClean="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 fontAlgn="base">
              <a:tabLst>
                <a:tab pos="7985125" algn="l"/>
              </a:tabLst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1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500174"/>
            <a:ext cx="77057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187696" y="624230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27164" y="6409944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86144" y="657758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18540" y="642918"/>
            <a:ext cx="8025426" cy="48577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2800" b="1" spc="165" dirty="0" smtClean="0">
                <a:solidFill>
                  <a:srgbClr val="FD0101"/>
                </a:solidFill>
                <a:latin typeface="Arial"/>
                <a:cs typeface="Arial"/>
              </a:rPr>
              <a:t>l</a:t>
            </a:r>
            <a:r>
              <a:rPr lang="it-IT" sz="2800" b="1" spc="-185" dirty="0" smtClean="0">
                <a:solidFill>
                  <a:srgbClr val="FD0101"/>
                </a:solidFill>
                <a:latin typeface="Arial"/>
                <a:cs typeface="Arial"/>
              </a:rPr>
              <a:t> </a:t>
            </a:r>
            <a:r>
              <a:rPr lang="it-IT" sz="2800" b="1" dirty="0" smtClean="0">
                <a:solidFill>
                  <a:srgbClr val="FD0101"/>
                </a:solidFill>
                <a:latin typeface="Arial"/>
                <a:cs typeface="Arial"/>
              </a:rPr>
              <a:t>CRITERI</a:t>
            </a:r>
            <a:r>
              <a:rPr lang="it-IT" sz="2800" b="1" spc="215" dirty="0" smtClean="0">
                <a:solidFill>
                  <a:srgbClr val="FD0101"/>
                </a:solidFill>
                <a:latin typeface="Arial"/>
                <a:cs typeface="Arial"/>
              </a:rPr>
              <a:t> </a:t>
            </a:r>
            <a:r>
              <a:rPr lang="it-IT" sz="2800" b="1" spc="5" dirty="0" err="1" smtClean="0">
                <a:solidFill>
                  <a:srgbClr val="FD0101"/>
                </a:solidFill>
                <a:latin typeface="Arial"/>
                <a:cs typeface="Arial"/>
              </a:rPr>
              <a:t>DI</a:t>
            </a:r>
            <a:r>
              <a:rPr lang="it-IT" sz="2800" b="1" spc="-130" dirty="0" smtClean="0">
                <a:solidFill>
                  <a:srgbClr val="FD0101"/>
                </a:solidFill>
                <a:latin typeface="Arial"/>
                <a:cs typeface="Arial"/>
              </a:rPr>
              <a:t> </a:t>
            </a:r>
            <a:r>
              <a:rPr lang="it-IT" sz="2800" b="1" dirty="0" smtClean="0">
                <a:solidFill>
                  <a:srgbClr val="FD0101"/>
                </a:solidFill>
                <a:latin typeface="Arial"/>
                <a:cs typeface="Arial"/>
              </a:rPr>
              <a:t>ATTRIBUZIONE </a:t>
            </a:r>
            <a:r>
              <a:rPr lang="it-IT" sz="2800" b="1" spc="-120" dirty="0" smtClean="0">
                <a:solidFill>
                  <a:srgbClr val="FD0101"/>
                </a:solidFill>
                <a:latin typeface="Arial"/>
                <a:cs typeface="Arial"/>
              </a:rPr>
              <a:t> </a:t>
            </a:r>
            <a:r>
              <a:rPr lang="it-IT" sz="2800" b="1" spc="-15" dirty="0" err="1" smtClean="0">
                <a:solidFill>
                  <a:srgbClr val="FD0101"/>
                </a:solidFill>
                <a:latin typeface="Arial"/>
                <a:cs typeface="Arial"/>
              </a:rPr>
              <a:t>DEl</a:t>
            </a:r>
            <a:r>
              <a:rPr lang="it-IT" sz="2800" b="1" spc="75" dirty="0" smtClean="0">
                <a:solidFill>
                  <a:srgbClr val="FD0101"/>
                </a:solidFill>
                <a:latin typeface="Arial"/>
                <a:cs typeface="Arial"/>
              </a:rPr>
              <a:t> </a:t>
            </a:r>
            <a:r>
              <a:rPr lang="it-IT" sz="2800" b="1" dirty="0" smtClean="0">
                <a:solidFill>
                  <a:srgbClr val="FD0101"/>
                </a:solidFill>
                <a:latin typeface="Arial"/>
                <a:cs typeface="Arial"/>
              </a:rPr>
              <a:t>LIVELLI</a:t>
            </a:r>
            <a:r>
              <a:rPr lang="it-IT" sz="2800" b="1" spc="160" dirty="0" smtClean="0">
                <a:solidFill>
                  <a:srgbClr val="FD0101"/>
                </a:solidFill>
                <a:latin typeface="Arial"/>
                <a:cs typeface="Arial"/>
              </a:rPr>
              <a:t> </a:t>
            </a:r>
            <a:r>
              <a:rPr lang="it-IT" sz="2800" b="1" spc="-10" dirty="0" err="1" smtClean="0">
                <a:solidFill>
                  <a:srgbClr val="FD0101"/>
                </a:solidFill>
                <a:latin typeface="Arial"/>
                <a:cs typeface="Arial"/>
              </a:rPr>
              <a:t>DI</a:t>
            </a:r>
            <a:r>
              <a:rPr lang="it-IT" sz="2800" b="1" spc="15" dirty="0" smtClean="0">
                <a:solidFill>
                  <a:srgbClr val="FD0101"/>
                </a:solidFill>
                <a:latin typeface="Arial"/>
                <a:cs typeface="Arial"/>
              </a:rPr>
              <a:t> </a:t>
            </a:r>
            <a:r>
              <a:rPr lang="it-IT" sz="2800" b="1" dirty="0" smtClean="0">
                <a:solidFill>
                  <a:srgbClr val="FD0101"/>
                </a:solidFill>
                <a:latin typeface="Arial"/>
                <a:cs typeface="Arial"/>
              </a:rPr>
              <a:t>PRESTAZIONE - altri locali dell’attività</a:t>
            </a: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endParaRPr lang="it-IT" sz="24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L="12700" algn="just">
              <a:lnSpc>
                <a:spcPct val="100000"/>
              </a:lnSpc>
            </a:pPr>
            <a:r>
              <a:rPr lang="it-IT" sz="2400" dirty="0" smtClean="0">
                <a:solidFill>
                  <a:srgbClr val="372ED1"/>
                </a:solidFill>
                <a:latin typeface="Comic Sans MS"/>
                <a:cs typeface="Comic Sans MS"/>
              </a:rPr>
              <a:t>Si osserva che man mano che il rischio vita aumenta passando da B2 (occupanti in stato di veglia senza familiarità con l’edificio) a D2 (gli occupanti ricevono cure mediche) i materiali devono contribuire sempre di meno all’incendio.</a:t>
            </a: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dirty="0" smtClean="0">
              <a:latin typeface="Arial"/>
              <a:cs typeface="Arial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just"/>
            <a:endParaRPr lang="it-IT" sz="28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>
              <a:lnSpc>
                <a:spcPct val="100000"/>
              </a:lnSpc>
            </a:pPr>
            <a:endParaRPr lang="it-IT" sz="3200" dirty="0" smtClean="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 fontAlgn="base">
              <a:tabLst>
                <a:tab pos="7985125" algn="l"/>
              </a:tabLst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1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643050"/>
            <a:ext cx="764857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187696" y="624230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27164" y="6409944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86144" y="657758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18540" y="642918"/>
            <a:ext cx="8025426" cy="48577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2800" b="1" spc="165" dirty="0" smtClean="0">
                <a:solidFill>
                  <a:srgbClr val="FD0101"/>
                </a:solidFill>
                <a:latin typeface="Arial"/>
                <a:cs typeface="Arial"/>
              </a:rPr>
              <a:t>l</a:t>
            </a:r>
            <a:r>
              <a:rPr lang="it-IT" sz="2800" b="1" spc="-185" dirty="0" smtClean="0">
                <a:solidFill>
                  <a:srgbClr val="FD0101"/>
                </a:solidFill>
                <a:latin typeface="Arial"/>
                <a:cs typeface="Arial"/>
              </a:rPr>
              <a:t> </a:t>
            </a:r>
            <a:r>
              <a:rPr lang="it-IT" sz="2800" b="1" dirty="0" smtClean="0">
                <a:solidFill>
                  <a:srgbClr val="FD0101"/>
                </a:solidFill>
                <a:latin typeface="Arial"/>
                <a:cs typeface="Arial"/>
              </a:rPr>
              <a:t>CRITERI</a:t>
            </a:r>
            <a:r>
              <a:rPr lang="it-IT" sz="2800" b="1" spc="215" dirty="0" smtClean="0">
                <a:solidFill>
                  <a:srgbClr val="FD0101"/>
                </a:solidFill>
                <a:latin typeface="Arial"/>
                <a:cs typeface="Arial"/>
              </a:rPr>
              <a:t> </a:t>
            </a:r>
            <a:r>
              <a:rPr lang="it-IT" sz="2800" b="1" spc="5" dirty="0" err="1" smtClean="0">
                <a:solidFill>
                  <a:srgbClr val="FD0101"/>
                </a:solidFill>
                <a:latin typeface="Arial"/>
                <a:cs typeface="Arial"/>
              </a:rPr>
              <a:t>DI</a:t>
            </a:r>
            <a:r>
              <a:rPr lang="it-IT" sz="2800" b="1" spc="-130" dirty="0" smtClean="0">
                <a:solidFill>
                  <a:srgbClr val="FD0101"/>
                </a:solidFill>
                <a:latin typeface="Arial"/>
                <a:cs typeface="Arial"/>
              </a:rPr>
              <a:t> </a:t>
            </a:r>
            <a:r>
              <a:rPr lang="it-IT" sz="2800" b="1" dirty="0" smtClean="0">
                <a:solidFill>
                  <a:srgbClr val="FD0101"/>
                </a:solidFill>
                <a:latin typeface="Arial"/>
                <a:cs typeface="Arial"/>
              </a:rPr>
              <a:t>ATTRIBUZIONE </a:t>
            </a:r>
            <a:r>
              <a:rPr lang="it-IT" sz="2800" b="1" spc="-120" dirty="0" smtClean="0">
                <a:solidFill>
                  <a:srgbClr val="FD0101"/>
                </a:solidFill>
                <a:latin typeface="Arial"/>
                <a:cs typeface="Arial"/>
              </a:rPr>
              <a:t> </a:t>
            </a:r>
            <a:r>
              <a:rPr lang="it-IT" sz="2800" b="1" spc="-15" dirty="0" err="1" smtClean="0">
                <a:solidFill>
                  <a:srgbClr val="FD0101"/>
                </a:solidFill>
                <a:latin typeface="Arial"/>
                <a:cs typeface="Arial"/>
              </a:rPr>
              <a:t>DEl</a:t>
            </a:r>
            <a:r>
              <a:rPr lang="it-IT" sz="2800" b="1" spc="75" dirty="0" smtClean="0">
                <a:solidFill>
                  <a:srgbClr val="FD0101"/>
                </a:solidFill>
                <a:latin typeface="Arial"/>
                <a:cs typeface="Arial"/>
              </a:rPr>
              <a:t> </a:t>
            </a:r>
            <a:r>
              <a:rPr lang="it-IT" sz="2800" b="1" dirty="0" smtClean="0">
                <a:solidFill>
                  <a:srgbClr val="FD0101"/>
                </a:solidFill>
                <a:latin typeface="Arial"/>
                <a:cs typeface="Arial"/>
              </a:rPr>
              <a:t>LIVELLI</a:t>
            </a:r>
            <a:r>
              <a:rPr lang="it-IT" sz="2800" b="1" spc="160" dirty="0" smtClean="0">
                <a:solidFill>
                  <a:srgbClr val="FD0101"/>
                </a:solidFill>
                <a:latin typeface="Arial"/>
                <a:cs typeface="Arial"/>
              </a:rPr>
              <a:t> </a:t>
            </a:r>
            <a:r>
              <a:rPr lang="it-IT" sz="2800" b="1" spc="-10" dirty="0" err="1" smtClean="0">
                <a:solidFill>
                  <a:srgbClr val="FD0101"/>
                </a:solidFill>
                <a:latin typeface="Arial"/>
                <a:cs typeface="Arial"/>
              </a:rPr>
              <a:t>DI</a:t>
            </a:r>
            <a:r>
              <a:rPr lang="it-IT" sz="2800" b="1" spc="15" dirty="0" smtClean="0">
                <a:solidFill>
                  <a:srgbClr val="FD0101"/>
                </a:solidFill>
                <a:latin typeface="Arial"/>
                <a:cs typeface="Arial"/>
              </a:rPr>
              <a:t> </a:t>
            </a:r>
            <a:r>
              <a:rPr lang="it-IT" sz="2800" b="1" dirty="0" smtClean="0">
                <a:solidFill>
                  <a:srgbClr val="FD0101"/>
                </a:solidFill>
                <a:latin typeface="Arial"/>
                <a:cs typeface="Arial"/>
              </a:rPr>
              <a:t>PRESTAZIONE</a:t>
            </a: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r>
              <a:rPr lang="it-IT" sz="2400" dirty="0" smtClean="0">
                <a:solidFill>
                  <a:srgbClr val="372ED1"/>
                </a:solidFill>
                <a:latin typeface="Comic Sans MS"/>
                <a:cs typeface="Comic Sans MS"/>
              </a:rPr>
              <a:t>P</a:t>
            </a:r>
            <a:r>
              <a:rPr lang="it-IT" sz="2400" dirty="0" smtClean="0">
                <a:solidFill>
                  <a:srgbClr val="372ED1"/>
                </a:solidFill>
                <a:latin typeface="Comic Sans MS"/>
                <a:cs typeface="Comic Sans MS"/>
              </a:rPr>
              <a:t>rofilo di rischio r</a:t>
            </a:r>
            <a:r>
              <a:rPr lang="it-IT" sz="2400" baseline="-25000" dirty="0" smtClean="0">
                <a:solidFill>
                  <a:srgbClr val="372ED1"/>
                </a:solidFill>
                <a:latin typeface="Comic Sans MS"/>
                <a:cs typeface="Comic Sans MS"/>
              </a:rPr>
              <a:t>vita</a:t>
            </a:r>
            <a:r>
              <a:rPr lang="it-IT" sz="2400" dirty="0" smtClean="0">
                <a:solidFill>
                  <a:srgbClr val="372ED1"/>
                </a:solidFill>
                <a:latin typeface="Comic Sans MS"/>
                <a:cs typeface="Comic Sans MS"/>
              </a:rPr>
              <a:t> per le tipologie</a:t>
            </a: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lang="it-IT" sz="2400" dirty="0" smtClean="0">
                <a:solidFill>
                  <a:srgbClr val="372ED1"/>
                </a:solidFill>
                <a:latin typeface="Comic Sans MS"/>
                <a:cs typeface="Comic Sans MS"/>
              </a:rPr>
              <a:t>di destinazione d’uso (</a:t>
            </a:r>
            <a:r>
              <a:rPr lang="it-IT" sz="2400" dirty="0" err="1" smtClean="0">
                <a:solidFill>
                  <a:srgbClr val="372ED1"/>
                </a:solidFill>
                <a:latin typeface="Comic Sans MS"/>
                <a:cs typeface="Comic Sans MS"/>
              </a:rPr>
              <a:t>occupancy</a:t>
            </a:r>
            <a:r>
              <a:rPr lang="it-IT" sz="2400" dirty="0" smtClean="0">
                <a:solidFill>
                  <a:srgbClr val="372ED1"/>
                </a:solidFill>
                <a:latin typeface="Comic Sans MS"/>
                <a:cs typeface="Comic Sans MS"/>
              </a:rPr>
              <a:t>) </a:t>
            </a:r>
            <a:r>
              <a:rPr lang="it-IT" sz="2400" dirty="0" err="1" smtClean="0">
                <a:solidFill>
                  <a:srgbClr val="372ED1"/>
                </a:solidFill>
                <a:latin typeface="Comic Sans MS"/>
                <a:cs typeface="Comic Sans MS"/>
              </a:rPr>
              <a:t>piu</a:t>
            </a:r>
            <a:r>
              <a:rPr lang="it-IT" sz="2400" dirty="0" smtClean="0">
                <a:solidFill>
                  <a:srgbClr val="372ED1"/>
                </a:solidFill>
                <a:latin typeface="Comic Sans MS"/>
                <a:cs typeface="Comic Sans MS"/>
              </a:rPr>
              <a:t> comuni</a:t>
            </a: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endParaRPr lang="it-IT" sz="24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dirty="0" smtClean="0">
              <a:latin typeface="Arial"/>
              <a:cs typeface="Arial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just"/>
            <a:endParaRPr lang="it-IT" sz="28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>
              <a:lnSpc>
                <a:spcPct val="100000"/>
              </a:lnSpc>
            </a:pPr>
            <a:endParaRPr lang="it-IT" sz="3200" dirty="0" smtClean="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 fontAlgn="base">
              <a:tabLst>
                <a:tab pos="7985125" algn="l"/>
              </a:tabLst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1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160"/>
          <p:cNvSpPr/>
          <p:nvPr/>
        </p:nvSpPr>
        <p:spPr>
          <a:xfrm>
            <a:off x="857224" y="2714620"/>
            <a:ext cx="7500990" cy="33566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187696" y="624230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27164" y="6409944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86144" y="657758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18540" y="642918"/>
            <a:ext cx="8025426" cy="48577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ION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PR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OG</a:t>
            </a:r>
            <a:r>
              <a:rPr lang="it-IT" sz="2800" b="1" spc="-20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TT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UA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</a:p>
          <a:p>
            <a:pPr marL="12700" algn="ctr">
              <a:lnSpc>
                <a:spcPct val="100000"/>
              </a:lnSpc>
            </a:pPr>
            <a:r>
              <a:rPr lang="it-IT" sz="2400" dirty="0" smtClean="0">
                <a:solidFill>
                  <a:srgbClr val="372ED1"/>
                </a:solidFill>
                <a:latin typeface="Comic Sans MS"/>
                <a:cs typeface="Comic Sans MS"/>
              </a:rPr>
              <a:t>Sono previste le seguenti </a:t>
            </a:r>
            <a:r>
              <a:rPr lang="it-IT" sz="2400" dirty="0" smtClean="0">
                <a:solidFill>
                  <a:srgbClr val="372ED1"/>
                </a:solidFill>
                <a:latin typeface="Comic Sans MS"/>
                <a:cs typeface="Comic Sans MS"/>
              </a:rPr>
              <a:t>soluzioni:</a:t>
            </a:r>
            <a:endParaRPr lang="it-IT" sz="24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endParaRPr lang="it-IT" sz="24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dirty="0" smtClean="0">
              <a:latin typeface="Arial"/>
              <a:cs typeface="Arial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just"/>
            <a:endParaRPr lang="it-IT" sz="28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>
              <a:lnSpc>
                <a:spcPct val="100000"/>
              </a:lnSpc>
            </a:pPr>
            <a:endParaRPr lang="it-IT" sz="3200" dirty="0" smtClean="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 fontAlgn="base">
              <a:tabLst>
                <a:tab pos="7985125" algn="l"/>
              </a:tabLst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1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85720" y="2643182"/>
            <a:ext cx="3786214" cy="22145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it-IT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SOLUZIONI CONFORMI</a:t>
            </a:r>
          </a:p>
          <a:p>
            <a:pPr marL="1270" algn="ctr">
              <a:lnSpc>
                <a:spcPct val="100000"/>
              </a:lnSpc>
              <a:spcBef>
                <a:spcPts val="20"/>
              </a:spcBef>
            </a:pPr>
            <a:r>
              <a:rPr lang="it-IT" sz="2000" dirty="0" err="1" smtClean="0">
                <a:solidFill>
                  <a:srgbClr val="372ED1"/>
                </a:solidFill>
                <a:latin typeface="Comic Sans MS"/>
                <a:cs typeface="Comic Sans MS"/>
              </a:rPr>
              <a:t>tabellate</a:t>
            </a:r>
            <a:endParaRPr lang="it-IT" sz="20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L="97790" marR="95885" algn="ctr">
              <a:lnSpc>
                <a:spcPct val="99600"/>
              </a:lnSpc>
              <a:spcBef>
                <a:spcPts val="5"/>
              </a:spcBef>
            </a:pPr>
            <a:r>
              <a:rPr lang="it-IT" sz="2000" dirty="0" smtClean="0">
                <a:solidFill>
                  <a:srgbClr val="372ED1"/>
                </a:solidFill>
                <a:latin typeface="Comic Sans MS"/>
                <a:cs typeface="Comic Sans MS"/>
              </a:rPr>
              <a:t>si riferiscono a gruppi di materiali GM</a:t>
            </a:r>
          </a:p>
          <a:p>
            <a:pPr algn="ctr"/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>
            <a:off x="4286248" y="2643182"/>
            <a:ext cx="4429124" cy="35004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algn="ctr">
              <a:lnSpc>
                <a:spcPct val="100000"/>
              </a:lnSpc>
            </a:pPr>
            <a:r>
              <a:rPr lang="it-IT" sz="2000" dirty="0" smtClean="0">
                <a:solidFill>
                  <a:srgbClr val="372ED1"/>
                </a:solidFill>
                <a:latin typeface="Comic Sans MS"/>
                <a:cs typeface="Comic Sans MS"/>
              </a:rPr>
              <a:t>SOLUZIONI ALTERNATIVE</a:t>
            </a:r>
          </a:p>
          <a:p>
            <a:pPr marL="12700" marR="12700" indent="-635" algn="ctr">
              <a:lnSpc>
                <a:spcPct val="100000"/>
              </a:lnSpc>
              <a:spcBef>
                <a:spcPts val="20"/>
              </a:spcBef>
            </a:pPr>
            <a:r>
              <a:rPr lang="it-IT" sz="2000" dirty="0" smtClean="0">
                <a:solidFill>
                  <a:srgbClr val="372ED1"/>
                </a:solidFill>
                <a:latin typeface="Comic Sans MS"/>
                <a:cs typeface="Comic Sans MS"/>
              </a:rPr>
              <a:t>per tutti i livelli di prestazione Impiegando uno dei metodi di cui al paragrafo </a:t>
            </a:r>
            <a:r>
              <a:rPr lang="it-IT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G.2.6</a:t>
            </a:r>
          </a:p>
          <a:p>
            <a:pPr marL="413384" marR="413384" algn="ctr">
              <a:lnSpc>
                <a:spcPct val="100000"/>
              </a:lnSpc>
            </a:pPr>
            <a:r>
              <a:rPr lang="it-IT" sz="2000" dirty="0" smtClean="0">
                <a:solidFill>
                  <a:srgbClr val="372ED1"/>
                </a:solidFill>
                <a:latin typeface="Comic Sans MS"/>
                <a:cs typeface="Comic Sans MS"/>
              </a:rPr>
              <a:t>Ingegneria della sicurezza antincendio</a:t>
            </a:r>
          </a:p>
          <a:p>
            <a:pPr marL="70485" marR="71120" indent="-3175" algn="ctr">
              <a:lnSpc>
                <a:spcPct val="100200"/>
              </a:lnSpc>
              <a:spcBef>
                <a:spcPts val="15"/>
              </a:spcBef>
            </a:pPr>
            <a:r>
              <a:rPr lang="it-IT" sz="2000" dirty="0" smtClean="0">
                <a:solidFill>
                  <a:srgbClr val="372ED1"/>
                </a:solidFill>
                <a:latin typeface="Comic Sans MS"/>
                <a:cs typeface="Comic Sans MS"/>
              </a:rPr>
              <a:t>Es</a:t>
            </a:r>
            <a:r>
              <a:rPr lang="it-IT" sz="2000" dirty="0" smtClean="0">
                <a:solidFill>
                  <a:srgbClr val="372ED1"/>
                </a:solidFill>
                <a:latin typeface="Comic Sans MS"/>
                <a:cs typeface="Comic Sans MS"/>
              </a:rPr>
              <a:t>.: ridotta </a:t>
            </a:r>
            <a:r>
              <a:rPr lang="it-IT" sz="2000" dirty="0" smtClean="0">
                <a:solidFill>
                  <a:srgbClr val="372ED1"/>
                </a:solidFill>
                <a:latin typeface="Comic Sans MS"/>
                <a:cs typeface="Comic Sans MS"/>
              </a:rPr>
              <a:t>produzione di fumi e calore, ausilio impianti di protezione attiva: precoce rivelazione, rapido intervento</a:t>
            </a:r>
          </a:p>
        </p:txBody>
      </p:sp>
      <p:cxnSp>
        <p:nvCxnSpPr>
          <p:cNvPr id="18" name="Connettore 1 17"/>
          <p:cNvCxnSpPr/>
          <p:nvPr/>
        </p:nvCxnSpPr>
        <p:spPr>
          <a:xfrm>
            <a:off x="2214546" y="1571612"/>
            <a:ext cx="421484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 rot="5400000">
            <a:off x="1678364" y="2107000"/>
            <a:ext cx="107157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rot="5400000">
            <a:off x="5894000" y="2107000"/>
            <a:ext cx="107157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187696" y="624230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27164" y="6409944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86144" y="6577583"/>
            <a:ext cx="237744" cy="240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18540" y="642918"/>
            <a:ext cx="8025426" cy="48577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ION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PR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OG</a:t>
            </a:r>
            <a:r>
              <a:rPr lang="it-IT" sz="2800" b="1" spc="-20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TT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UA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it-IT" sz="2800" b="1" spc="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lang="it-IT" sz="2800" b="1" spc="-5" dirty="0" smtClean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it-IT" sz="2800" b="1" spc="-10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cs typeface="Arial"/>
              </a:rPr>
              <a:t>MI</a:t>
            </a: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2613660" marR="12700" indent="-1941830">
              <a:lnSpc>
                <a:spcPct val="100000"/>
              </a:lnSpc>
            </a:pPr>
            <a:r>
              <a:rPr lang="it-IT" sz="2400" dirty="0" smtClean="0">
                <a:solidFill>
                  <a:srgbClr val="372ED1"/>
                </a:solidFill>
                <a:latin typeface="Comic Sans MS"/>
                <a:cs typeface="Comic Sans MS"/>
              </a:rPr>
              <a:t>Le soluzioni conformi si riferiscono a gruppi di materiali così definiti:</a:t>
            </a:r>
          </a:p>
          <a:p>
            <a:pPr marL="927100" marR="349250" indent="-914400">
              <a:lnSpc>
                <a:spcPct val="86400"/>
              </a:lnSpc>
              <a:spcBef>
                <a:spcPts val="240"/>
              </a:spcBef>
            </a:pPr>
            <a:r>
              <a:rPr lang="it-IT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GM0:</a:t>
            </a:r>
            <a:r>
              <a:rPr lang="it-IT" sz="2400" dirty="0" smtClean="0">
                <a:solidFill>
                  <a:srgbClr val="372ED1"/>
                </a:solidFill>
                <a:latin typeface="Comic Sans MS"/>
                <a:cs typeface="Comic Sans MS"/>
              </a:rPr>
              <a:t> tutti i materiali aventi classe 0 di reazione al fuoco italiana o classe A1 di reazione al fuoco europea</a:t>
            </a:r>
          </a:p>
          <a:p>
            <a:pPr marL="12700">
              <a:lnSpc>
                <a:spcPct val="100000"/>
              </a:lnSpc>
              <a:spcBef>
                <a:spcPts val="280"/>
              </a:spcBef>
              <a:tabLst>
                <a:tab pos="1466215" algn="l"/>
                <a:tab pos="2356485" algn="l"/>
              </a:tabLst>
            </a:pPr>
            <a:r>
              <a:rPr lang="it-IT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GM1: </a:t>
            </a:r>
            <a:r>
              <a:rPr lang="it-IT" sz="2400" dirty="0" smtClean="0">
                <a:solidFill>
                  <a:srgbClr val="372ED1"/>
                </a:solidFill>
                <a:latin typeface="Comic Sans MS"/>
                <a:cs typeface="Comic Sans MS"/>
              </a:rPr>
              <a:t>tabelle S.1-4</a:t>
            </a:r>
            <a:r>
              <a:rPr lang="it-IT" sz="2400" dirty="0" smtClean="0">
                <a:solidFill>
                  <a:srgbClr val="372ED1"/>
                </a:solidFill>
                <a:latin typeface="Comic Sans MS"/>
                <a:cs typeface="Comic Sans MS"/>
              </a:rPr>
              <a:t>, S.1-5, S.1-6, S.1-7</a:t>
            </a:r>
          </a:p>
          <a:p>
            <a:pPr>
              <a:lnSpc>
                <a:spcPts val="750"/>
              </a:lnSpc>
              <a:spcBef>
                <a:spcPts val="29"/>
              </a:spcBef>
            </a:pPr>
            <a:endParaRPr lang="it-IT" sz="24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tabLst>
                <a:tab pos="1466215" algn="l"/>
              </a:tabLst>
            </a:pPr>
            <a:r>
              <a:rPr lang="it-IT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GM2: </a:t>
            </a:r>
            <a:r>
              <a:rPr lang="it-IT" sz="2400" dirty="0" smtClean="0">
                <a:solidFill>
                  <a:srgbClr val="372ED1"/>
                </a:solidFill>
                <a:latin typeface="Comic Sans MS"/>
                <a:cs typeface="Comic Sans MS"/>
              </a:rPr>
              <a:t>tabelle </a:t>
            </a:r>
            <a:r>
              <a:rPr lang="it-IT" sz="2400" dirty="0" smtClean="0">
                <a:solidFill>
                  <a:srgbClr val="372ED1"/>
                </a:solidFill>
                <a:latin typeface="Comic Sans MS"/>
                <a:cs typeface="Comic Sans MS"/>
              </a:rPr>
              <a:t>S.1-4, S.1-5, S.1-6, S.1-7</a:t>
            </a:r>
          </a:p>
          <a:p>
            <a:pPr>
              <a:lnSpc>
                <a:spcPts val="850"/>
              </a:lnSpc>
              <a:spcBef>
                <a:spcPts val="13"/>
              </a:spcBef>
            </a:pPr>
            <a:endParaRPr lang="it-IT" sz="24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tabLst>
                <a:tab pos="1466215" algn="l"/>
              </a:tabLst>
            </a:pPr>
            <a:r>
              <a:rPr lang="it-IT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GM3: </a:t>
            </a:r>
            <a:r>
              <a:rPr lang="it-IT" sz="2400" dirty="0" smtClean="0">
                <a:solidFill>
                  <a:srgbClr val="372ED1"/>
                </a:solidFill>
                <a:latin typeface="Comic Sans MS"/>
                <a:cs typeface="Comic Sans MS"/>
              </a:rPr>
              <a:t>tabelle </a:t>
            </a:r>
            <a:r>
              <a:rPr lang="it-IT" sz="2400" dirty="0" smtClean="0">
                <a:solidFill>
                  <a:srgbClr val="372ED1"/>
                </a:solidFill>
                <a:latin typeface="Comic Sans MS"/>
                <a:cs typeface="Comic Sans MS"/>
              </a:rPr>
              <a:t>S.1-4, S.1-5, S.1-6, S.1-7</a:t>
            </a:r>
          </a:p>
          <a:p>
            <a:pPr>
              <a:lnSpc>
                <a:spcPts val="850"/>
              </a:lnSpc>
              <a:spcBef>
                <a:spcPts val="1"/>
              </a:spcBef>
            </a:pPr>
            <a:endParaRPr lang="it-IT" sz="24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lang="it-IT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GM4: </a:t>
            </a:r>
            <a:r>
              <a:rPr lang="it-IT" sz="2400" dirty="0" smtClean="0">
                <a:solidFill>
                  <a:srgbClr val="372ED1"/>
                </a:solidFill>
                <a:latin typeface="Comic Sans MS"/>
                <a:cs typeface="Comic Sans MS"/>
              </a:rPr>
              <a:t>tutti i materiali non compresi nei gruppi GM0, GM1, GM2, GM3</a:t>
            </a: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endParaRPr lang="it-IT" sz="24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b="1" dirty="0" smtClean="0">
              <a:solidFill>
                <a:srgbClr val="FD010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endParaRPr lang="it-IT" sz="2800" dirty="0" smtClean="0">
              <a:latin typeface="Arial"/>
              <a:cs typeface="Arial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/>
            <a:endParaRPr lang="it-IT" sz="32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just"/>
            <a:endParaRPr lang="it-IT" sz="2800" dirty="0" smtClean="0">
              <a:solidFill>
                <a:srgbClr val="372ED1"/>
              </a:solidFill>
              <a:latin typeface="Comic Sans MS"/>
              <a:cs typeface="Comic Sans MS"/>
            </a:endParaRPr>
          </a:p>
          <a:p>
            <a:pPr marR="1270" algn="ctr">
              <a:lnSpc>
                <a:spcPct val="100000"/>
              </a:lnSpc>
            </a:pPr>
            <a:endParaRPr lang="it-IT" sz="3200" dirty="0" smtClean="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 fontAlgn="base">
              <a:tabLst>
                <a:tab pos="7985125" algn="l"/>
              </a:tabLst>
            </a:pPr>
            <a:endParaRPr lang="it-IT" sz="2400" b="1" spc="-15" dirty="0" smtClean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1" name="object 8"/>
          <p:cNvSpPr txBox="1"/>
          <p:nvPr/>
        </p:nvSpPr>
        <p:spPr>
          <a:xfrm>
            <a:off x="2741929" y="6371590"/>
            <a:ext cx="366014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800" spc="-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ro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l</a:t>
            </a:r>
            <a:r>
              <a:rPr sz="800" spc="10" dirty="0" smtClean="0">
                <a:latin typeface="Arial"/>
                <a:cs typeface="Arial"/>
              </a:rPr>
              <a:t>l</a:t>
            </a:r>
            <a:r>
              <a:rPr sz="800" spc="-10" dirty="0" smtClean="0">
                <a:latin typeface="Arial"/>
                <a:cs typeface="Arial"/>
              </a:rPr>
              <a:t>’</a:t>
            </a:r>
            <a:r>
              <a:rPr sz="800" spc="0" dirty="0" smtClean="0">
                <a:latin typeface="Arial"/>
                <a:cs typeface="Arial"/>
              </a:rPr>
              <a:t>Int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no</a:t>
            </a:r>
            <a:endParaRPr sz="800">
              <a:latin typeface="Arial"/>
              <a:cs typeface="Arial"/>
            </a:endParaRPr>
          </a:p>
          <a:p>
            <a:pPr marR="3810" algn="ctr">
              <a:lnSpc>
                <a:spcPct val="100000"/>
              </a:lnSpc>
            </a:pPr>
            <a:r>
              <a:rPr sz="800" dirty="0" smtClean="0">
                <a:latin typeface="Arial"/>
                <a:cs typeface="Arial"/>
              </a:rPr>
              <a:t>Di</a:t>
            </a:r>
            <a:r>
              <a:rPr sz="800" spc="-5" dirty="0" smtClean="0">
                <a:latin typeface="Arial"/>
                <a:cs typeface="Arial"/>
              </a:rPr>
              <a:t>p</a:t>
            </a:r>
            <a:r>
              <a:rPr sz="800" spc="0" dirty="0" smtClean="0">
                <a:latin typeface="Arial"/>
                <a:cs typeface="Arial"/>
              </a:rPr>
              <a:t>a</a:t>
            </a:r>
            <a:r>
              <a:rPr sz="800" spc="-10" dirty="0" smtClean="0">
                <a:latin typeface="Arial"/>
                <a:cs typeface="Arial"/>
              </a:rPr>
              <a:t>r</a:t>
            </a:r>
            <a:r>
              <a:rPr sz="800" spc="0" dirty="0" smtClean="0">
                <a:latin typeface="Arial"/>
                <a:cs typeface="Arial"/>
              </a:rPr>
              <a:t>ti</a:t>
            </a:r>
            <a:r>
              <a:rPr sz="800" spc="10" dirty="0" smtClean="0">
                <a:latin typeface="Arial"/>
                <a:cs typeface="Arial"/>
              </a:rPr>
              <a:t>m</a:t>
            </a:r>
            <a:r>
              <a:rPr sz="800" spc="0" dirty="0" smtClean="0">
                <a:latin typeface="Arial"/>
                <a:cs typeface="Arial"/>
              </a:rPr>
              <a:t>e</a:t>
            </a:r>
            <a:r>
              <a:rPr sz="800" spc="-5" dirty="0" smtClean="0">
                <a:latin typeface="Arial"/>
                <a:cs typeface="Arial"/>
              </a:rPr>
              <a:t>n</a:t>
            </a:r>
            <a:r>
              <a:rPr sz="800" spc="0" dirty="0" smtClean="0">
                <a:latin typeface="Arial"/>
                <a:cs typeface="Arial"/>
              </a:rPr>
              <a:t>to 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</a:t>
            </a:r>
            <a:r>
              <a:rPr sz="800" spc="-5" dirty="0" smtClean="0">
                <a:latin typeface="Arial"/>
                <a:cs typeface="Arial"/>
              </a:rPr>
              <a:t>g</a:t>
            </a:r>
            <a:r>
              <a:rPr sz="800" spc="0" dirty="0" smtClean="0">
                <a:latin typeface="Arial"/>
                <a:cs typeface="Arial"/>
              </a:rPr>
              <a:t>ili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Fu</a:t>
            </a:r>
            <a:r>
              <a:rPr sz="800" spc="0" dirty="0" smtClean="0">
                <a:latin typeface="Arial"/>
                <a:cs typeface="Arial"/>
              </a:rPr>
              <a:t>oco</a:t>
            </a:r>
            <a:r>
              <a:rPr sz="800" spc="-5" dirty="0" smtClean="0">
                <a:latin typeface="Arial"/>
                <a:cs typeface="Arial"/>
              </a:rPr>
              <a:t>,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0" dirty="0" smtClean="0">
                <a:latin typeface="Arial"/>
                <a:cs typeface="Arial"/>
              </a:rPr>
              <a:t>d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0" dirty="0" smtClean="0">
                <a:latin typeface="Arial"/>
                <a:cs typeface="Arial"/>
              </a:rPr>
              <a:t>l</a:t>
            </a:r>
            <a:r>
              <a:rPr sz="800" spc="5" dirty="0" smtClean="0">
                <a:latin typeface="Arial"/>
                <a:cs typeface="Arial"/>
              </a:rPr>
              <a:t> </a:t>
            </a:r>
            <a:r>
              <a:rPr sz="800" spc="-5" dirty="0" smtClean="0">
                <a:latin typeface="Arial"/>
                <a:cs typeface="Arial"/>
              </a:rPr>
              <a:t>So</a:t>
            </a:r>
            <a:r>
              <a:rPr sz="800" spc="5" dirty="0" smtClean="0">
                <a:latin typeface="Arial"/>
                <a:cs typeface="Arial"/>
              </a:rPr>
              <a:t>cc</a:t>
            </a:r>
            <a:r>
              <a:rPr sz="800" spc="-5" dirty="0" smtClean="0">
                <a:latin typeface="Arial"/>
                <a:cs typeface="Arial"/>
              </a:rPr>
              <a:t>o</a:t>
            </a:r>
            <a:r>
              <a:rPr sz="800" spc="0" dirty="0" smtClean="0">
                <a:latin typeface="Arial"/>
                <a:cs typeface="Arial"/>
              </a:rPr>
              <a:t>r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o </a:t>
            </a:r>
            <a:r>
              <a:rPr sz="800" spc="-5" dirty="0" smtClean="0">
                <a:latin typeface="Arial"/>
                <a:cs typeface="Arial"/>
              </a:rPr>
              <a:t>Pu</a:t>
            </a:r>
            <a:r>
              <a:rPr sz="800" spc="0" dirty="0" smtClean="0">
                <a:latin typeface="Arial"/>
                <a:cs typeface="Arial"/>
              </a:rPr>
              <a:t>b</a:t>
            </a:r>
            <a:r>
              <a:rPr sz="800" spc="-5" dirty="0" smtClean="0">
                <a:latin typeface="Arial"/>
                <a:cs typeface="Arial"/>
              </a:rPr>
              <a:t>b</a:t>
            </a:r>
            <a:r>
              <a:rPr sz="800" spc="0" dirty="0" smtClean="0">
                <a:latin typeface="Arial"/>
                <a:cs typeface="Arial"/>
              </a:rPr>
              <a:t>li</a:t>
            </a:r>
            <a:r>
              <a:rPr sz="800" spc="5" dirty="0" smtClean="0">
                <a:latin typeface="Arial"/>
                <a:cs typeface="Arial"/>
              </a:rPr>
              <a:t>c</a:t>
            </a:r>
            <a:r>
              <a:rPr sz="800" spc="0" dirty="0" smtClean="0">
                <a:latin typeface="Arial"/>
                <a:cs typeface="Arial"/>
              </a:rPr>
              <a:t>o e </a:t>
            </a:r>
            <a:r>
              <a:rPr sz="800" spc="-5" dirty="0" smtClean="0">
                <a:latin typeface="Arial"/>
                <a:cs typeface="Arial"/>
              </a:rPr>
              <a:t>d</a:t>
            </a:r>
            <a:r>
              <a:rPr sz="800" spc="0" dirty="0" smtClean="0">
                <a:latin typeface="Arial"/>
                <a:cs typeface="Arial"/>
              </a:rPr>
              <a:t>ella Dif</a:t>
            </a:r>
            <a:r>
              <a:rPr sz="800" spc="-5" dirty="0" smtClean="0">
                <a:latin typeface="Arial"/>
                <a:cs typeface="Arial"/>
              </a:rPr>
              <a:t>e</a:t>
            </a:r>
            <a:r>
              <a:rPr sz="800" spc="5" dirty="0" smtClean="0">
                <a:latin typeface="Arial"/>
                <a:cs typeface="Arial"/>
              </a:rPr>
              <a:t>s</a:t>
            </a:r>
            <a:r>
              <a:rPr sz="800" spc="0" dirty="0" smtClean="0">
                <a:latin typeface="Arial"/>
                <a:cs typeface="Arial"/>
              </a:rPr>
              <a:t>a Ci</a:t>
            </a:r>
            <a:r>
              <a:rPr sz="800" spc="-15" dirty="0" smtClean="0">
                <a:latin typeface="Arial"/>
                <a:cs typeface="Arial"/>
              </a:rPr>
              <a:t>v</a:t>
            </a:r>
            <a:r>
              <a:rPr sz="800" spc="0" dirty="0" smtClean="0">
                <a:latin typeface="Arial"/>
                <a:cs typeface="Arial"/>
              </a:rPr>
              <a:t>ile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190"/>
              </a:lnSpc>
            </a:pPr>
            <a:r>
              <a:rPr lang="it-IT" sz="1000" b="1" spc="-5" dirty="0" smtClean="0">
                <a:solidFill>
                  <a:srgbClr val="FF0000"/>
                </a:solidFill>
                <a:latin typeface="Arial"/>
                <a:cs typeface="Arial"/>
              </a:rPr>
              <a:t>Comando Provinciale  Vigili del Fuoco di Caserta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</TotalTime>
  <Words>1213</Words>
  <Application>Microsoft Office PowerPoint</Application>
  <PresentationFormat>Presentazione su schermo (4:3)</PresentationFormat>
  <Paragraphs>392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procedimenti di prevenzione incendi alla luce dei recenti interventi legislativi</dc:title>
  <dc:creator>Utente</dc:creator>
  <cp:lastModifiedBy>Giovanni De Dona</cp:lastModifiedBy>
  <cp:revision>169</cp:revision>
  <dcterms:created xsi:type="dcterms:W3CDTF">2016-05-02T07:34:30Z</dcterms:created>
  <dcterms:modified xsi:type="dcterms:W3CDTF">2017-02-02T09:18:36Z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2015-03-03T00:00:00Z</vt:filetime>
  </property>
  <property fmtid="{D5CDD505-2E9C-101B-9397-08002B2CF9AE}" pid="3" name="LastSaved">
    <vt:filetime>2016-05-02T00:00:00Z</vt:filetime>
  </property>
</Properties>
</file>