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96" r:id="rId2"/>
    <p:sldMasterId id="2147483684" r:id="rId3"/>
  </p:sldMasterIdLst>
  <p:notesMasterIdLst>
    <p:notesMasterId r:id="rId28"/>
  </p:notesMasterIdLst>
  <p:sldIdLst>
    <p:sldId id="25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144000"/>
  <p:custDataLst>
    <p:tags r:id="rId29"/>
  </p:custDataLst>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ile medio 1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344D84-9AFB-497E-A393-DC336BA19D2E}" styleName="Stile medio 3 - Color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5758FB7-9AC5-4552-8A53-C91805E547FA}" styleName="Stile con tema 1 - Color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Stile con tema 1 - Color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5" autoAdjust="0"/>
    <p:restoredTop sz="94689" autoAdjust="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39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E8076D-7010-4A8F-BB55-9ED66D646A66}" type="datetimeFigureOut">
              <a:rPr lang="it-IT" smtClean="0"/>
              <a:pPr/>
              <a:t>16/04/2018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00E50E-E6AF-4979-A32D-8589EF1B29C2}" type="slidenum">
              <a:rPr lang="it-IT" smtClean="0"/>
              <a:pPr/>
              <a:t>‹N›</a:t>
            </a:fld>
            <a:endParaRPr lang="it-IT"/>
          </a:p>
        </p:txBody>
      </p:sp>
    </p:spTree>
    <p:extLst>
      <p:ext uri="{BB962C8B-B14F-4D97-AF65-F5344CB8AC3E}">
        <p14:creationId xmlns:p14="http://schemas.microsoft.com/office/powerpoint/2010/main" val="540903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200E50E-E6AF-4979-A32D-8589EF1B29C2}" type="slidenum">
              <a:rPr lang="it-IT" smtClean="0"/>
              <a:pPr/>
              <a:t>1</a:t>
            </a:fld>
            <a:endParaRPr lang="it-IT"/>
          </a:p>
        </p:txBody>
      </p:sp>
    </p:spTree>
    <p:extLst>
      <p:ext uri="{BB962C8B-B14F-4D97-AF65-F5344CB8AC3E}">
        <p14:creationId xmlns:p14="http://schemas.microsoft.com/office/powerpoint/2010/main" val="40562443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5" name="Segnaposto piè di pagina 4"/>
          <p:cNvSpPr>
            <a:spLocks noGrp="1"/>
          </p:cNvSpPr>
          <p:nvPr>
            <p:ph type="ftr" sz="quarter" idx="11"/>
          </p:nvPr>
        </p:nvSpPr>
        <p:spPr>
          <a:xfrm>
            <a:off x="0" y="6356350"/>
            <a:ext cx="6019800" cy="365125"/>
          </a:xfrm>
        </p:spPr>
        <p:txBody>
          <a:bodyPr/>
          <a:lstStyle>
            <a:lvl1pPr algn="l">
              <a:defRPr/>
            </a:lvl1pPr>
          </a:lstStyle>
          <a:p>
            <a:r>
              <a:rPr lang="it-IT" smtClean="0"/>
              <a:t>ing. Angelo De Dona - Comando Provinciale Vigili del Fuoco Caserta</a:t>
            </a:r>
            <a:endParaRPr lang="it-IT" dirty="0"/>
          </a:p>
        </p:txBody>
      </p:sp>
      <p:sp>
        <p:nvSpPr>
          <p:cNvPr id="6" name="Segnaposto numero diapositiva 5"/>
          <p:cNvSpPr>
            <a:spLocks noGrp="1"/>
          </p:cNvSpPr>
          <p:nvPr>
            <p:ph type="sldNum" sz="quarter" idx="12"/>
          </p:nvPr>
        </p:nvSpPr>
        <p:spPr/>
        <p:txBody>
          <a:bodyPr/>
          <a:lstStyle/>
          <a:p>
            <a:fld id="{75D94900-1219-4043-89CB-CAA1B4AB3F71}" type="slidenum">
              <a:rPr lang="it-IT" smtClean="0"/>
              <a:pPr/>
              <a:t>‹N›</a:t>
            </a:fld>
            <a:endParaRPr lang="it-IT"/>
          </a:p>
        </p:txBody>
      </p:sp>
      <p:sp>
        <p:nvSpPr>
          <p:cNvPr id="7" name="AutoShape 34"/>
          <p:cNvSpPr>
            <a:spLocks noChangeArrowheads="1"/>
          </p:cNvSpPr>
          <p:nvPr userDrawn="1"/>
        </p:nvSpPr>
        <p:spPr bwMode="auto">
          <a:xfrm>
            <a:off x="468313" y="115888"/>
            <a:ext cx="863600" cy="792162"/>
          </a:xfrm>
          <a:prstGeom prst="roundRect">
            <a:avLst>
              <a:gd name="adj" fmla="val 16634"/>
            </a:avLst>
          </a:prstGeom>
          <a:gradFill rotWithShape="1">
            <a:gsLst>
              <a:gs pos="0">
                <a:schemeClr val="accent1"/>
              </a:gs>
              <a:gs pos="100000">
                <a:schemeClr val="hlink"/>
              </a:gs>
            </a:gsLst>
            <a:lin ang="2700000" scaled="1"/>
          </a:gradFill>
          <a:ln w="25400" algn="ctr">
            <a:noFill/>
            <a:round/>
            <a:headEnd/>
            <a:tailEnd/>
          </a:ln>
          <a:effectLst>
            <a:outerShdw dist="35921" dir="2700000" algn="ctr" rotWithShape="0">
              <a:schemeClr val="bg2">
                <a:alpha val="50000"/>
              </a:schemeClr>
            </a:outerShdw>
          </a:effectLst>
        </p:spPr>
        <p:txBody>
          <a:bodyPr wrap="none" lIns="90000" tIns="46800" rIns="90000" bIns="46800" anchor="ctr"/>
          <a:lstStyle/>
          <a:p>
            <a:endParaRPr lang="it-IT"/>
          </a:p>
        </p:txBody>
      </p:sp>
      <p:pic>
        <p:nvPicPr>
          <p:cNvPr id="8" name="Picture 14"/>
          <p:cNvPicPr>
            <a:picLocks noChangeAspect="1" noChangeArrowheads="1"/>
          </p:cNvPicPr>
          <p:nvPr userDrawn="1"/>
        </p:nvPicPr>
        <p:blipFill>
          <a:blip r:embed="rId2" cstate="print">
            <a:clrChange>
              <a:clrFrom>
                <a:srgbClr val="FBFBFB"/>
              </a:clrFrom>
              <a:clrTo>
                <a:srgbClr val="FBFBFB">
                  <a:alpha val="0"/>
                </a:srgbClr>
              </a:clrTo>
            </a:clrChange>
          </a:blip>
          <a:srcRect/>
          <a:stretch>
            <a:fillRect/>
          </a:stretch>
        </p:blipFill>
        <p:spPr bwMode="auto">
          <a:xfrm>
            <a:off x="1079500" y="333375"/>
            <a:ext cx="252413" cy="361950"/>
          </a:xfrm>
          <a:prstGeom prst="rect">
            <a:avLst/>
          </a:prstGeom>
          <a:noFill/>
          <a:ln w="25400">
            <a:noFill/>
            <a:miter lim="800000"/>
            <a:headEnd/>
            <a:tailEnd/>
          </a:ln>
          <a:effectLst/>
        </p:spPr>
      </p:pic>
      <p:pic>
        <p:nvPicPr>
          <p:cNvPr id="9" name="Picture 29" descr="Logo del Ministero dell'Interno"/>
          <p:cNvPicPr>
            <a:picLocks noChangeAspect="1" noChangeArrowheads="1"/>
          </p:cNvPicPr>
          <p:nvPr userDrawn="1"/>
        </p:nvPicPr>
        <p:blipFill>
          <a:blip r:embed="rId3" cstate="print"/>
          <a:srcRect/>
          <a:stretch>
            <a:fillRect/>
          </a:stretch>
        </p:blipFill>
        <p:spPr bwMode="auto">
          <a:xfrm>
            <a:off x="538163" y="331788"/>
            <a:ext cx="504825" cy="387350"/>
          </a:xfrm>
          <a:prstGeom prst="rect">
            <a:avLst/>
          </a:prstGeom>
          <a:noFill/>
        </p:spPr>
      </p:pic>
      <p:sp>
        <p:nvSpPr>
          <p:cNvPr id="12" name="Rectangle 36"/>
          <p:cNvSpPr>
            <a:spLocks noChangeArrowheads="1"/>
          </p:cNvSpPr>
          <p:nvPr userDrawn="1"/>
        </p:nvSpPr>
        <p:spPr bwMode="auto">
          <a:xfrm>
            <a:off x="466725" y="981075"/>
            <a:ext cx="8208963" cy="71438"/>
          </a:xfrm>
          <a:prstGeom prst="rect">
            <a:avLst/>
          </a:prstGeom>
          <a:gradFill>
            <a:gsLst>
              <a:gs pos="0">
                <a:schemeClr val="accent5">
                  <a:lumMod val="40000"/>
                  <a:lumOff val="60000"/>
                </a:schemeClr>
              </a:gs>
              <a:gs pos="100000">
                <a:srgbClr val="000099"/>
              </a:gs>
            </a:gsLst>
            <a:path path="rect">
              <a:fillToRect t="100000" r="100000"/>
            </a:path>
          </a:gradFill>
          <a:ln w="25400" algn="ctr">
            <a:noFill/>
            <a:miter lim="800000"/>
            <a:headEnd/>
            <a:tailEnd/>
          </a:ln>
          <a:effectLst/>
        </p:spPr>
        <p:txBody>
          <a:bodyPr wrap="none" lIns="90000" tIns="46800" rIns="90000" bIns="46800" anchor="ctr"/>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a:p>
        </p:txBody>
      </p:sp>
      <p:sp>
        <p:nvSpPr>
          <p:cNvPr id="6" name="Segnaposto numero diapositiva 5"/>
          <p:cNvSpPr>
            <a:spLocks noGrp="1"/>
          </p:cNvSpPr>
          <p:nvPr>
            <p:ph type="sldNum" sz="quarter" idx="12"/>
          </p:nvPr>
        </p:nvSpPr>
        <p:spPr/>
        <p:txBody>
          <a:bodyPr/>
          <a:lstStyle/>
          <a:p>
            <a:fld id="{75D94900-1219-4043-89CB-CAA1B4AB3F7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a:p>
        </p:txBody>
      </p:sp>
      <p:sp>
        <p:nvSpPr>
          <p:cNvPr id="6" name="Segnaposto numero diapositiva 5"/>
          <p:cNvSpPr>
            <a:spLocks noGrp="1"/>
          </p:cNvSpPr>
          <p:nvPr>
            <p:ph type="sldNum" sz="quarter" idx="12"/>
          </p:nvPr>
        </p:nvSpPr>
        <p:spPr/>
        <p:txBody>
          <a:bodyPr/>
          <a:lstStyle/>
          <a:p>
            <a:fld id="{75D94900-1219-4043-89CB-CAA1B4AB3F71}"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a:p>
        </p:txBody>
      </p:sp>
      <p:sp>
        <p:nvSpPr>
          <p:cNvPr id="6" name="Segnaposto numero diapositiva 5"/>
          <p:cNvSpPr>
            <a:spLocks noGrp="1"/>
          </p:cNvSpPr>
          <p:nvPr>
            <p:ph type="sldNum" sz="quarter" idx="12"/>
          </p:nvPr>
        </p:nvSpPr>
        <p:spPr/>
        <p:txBody>
          <a:bodyPr/>
          <a:lstStyle/>
          <a:p>
            <a:fld id="{60D42543-DA96-401B-A773-B25C9A627DCB}" type="slidenum">
              <a:rPr lang="it-IT" smtClean="0"/>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a:p>
        </p:txBody>
      </p:sp>
      <p:sp>
        <p:nvSpPr>
          <p:cNvPr id="6" name="Segnaposto numero diapositiva 5"/>
          <p:cNvSpPr>
            <a:spLocks noGrp="1"/>
          </p:cNvSpPr>
          <p:nvPr>
            <p:ph type="sldNum" sz="quarter" idx="12"/>
          </p:nvPr>
        </p:nvSpPr>
        <p:spPr/>
        <p:txBody>
          <a:bodyPr/>
          <a:lstStyle/>
          <a:p>
            <a:fld id="{60D42543-DA96-401B-A773-B25C9A627DCB}" type="slidenum">
              <a:rPr lang="it-IT" smtClean="0"/>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a:p>
        </p:txBody>
      </p:sp>
      <p:sp>
        <p:nvSpPr>
          <p:cNvPr id="6" name="Segnaposto numero diapositiva 5"/>
          <p:cNvSpPr>
            <a:spLocks noGrp="1"/>
          </p:cNvSpPr>
          <p:nvPr>
            <p:ph type="sldNum" sz="quarter" idx="12"/>
          </p:nvPr>
        </p:nvSpPr>
        <p:spPr/>
        <p:txBody>
          <a:bodyPr/>
          <a:lstStyle/>
          <a:p>
            <a:fld id="{60D42543-DA96-401B-A773-B25C9A627DCB}" type="slidenum">
              <a:rPr lang="it-IT" smtClean="0"/>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ing. Angelo De Dona - Comando Provinciale Vigili del Fuoco Caserta</a:t>
            </a:r>
            <a:endParaRPr lang="it-IT"/>
          </a:p>
        </p:txBody>
      </p:sp>
      <p:sp>
        <p:nvSpPr>
          <p:cNvPr id="7" name="Segnaposto numero diapositiva 6"/>
          <p:cNvSpPr>
            <a:spLocks noGrp="1"/>
          </p:cNvSpPr>
          <p:nvPr>
            <p:ph type="sldNum" sz="quarter" idx="12"/>
          </p:nvPr>
        </p:nvSpPr>
        <p:spPr/>
        <p:txBody>
          <a:bodyPr/>
          <a:lstStyle/>
          <a:p>
            <a:fld id="{60D42543-DA96-401B-A773-B25C9A627DCB}" type="slidenum">
              <a:rPr lang="it-IT" smtClean="0"/>
              <a:pPr/>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endParaRPr lang="it-IT"/>
          </a:p>
        </p:txBody>
      </p:sp>
      <p:sp>
        <p:nvSpPr>
          <p:cNvPr id="8" name="Segnaposto piè di pagina 7"/>
          <p:cNvSpPr>
            <a:spLocks noGrp="1"/>
          </p:cNvSpPr>
          <p:nvPr>
            <p:ph type="ftr" sz="quarter" idx="11"/>
          </p:nvPr>
        </p:nvSpPr>
        <p:spPr/>
        <p:txBody>
          <a:bodyPr/>
          <a:lstStyle/>
          <a:p>
            <a:r>
              <a:rPr lang="it-IT" smtClean="0"/>
              <a:t>ing. Angelo De Dona - Comando Provinciale Vigili del Fuoco Caserta</a:t>
            </a:r>
            <a:endParaRPr lang="it-IT"/>
          </a:p>
        </p:txBody>
      </p:sp>
      <p:sp>
        <p:nvSpPr>
          <p:cNvPr id="9" name="Segnaposto numero diapositiva 8"/>
          <p:cNvSpPr>
            <a:spLocks noGrp="1"/>
          </p:cNvSpPr>
          <p:nvPr>
            <p:ph type="sldNum" sz="quarter" idx="12"/>
          </p:nvPr>
        </p:nvSpPr>
        <p:spPr/>
        <p:txBody>
          <a:bodyPr/>
          <a:lstStyle/>
          <a:p>
            <a:fld id="{60D42543-DA96-401B-A773-B25C9A627DCB}" type="slidenum">
              <a:rPr lang="it-IT" smtClean="0"/>
              <a:pPr/>
              <a:t>‹N›</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endParaRPr lang="it-IT"/>
          </a:p>
        </p:txBody>
      </p:sp>
      <p:sp>
        <p:nvSpPr>
          <p:cNvPr id="4" name="Segnaposto piè di pagina 3"/>
          <p:cNvSpPr>
            <a:spLocks noGrp="1"/>
          </p:cNvSpPr>
          <p:nvPr>
            <p:ph type="ftr" sz="quarter" idx="11"/>
          </p:nvPr>
        </p:nvSpPr>
        <p:spPr/>
        <p:txBody>
          <a:bodyPr/>
          <a:lstStyle/>
          <a:p>
            <a:r>
              <a:rPr lang="it-IT" smtClean="0"/>
              <a:t>ing. Angelo De Dona - Comando Provinciale Vigili del Fuoco Caserta</a:t>
            </a:r>
            <a:endParaRPr lang="it-IT"/>
          </a:p>
        </p:txBody>
      </p:sp>
      <p:sp>
        <p:nvSpPr>
          <p:cNvPr id="5" name="Segnaposto numero diapositiva 4"/>
          <p:cNvSpPr>
            <a:spLocks noGrp="1"/>
          </p:cNvSpPr>
          <p:nvPr>
            <p:ph type="sldNum" sz="quarter" idx="12"/>
          </p:nvPr>
        </p:nvSpPr>
        <p:spPr/>
        <p:txBody>
          <a:bodyPr/>
          <a:lstStyle/>
          <a:p>
            <a:fld id="{60D42543-DA96-401B-A773-B25C9A627DCB}" type="slidenum">
              <a:rPr lang="it-IT" smtClean="0"/>
              <a:pPr/>
              <a:t>‹N›</a:t>
            </a:fld>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it-IT"/>
          </a:p>
        </p:txBody>
      </p:sp>
      <p:sp>
        <p:nvSpPr>
          <p:cNvPr id="3" name="Segnaposto piè di pagina 2"/>
          <p:cNvSpPr>
            <a:spLocks noGrp="1"/>
          </p:cNvSpPr>
          <p:nvPr>
            <p:ph type="ftr" sz="quarter" idx="11"/>
          </p:nvPr>
        </p:nvSpPr>
        <p:spPr/>
        <p:txBody>
          <a:bodyPr/>
          <a:lstStyle/>
          <a:p>
            <a:r>
              <a:rPr lang="it-IT" smtClean="0"/>
              <a:t>ing. Angelo De Dona - Comando Provinciale Vigili del Fuoco Caserta</a:t>
            </a:r>
            <a:endParaRPr lang="it-IT"/>
          </a:p>
        </p:txBody>
      </p:sp>
      <p:sp>
        <p:nvSpPr>
          <p:cNvPr id="4" name="Segnaposto numero diapositiva 3"/>
          <p:cNvSpPr>
            <a:spLocks noGrp="1"/>
          </p:cNvSpPr>
          <p:nvPr>
            <p:ph type="sldNum" sz="quarter" idx="12"/>
          </p:nvPr>
        </p:nvSpPr>
        <p:spPr/>
        <p:txBody>
          <a:bodyPr/>
          <a:lstStyle/>
          <a:p>
            <a:fld id="{60D42543-DA96-401B-A773-B25C9A627DCB}" type="slidenum">
              <a:rPr lang="it-IT" smtClean="0"/>
              <a:pPr/>
              <a:t>‹N›</a:t>
            </a:fld>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ing. Angelo De Dona - Comando Provinciale Vigili del Fuoco Caserta</a:t>
            </a:r>
            <a:endParaRPr lang="it-IT"/>
          </a:p>
        </p:txBody>
      </p:sp>
      <p:sp>
        <p:nvSpPr>
          <p:cNvPr id="7" name="Segnaposto numero diapositiva 6"/>
          <p:cNvSpPr>
            <a:spLocks noGrp="1"/>
          </p:cNvSpPr>
          <p:nvPr>
            <p:ph type="sldNum" sz="quarter" idx="12"/>
          </p:nvPr>
        </p:nvSpPr>
        <p:spPr/>
        <p:txBody>
          <a:bodyPr/>
          <a:lstStyle/>
          <a:p>
            <a:fld id="{60D42543-DA96-401B-A773-B25C9A627DC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914400" y="0"/>
            <a:ext cx="8229600" cy="1143000"/>
          </a:xfrm>
        </p:spPr>
        <p:txBody>
          <a:bodyPr>
            <a:normAutofit/>
          </a:bodyPr>
          <a:lstStyle>
            <a:lvl1pPr>
              <a:defRPr sz="3600"/>
            </a:lvl1pPr>
          </a:lstStyle>
          <a:p>
            <a:r>
              <a:rPr lang="it-IT" dirty="0" smtClean="0"/>
              <a:t>Fare clic per modificare lo stile del titolo</a:t>
            </a:r>
            <a:endParaRPr lang="it-IT" dirty="0"/>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piè di pagina 4"/>
          <p:cNvSpPr>
            <a:spLocks noGrp="1"/>
          </p:cNvSpPr>
          <p:nvPr>
            <p:ph type="ftr" sz="quarter" idx="11"/>
          </p:nvPr>
        </p:nvSpPr>
        <p:spPr>
          <a:xfrm>
            <a:off x="428596" y="6356350"/>
            <a:ext cx="5286412" cy="365125"/>
          </a:xfrm>
        </p:spPr>
        <p:txBody>
          <a:bodyPr/>
          <a:lstStyle>
            <a:lvl1pPr algn="l">
              <a:defRPr/>
            </a:lvl1pPr>
          </a:lstStyle>
          <a:p>
            <a:r>
              <a:rPr lang="it-IT" smtClean="0"/>
              <a:t>ing. Angelo De Dona - Comando Provinciale Vigili del Fuoco Caserta</a:t>
            </a:r>
            <a:endParaRPr lang="it-IT" dirty="0"/>
          </a:p>
        </p:txBody>
      </p:sp>
      <p:sp>
        <p:nvSpPr>
          <p:cNvPr id="6" name="Segnaposto numero diapositiva 5"/>
          <p:cNvSpPr>
            <a:spLocks noGrp="1"/>
          </p:cNvSpPr>
          <p:nvPr>
            <p:ph type="sldNum" sz="quarter" idx="12"/>
          </p:nvPr>
        </p:nvSpPr>
        <p:spPr/>
        <p:txBody>
          <a:bodyPr/>
          <a:lstStyle/>
          <a:p>
            <a:fld id="{75D94900-1219-4043-89CB-CAA1B4AB3F71}" type="slidenum">
              <a:rPr lang="it-IT" smtClean="0"/>
              <a:pPr/>
              <a:t>‹N›</a:t>
            </a:fld>
            <a:endParaRPr lang="it-IT"/>
          </a:p>
        </p:txBody>
      </p:sp>
      <p:sp>
        <p:nvSpPr>
          <p:cNvPr id="7" name="AutoShape 34"/>
          <p:cNvSpPr>
            <a:spLocks noChangeArrowheads="1"/>
          </p:cNvSpPr>
          <p:nvPr userDrawn="1"/>
        </p:nvSpPr>
        <p:spPr bwMode="auto">
          <a:xfrm>
            <a:off x="468313" y="115888"/>
            <a:ext cx="863600" cy="792162"/>
          </a:xfrm>
          <a:prstGeom prst="roundRect">
            <a:avLst>
              <a:gd name="adj" fmla="val 16634"/>
            </a:avLst>
          </a:prstGeom>
          <a:gradFill rotWithShape="1">
            <a:gsLst>
              <a:gs pos="0">
                <a:schemeClr val="accent1"/>
              </a:gs>
              <a:gs pos="100000">
                <a:schemeClr val="hlink"/>
              </a:gs>
            </a:gsLst>
            <a:lin ang="2700000" scaled="1"/>
          </a:gradFill>
          <a:ln w="25400" algn="ctr">
            <a:noFill/>
            <a:round/>
            <a:headEnd/>
            <a:tailEnd/>
          </a:ln>
          <a:effectLst>
            <a:outerShdw dist="35921" dir="2700000" algn="ctr" rotWithShape="0">
              <a:schemeClr val="bg2">
                <a:alpha val="50000"/>
              </a:schemeClr>
            </a:outerShdw>
          </a:effectLst>
        </p:spPr>
        <p:txBody>
          <a:bodyPr wrap="none" lIns="90000" tIns="46800" rIns="90000" bIns="46800" anchor="ctr"/>
          <a:lstStyle/>
          <a:p>
            <a:endParaRPr lang="it-IT"/>
          </a:p>
        </p:txBody>
      </p:sp>
      <p:pic>
        <p:nvPicPr>
          <p:cNvPr id="8" name="Picture 14"/>
          <p:cNvPicPr>
            <a:picLocks noChangeAspect="1" noChangeArrowheads="1"/>
          </p:cNvPicPr>
          <p:nvPr userDrawn="1"/>
        </p:nvPicPr>
        <p:blipFill>
          <a:blip r:embed="rId2" cstate="print">
            <a:clrChange>
              <a:clrFrom>
                <a:srgbClr val="FBFBFB"/>
              </a:clrFrom>
              <a:clrTo>
                <a:srgbClr val="FBFBFB">
                  <a:alpha val="0"/>
                </a:srgbClr>
              </a:clrTo>
            </a:clrChange>
          </a:blip>
          <a:srcRect/>
          <a:stretch>
            <a:fillRect/>
          </a:stretch>
        </p:blipFill>
        <p:spPr bwMode="auto">
          <a:xfrm>
            <a:off x="1079500" y="333375"/>
            <a:ext cx="252413" cy="361950"/>
          </a:xfrm>
          <a:prstGeom prst="rect">
            <a:avLst/>
          </a:prstGeom>
          <a:noFill/>
          <a:ln w="25400">
            <a:noFill/>
            <a:miter lim="800000"/>
            <a:headEnd/>
            <a:tailEnd/>
          </a:ln>
          <a:effectLst/>
        </p:spPr>
      </p:pic>
      <p:pic>
        <p:nvPicPr>
          <p:cNvPr id="9" name="Picture 29" descr="Logo del Ministero dell'Interno"/>
          <p:cNvPicPr>
            <a:picLocks noChangeAspect="1" noChangeArrowheads="1"/>
          </p:cNvPicPr>
          <p:nvPr userDrawn="1"/>
        </p:nvPicPr>
        <p:blipFill>
          <a:blip r:embed="rId3" cstate="print"/>
          <a:srcRect/>
          <a:stretch>
            <a:fillRect/>
          </a:stretch>
        </p:blipFill>
        <p:spPr bwMode="auto">
          <a:xfrm>
            <a:off x="538163" y="331788"/>
            <a:ext cx="504825" cy="387350"/>
          </a:xfrm>
          <a:prstGeom prst="rect">
            <a:avLst/>
          </a:prstGeom>
          <a:noFill/>
        </p:spPr>
      </p:pic>
      <p:sp>
        <p:nvSpPr>
          <p:cNvPr id="10" name="Rectangle 36"/>
          <p:cNvSpPr>
            <a:spLocks noChangeArrowheads="1"/>
          </p:cNvSpPr>
          <p:nvPr userDrawn="1"/>
        </p:nvSpPr>
        <p:spPr bwMode="auto">
          <a:xfrm>
            <a:off x="466725" y="981075"/>
            <a:ext cx="8208963" cy="71438"/>
          </a:xfrm>
          <a:prstGeom prst="rect">
            <a:avLst/>
          </a:prstGeom>
          <a:gradFill>
            <a:gsLst>
              <a:gs pos="0">
                <a:schemeClr val="accent5">
                  <a:lumMod val="40000"/>
                  <a:lumOff val="60000"/>
                </a:schemeClr>
              </a:gs>
              <a:gs pos="100000">
                <a:srgbClr val="000099"/>
              </a:gs>
            </a:gsLst>
            <a:path path="rect">
              <a:fillToRect t="100000" r="100000"/>
            </a:path>
          </a:gradFill>
          <a:ln w="25400" algn="ctr">
            <a:noFill/>
            <a:miter lim="800000"/>
            <a:headEnd/>
            <a:tailEnd/>
          </a:ln>
          <a:effectLst/>
        </p:spPr>
        <p:txBody>
          <a:bodyPr wrap="none" lIns="90000" tIns="46800" rIns="90000" bIns="46800" anchor="ctr"/>
          <a:lstStyle/>
          <a:p>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ing. Angelo De Dona - Comando Provinciale Vigili del Fuoco Caserta</a:t>
            </a:r>
            <a:endParaRPr lang="it-IT"/>
          </a:p>
        </p:txBody>
      </p:sp>
      <p:sp>
        <p:nvSpPr>
          <p:cNvPr id="7" name="Segnaposto numero diapositiva 6"/>
          <p:cNvSpPr>
            <a:spLocks noGrp="1"/>
          </p:cNvSpPr>
          <p:nvPr>
            <p:ph type="sldNum" sz="quarter" idx="12"/>
          </p:nvPr>
        </p:nvSpPr>
        <p:spPr/>
        <p:txBody>
          <a:bodyPr/>
          <a:lstStyle/>
          <a:p>
            <a:fld id="{60D42543-DA96-401B-A773-B25C9A627DCB}" type="slidenum">
              <a:rPr lang="it-IT" smtClean="0"/>
              <a:pPr/>
              <a:t>‹N›</a:t>
            </a:fld>
            <a:endParaRPr lang="it-I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a:p>
        </p:txBody>
      </p:sp>
      <p:sp>
        <p:nvSpPr>
          <p:cNvPr id="6" name="Segnaposto numero diapositiva 5"/>
          <p:cNvSpPr>
            <a:spLocks noGrp="1"/>
          </p:cNvSpPr>
          <p:nvPr>
            <p:ph type="sldNum" sz="quarter" idx="12"/>
          </p:nvPr>
        </p:nvSpPr>
        <p:spPr/>
        <p:txBody>
          <a:bodyPr/>
          <a:lstStyle/>
          <a:p>
            <a:fld id="{60D42543-DA96-401B-A773-B25C9A627DCB}" type="slidenum">
              <a:rPr lang="it-IT" smtClean="0"/>
              <a:pPr/>
              <a:t>‹N›</a:t>
            </a:fld>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a:p>
        </p:txBody>
      </p:sp>
      <p:sp>
        <p:nvSpPr>
          <p:cNvPr id="6" name="Segnaposto numero diapositiva 5"/>
          <p:cNvSpPr>
            <a:spLocks noGrp="1"/>
          </p:cNvSpPr>
          <p:nvPr>
            <p:ph type="sldNum" sz="quarter" idx="12"/>
          </p:nvPr>
        </p:nvSpPr>
        <p:spPr/>
        <p:txBody>
          <a:bodyPr/>
          <a:lstStyle/>
          <a:p>
            <a:fld id="{60D42543-DA96-401B-A773-B25C9A627DCB}" type="slidenum">
              <a:rPr lang="it-IT" smtClean="0"/>
              <a:pPr/>
              <a:t>‹N›</a:t>
            </a:fld>
            <a:endParaRPr lang="it-IT"/>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a:p>
        </p:txBody>
      </p:sp>
      <p:sp>
        <p:nvSpPr>
          <p:cNvPr id="6" name="Segnaposto numero diapositiva 5"/>
          <p:cNvSpPr>
            <a:spLocks noGrp="1"/>
          </p:cNvSpPr>
          <p:nvPr>
            <p:ph type="sldNum" sz="quarter" idx="12"/>
          </p:nvPr>
        </p:nvSpPr>
        <p:spPr/>
        <p:txBody>
          <a:bodyPr/>
          <a:lstStyle/>
          <a:p>
            <a:fld id="{7E421008-635C-4AD1-8553-8E6AD72CFBF9}" type="slidenum">
              <a:rPr lang="it-IT" smtClean="0"/>
              <a:pPr/>
              <a:t>‹N›</a:t>
            </a:fld>
            <a:endParaRPr lang="it-IT"/>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a:p>
        </p:txBody>
      </p:sp>
      <p:sp>
        <p:nvSpPr>
          <p:cNvPr id="6" name="Segnaposto numero diapositiva 5"/>
          <p:cNvSpPr>
            <a:spLocks noGrp="1"/>
          </p:cNvSpPr>
          <p:nvPr>
            <p:ph type="sldNum" sz="quarter" idx="12"/>
          </p:nvPr>
        </p:nvSpPr>
        <p:spPr/>
        <p:txBody>
          <a:bodyPr/>
          <a:lstStyle/>
          <a:p>
            <a:fld id="{7E421008-635C-4AD1-8553-8E6AD72CFBF9}" type="slidenum">
              <a:rPr lang="it-IT" smtClean="0"/>
              <a:pPr/>
              <a:t>‹N›</a:t>
            </a:fld>
            <a:endParaRPr lang="it-IT"/>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a:p>
        </p:txBody>
      </p:sp>
      <p:sp>
        <p:nvSpPr>
          <p:cNvPr id="6" name="Segnaposto numero diapositiva 5"/>
          <p:cNvSpPr>
            <a:spLocks noGrp="1"/>
          </p:cNvSpPr>
          <p:nvPr>
            <p:ph type="sldNum" sz="quarter" idx="12"/>
          </p:nvPr>
        </p:nvSpPr>
        <p:spPr/>
        <p:txBody>
          <a:bodyPr/>
          <a:lstStyle/>
          <a:p>
            <a:fld id="{7E421008-635C-4AD1-8553-8E6AD72CFBF9}" type="slidenum">
              <a:rPr lang="it-IT" smtClean="0"/>
              <a:pPr/>
              <a:t>‹N›</a:t>
            </a:fld>
            <a:endParaRPr lang="it-IT"/>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ing. Angelo De Dona - Comando Provinciale Vigili del Fuoco Caserta</a:t>
            </a:r>
            <a:endParaRPr lang="it-IT"/>
          </a:p>
        </p:txBody>
      </p:sp>
      <p:sp>
        <p:nvSpPr>
          <p:cNvPr id="7" name="Segnaposto numero diapositiva 6"/>
          <p:cNvSpPr>
            <a:spLocks noGrp="1"/>
          </p:cNvSpPr>
          <p:nvPr>
            <p:ph type="sldNum" sz="quarter" idx="12"/>
          </p:nvPr>
        </p:nvSpPr>
        <p:spPr/>
        <p:txBody>
          <a:bodyPr/>
          <a:lstStyle/>
          <a:p>
            <a:fld id="{7E421008-635C-4AD1-8553-8E6AD72CFBF9}" type="slidenum">
              <a:rPr lang="it-IT" smtClean="0"/>
              <a:pPr/>
              <a:t>‹N›</a:t>
            </a:fld>
            <a:endParaRPr lang="it-IT"/>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endParaRPr lang="it-IT"/>
          </a:p>
        </p:txBody>
      </p:sp>
      <p:sp>
        <p:nvSpPr>
          <p:cNvPr id="8" name="Segnaposto piè di pagina 7"/>
          <p:cNvSpPr>
            <a:spLocks noGrp="1"/>
          </p:cNvSpPr>
          <p:nvPr>
            <p:ph type="ftr" sz="quarter" idx="11"/>
          </p:nvPr>
        </p:nvSpPr>
        <p:spPr/>
        <p:txBody>
          <a:bodyPr/>
          <a:lstStyle/>
          <a:p>
            <a:r>
              <a:rPr lang="it-IT" smtClean="0"/>
              <a:t>ing. Angelo De Dona - Comando Provinciale Vigili del Fuoco Caserta</a:t>
            </a:r>
            <a:endParaRPr lang="it-IT"/>
          </a:p>
        </p:txBody>
      </p:sp>
      <p:sp>
        <p:nvSpPr>
          <p:cNvPr id="9" name="Segnaposto numero diapositiva 8"/>
          <p:cNvSpPr>
            <a:spLocks noGrp="1"/>
          </p:cNvSpPr>
          <p:nvPr>
            <p:ph type="sldNum" sz="quarter" idx="12"/>
          </p:nvPr>
        </p:nvSpPr>
        <p:spPr/>
        <p:txBody>
          <a:bodyPr/>
          <a:lstStyle/>
          <a:p>
            <a:fld id="{7E421008-635C-4AD1-8553-8E6AD72CFBF9}" type="slidenum">
              <a:rPr lang="it-IT" smtClean="0"/>
              <a:pPr/>
              <a:t>‹N›</a:t>
            </a:fld>
            <a:endParaRPr lang="it-IT"/>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endParaRPr lang="it-IT"/>
          </a:p>
        </p:txBody>
      </p:sp>
      <p:sp>
        <p:nvSpPr>
          <p:cNvPr id="4" name="Segnaposto piè di pagina 3"/>
          <p:cNvSpPr>
            <a:spLocks noGrp="1"/>
          </p:cNvSpPr>
          <p:nvPr>
            <p:ph type="ftr" sz="quarter" idx="11"/>
          </p:nvPr>
        </p:nvSpPr>
        <p:spPr/>
        <p:txBody>
          <a:bodyPr/>
          <a:lstStyle/>
          <a:p>
            <a:r>
              <a:rPr lang="it-IT" smtClean="0"/>
              <a:t>ing. Angelo De Dona - Comando Provinciale Vigili del Fuoco Caserta</a:t>
            </a:r>
            <a:endParaRPr lang="it-IT"/>
          </a:p>
        </p:txBody>
      </p:sp>
      <p:sp>
        <p:nvSpPr>
          <p:cNvPr id="5" name="Segnaposto numero diapositiva 4"/>
          <p:cNvSpPr>
            <a:spLocks noGrp="1"/>
          </p:cNvSpPr>
          <p:nvPr>
            <p:ph type="sldNum" sz="quarter" idx="12"/>
          </p:nvPr>
        </p:nvSpPr>
        <p:spPr/>
        <p:txBody>
          <a:bodyPr/>
          <a:lstStyle/>
          <a:p>
            <a:fld id="{7E421008-635C-4AD1-8553-8E6AD72CFBF9}" type="slidenum">
              <a:rPr lang="it-IT" smtClean="0"/>
              <a:pPr/>
              <a:t>‹N›</a:t>
            </a:fld>
            <a:endParaRPr lang="it-IT"/>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it-IT"/>
          </a:p>
        </p:txBody>
      </p:sp>
      <p:sp>
        <p:nvSpPr>
          <p:cNvPr id="3" name="Segnaposto piè di pagina 2"/>
          <p:cNvSpPr>
            <a:spLocks noGrp="1"/>
          </p:cNvSpPr>
          <p:nvPr>
            <p:ph type="ftr" sz="quarter" idx="11"/>
          </p:nvPr>
        </p:nvSpPr>
        <p:spPr/>
        <p:txBody>
          <a:bodyPr/>
          <a:lstStyle/>
          <a:p>
            <a:r>
              <a:rPr lang="it-IT" smtClean="0"/>
              <a:t>ing. Angelo De Dona - Comando Provinciale Vigili del Fuoco Caserta</a:t>
            </a:r>
            <a:endParaRPr lang="it-IT"/>
          </a:p>
        </p:txBody>
      </p:sp>
      <p:sp>
        <p:nvSpPr>
          <p:cNvPr id="4" name="Segnaposto numero diapositiva 3"/>
          <p:cNvSpPr>
            <a:spLocks noGrp="1"/>
          </p:cNvSpPr>
          <p:nvPr>
            <p:ph type="sldNum" sz="quarter" idx="12"/>
          </p:nvPr>
        </p:nvSpPr>
        <p:spPr/>
        <p:txBody>
          <a:bodyPr/>
          <a:lstStyle/>
          <a:p>
            <a:fld id="{7E421008-635C-4AD1-8553-8E6AD72CFBF9}"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a:p>
        </p:txBody>
      </p:sp>
      <p:sp>
        <p:nvSpPr>
          <p:cNvPr id="6" name="Segnaposto numero diapositiva 5"/>
          <p:cNvSpPr>
            <a:spLocks noGrp="1"/>
          </p:cNvSpPr>
          <p:nvPr>
            <p:ph type="sldNum" sz="quarter" idx="12"/>
          </p:nvPr>
        </p:nvSpPr>
        <p:spPr/>
        <p:txBody>
          <a:bodyPr/>
          <a:lstStyle/>
          <a:p>
            <a:fld id="{75D94900-1219-4043-89CB-CAA1B4AB3F71}" type="slidenum">
              <a:rPr lang="it-IT" smtClean="0"/>
              <a:pPr/>
              <a:t>‹N›</a:t>
            </a:fld>
            <a:endParaRPr lang="it-IT"/>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ing. Angelo De Dona - Comando Provinciale Vigili del Fuoco Caserta</a:t>
            </a:r>
            <a:endParaRPr lang="it-IT"/>
          </a:p>
        </p:txBody>
      </p:sp>
      <p:sp>
        <p:nvSpPr>
          <p:cNvPr id="7" name="Segnaposto numero diapositiva 6"/>
          <p:cNvSpPr>
            <a:spLocks noGrp="1"/>
          </p:cNvSpPr>
          <p:nvPr>
            <p:ph type="sldNum" sz="quarter" idx="12"/>
          </p:nvPr>
        </p:nvSpPr>
        <p:spPr/>
        <p:txBody>
          <a:bodyPr/>
          <a:lstStyle/>
          <a:p>
            <a:fld id="{7E421008-635C-4AD1-8553-8E6AD72CFBF9}" type="slidenum">
              <a:rPr lang="it-IT" smtClean="0"/>
              <a:pPr/>
              <a:t>‹N›</a:t>
            </a:fld>
            <a:endParaRPr lang="it-IT"/>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ing. Angelo De Dona - Comando Provinciale Vigili del Fuoco Caserta</a:t>
            </a:r>
            <a:endParaRPr lang="it-IT"/>
          </a:p>
        </p:txBody>
      </p:sp>
      <p:sp>
        <p:nvSpPr>
          <p:cNvPr id="7" name="Segnaposto numero diapositiva 6"/>
          <p:cNvSpPr>
            <a:spLocks noGrp="1"/>
          </p:cNvSpPr>
          <p:nvPr>
            <p:ph type="sldNum" sz="quarter" idx="12"/>
          </p:nvPr>
        </p:nvSpPr>
        <p:spPr/>
        <p:txBody>
          <a:bodyPr/>
          <a:lstStyle/>
          <a:p>
            <a:fld id="{7E421008-635C-4AD1-8553-8E6AD72CFBF9}" type="slidenum">
              <a:rPr lang="it-IT" smtClean="0"/>
              <a:pPr/>
              <a:t>‹N›</a:t>
            </a:fld>
            <a:endParaRPr lang="it-IT"/>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a:p>
        </p:txBody>
      </p:sp>
      <p:sp>
        <p:nvSpPr>
          <p:cNvPr id="6" name="Segnaposto numero diapositiva 5"/>
          <p:cNvSpPr>
            <a:spLocks noGrp="1"/>
          </p:cNvSpPr>
          <p:nvPr>
            <p:ph type="sldNum" sz="quarter" idx="12"/>
          </p:nvPr>
        </p:nvSpPr>
        <p:spPr/>
        <p:txBody>
          <a:bodyPr/>
          <a:lstStyle/>
          <a:p>
            <a:fld id="{7E421008-635C-4AD1-8553-8E6AD72CFBF9}" type="slidenum">
              <a:rPr lang="it-IT" smtClean="0"/>
              <a:pPr/>
              <a:t>‹N›</a:t>
            </a:fld>
            <a:endParaRPr lang="it-IT"/>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a:p>
        </p:txBody>
      </p:sp>
      <p:sp>
        <p:nvSpPr>
          <p:cNvPr id="6" name="Segnaposto numero diapositiva 5"/>
          <p:cNvSpPr>
            <a:spLocks noGrp="1"/>
          </p:cNvSpPr>
          <p:nvPr>
            <p:ph type="sldNum" sz="quarter" idx="12"/>
          </p:nvPr>
        </p:nvSpPr>
        <p:spPr/>
        <p:txBody>
          <a:bodyPr/>
          <a:lstStyle/>
          <a:p>
            <a:fld id="{7E421008-635C-4AD1-8553-8E6AD72CFBF9}"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ing. Angelo De Dona - Comando Provinciale Vigili del Fuoco Caserta</a:t>
            </a:r>
            <a:endParaRPr lang="it-IT"/>
          </a:p>
        </p:txBody>
      </p:sp>
      <p:sp>
        <p:nvSpPr>
          <p:cNvPr id="7" name="Segnaposto numero diapositiva 6"/>
          <p:cNvSpPr>
            <a:spLocks noGrp="1"/>
          </p:cNvSpPr>
          <p:nvPr>
            <p:ph type="sldNum" sz="quarter" idx="12"/>
          </p:nvPr>
        </p:nvSpPr>
        <p:spPr/>
        <p:txBody>
          <a:bodyPr/>
          <a:lstStyle/>
          <a:p>
            <a:fld id="{75D94900-1219-4043-89CB-CAA1B4AB3F71}"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endParaRPr lang="it-IT"/>
          </a:p>
        </p:txBody>
      </p:sp>
      <p:sp>
        <p:nvSpPr>
          <p:cNvPr id="8" name="Segnaposto piè di pagina 7"/>
          <p:cNvSpPr>
            <a:spLocks noGrp="1"/>
          </p:cNvSpPr>
          <p:nvPr>
            <p:ph type="ftr" sz="quarter" idx="11"/>
          </p:nvPr>
        </p:nvSpPr>
        <p:spPr/>
        <p:txBody>
          <a:bodyPr/>
          <a:lstStyle/>
          <a:p>
            <a:r>
              <a:rPr lang="it-IT" smtClean="0"/>
              <a:t>ing. Angelo De Dona - Comando Provinciale Vigili del Fuoco Caserta</a:t>
            </a:r>
            <a:endParaRPr lang="it-IT"/>
          </a:p>
        </p:txBody>
      </p:sp>
      <p:sp>
        <p:nvSpPr>
          <p:cNvPr id="9" name="Segnaposto numero diapositiva 8"/>
          <p:cNvSpPr>
            <a:spLocks noGrp="1"/>
          </p:cNvSpPr>
          <p:nvPr>
            <p:ph type="sldNum" sz="quarter" idx="12"/>
          </p:nvPr>
        </p:nvSpPr>
        <p:spPr/>
        <p:txBody>
          <a:bodyPr/>
          <a:lstStyle/>
          <a:p>
            <a:fld id="{75D94900-1219-4043-89CB-CAA1B4AB3F71}"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endParaRPr lang="it-IT"/>
          </a:p>
        </p:txBody>
      </p:sp>
      <p:sp>
        <p:nvSpPr>
          <p:cNvPr id="4" name="Segnaposto piè di pagina 3"/>
          <p:cNvSpPr>
            <a:spLocks noGrp="1"/>
          </p:cNvSpPr>
          <p:nvPr>
            <p:ph type="ftr" sz="quarter" idx="11"/>
          </p:nvPr>
        </p:nvSpPr>
        <p:spPr/>
        <p:txBody>
          <a:bodyPr/>
          <a:lstStyle/>
          <a:p>
            <a:r>
              <a:rPr lang="it-IT" smtClean="0"/>
              <a:t>ing. Angelo De Dona - Comando Provinciale Vigili del Fuoco Caserta</a:t>
            </a:r>
            <a:endParaRPr lang="it-IT"/>
          </a:p>
        </p:txBody>
      </p:sp>
      <p:sp>
        <p:nvSpPr>
          <p:cNvPr id="5" name="Segnaposto numero diapositiva 4"/>
          <p:cNvSpPr>
            <a:spLocks noGrp="1"/>
          </p:cNvSpPr>
          <p:nvPr>
            <p:ph type="sldNum" sz="quarter" idx="12"/>
          </p:nvPr>
        </p:nvSpPr>
        <p:spPr/>
        <p:txBody>
          <a:bodyPr/>
          <a:lstStyle/>
          <a:p>
            <a:fld id="{75D94900-1219-4043-89CB-CAA1B4AB3F71}"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it-IT"/>
          </a:p>
        </p:txBody>
      </p:sp>
      <p:sp>
        <p:nvSpPr>
          <p:cNvPr id="3" name="Segnaposto piè di pagina 2"/>
          <p:cNvSpPr>
            <a:spLocks noGrp="1"/>
          </p:cNvSpPr>
          <p:nvPr>
            <p:ph type="ftr" sz="quarter" idx="11"/>
          </p:nvPr>
        </p:nvSpPr>
        <p:spPr/>
        <p:txBody>
          <a:bodyPr/>
          <a:lstStyle/>
          <a:p>
            <a:r>
              <a:rPr lang="it-IT" smtClean="0"/>
              <a:t>ing. Angelo De Dona - Comando Provinciale Vigili del Fuoco Caserta</a:t>
            </a:r>
            <a:endParaRPr lang="it-IT"/>
          </a:p>
        </p:txBody>
      </p:sp>
      <p:sp>
        <p:nvSpPr>
          <p:cNvPr id="4" name="Segnaposto numero diapositiva 3"/>
          <p:cNvSpPr>
            <a:spLocks noGrp="1"/>
          </p:cNvSpPr>
          <p:nvPr>
            <p:ph type="sldNum" sz="quarter" idx="12"/>
          </p:nvPr>
        </p:nvSpPr>
        <p:spPr/>
        <p:txBody>
          <a:bodyPr/>
          <a:lstStyle/>
          <a:p>
            <a:fld id="{75D94900-1219-4043-89CB-CAA1B4AB3F7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ing. Angelo De Dona - Comando Provinciale Vigili del Fuoco Caserta</a:t>
            </a:r>
            <a:endParaRPr lang="it-IT"/>
          </a:p>
        </p:txBody>
      </p:sp>
      <p:sp>
        <p:nvSpPr>
          <p:cNvPr id="7" name="Segnaposto numero diapositiva 6"/>
          <p:cNvSpPr>
            <a:spLocks noGrp="1"/>
          </p:cNvSpPr>
          <p:nvPr>
            <p:ph type="sldNum" sz="quarter" idx="12"/>
          </p:nvPr>
        </p:nvSpPr>
        <p:spPr/>
        <p:txBody>
          <a:bodyPr/>
          <a:lstStyle/>
          <a:p>
            <a:fld id="{75D94900-1219-4043-89CB-CAA1B4AB3F71}"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ing. Angelo De Dona - Comando Provinciale Vigili del Fuoco Caserta</a:t>
            </a:r>
            <a:endParaRPr lang="it-IT"/>
          </a:p>
        </p:txBody>
      </p:sp>
      <p:sp>
        <p:nvSpPr>
          <p:cNvPr id="7" name="Segnaposto numero diapositiva 6"/>
          <p:cNvSpPr>
            <a:spLocks noGrp="1"/>
          </p:cNvSpPr>
          <p:nvPr>
            <p:ph type="sldNum" sz="quarter" idx="12"/>
          </p:nvPr>
        </p:nvSpPr>
        <p:spPr/>
        <p:txBody>
          <a:bodyPr/>
          <a:lstStyle/>
          <a:p>
            <a:fld id="{75D94900-1219-4043-89CB-CAA1B4AB3F71}"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ing. Angelo De Dona - Comando Provinciale Vigili del Fuoco Caserta</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94900-1219-4043-89CB-CAA1B4AB3F71}"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ing. Angelo De Dona - Comando Provinciale Vigili del Fuoco Caserta</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D42543-DA96-401B-A773-B25C9A627DCB}" type="slidenum">
              <a:rPr lang="it-IT" smtClean="0"/>
              <a:pPr/>
              <a:t>‹N›</a:t>
            </a:fld>
            <a:endParaRPr lang="it-IT"/>
          </a:p>
        </p:txBody>
      </p:sp>
      <p:sp>
        <p:nvSpPr>
          <p:cNvPr id="7" name="Text Box 8"/>
          <p:cNvSpPr txBox="1">
            <a:spLocks noChangeArrowheads="1"/>
          </p:cNvSpPr>
          <p:nvPr userDrawn="1"/>
        </p:nvSpPr>
        <p:spPr bwMode="auto">
          <a:xfrm>
            <a:off x="1619672" y="260648"/>
            <a:ext cx="6481763" cy="752475"/>
          </a:xfrm>
          <a:prstGeom prst="rect">
            <a:avLst/>
          </a:prstGeom>
          <a:noFill/>
          <a:ln w="9525">
            <a:noFill/>
            <a:miter lim="800000"/>
            <a:headEnd/>
            <a:tailEnd/>
          </a:ln>
        </p:spPr>
        <p:txBody>
          <a:bodyPr>
            <a:spAutoFit/>
          </a:bodyPr>
          <a:lstStyle/>
          <a:p>
            <a:pPr algn="l">
              <a:lnSpc>
                <a:spcPct val="30000"/>
              </a:lnSpc>
              <a:spcBef>
                <a:spcPct val="50000"/>
              </a:spcBef>
            </a:pPr>
            <a:endParaRPr lang="it-IT" b="1" i="0" dirty="0">
              <a:solidFill>
                <a:srgbClr val="FF0000"/>
              </a:solidFill>
              <a:latin typeface="Arial Black" pitchFamily="34" charset="0"/>
            </a:endParaRPr>
          </a:p>
          <a:p>
            <a:pPr algn="l">
              <a:lnSpc>
                <a:spcPct val="40000"/>
              </a:lnSpc>
              <a:spcBef>
                <a:spcPct val="50000"/>
              </a:spcBef>
            </a:pPr>
            <a:r>
              <a:rPr lang="it-IT" sz="1600" b="1" i="0" dirty="0">
                <a:solidFill>
                  <a:srgbClr val="FF0000"/>
                </a:solidFill>
                <a:latin typeface="Arial Black" pitchFamily="34" charset="0"/>
              </a:rPr>
              <a:t>                            </a:t>
            </a:r>
            <a:r>
              <a:rPr lang="it-IT" sz="1600" b="1" i="0" dirty="0">
                <a:solidFill>
                  <a:srgbClr val="FF0000"/>
                </a:solidFill>
              </a:rPr>
              <a:t>CORPO NAZIONALE DEI VIGILI DEL FUOCO</a:t>
            </a:r>
          </a:p>
          <a:p>
            <a:pPr algn="l">
              <a:lnSpc>
                <a:spcPct val="40000"/>
              </a:lnSpc>
              <a:spcBef>
                <a:spcPct val="50000"/>
              </a:spcBef>
            </a:pPr>
            <a:r>
              <a:rPr lang="it-IT" sz="1600" i="0" dirty="0">
                <a:solidFill>
                  <a:srgbClr val="FF0000"/>
                </a:solidFill>
                <a:latin typeface="Arial Black" pitchFamily="34" charset="0"/>
              </a:rPr>
              <a:t> COMANDO PROVINCIALE VIGILI DEL FUOCO CASERTA</a:t>
            </a:r>
            <a:r>
              <a:rPr lang="it-IT" sz="1600" i="0" dirty="0">
                <a:solidFill>
                  <a:srgbClr val="FF0000"/>
                </a:solidFill>
              </a:rPr>
              <a:t> </a:t>
            </a:r>
          </a:p>
          <a:p>
            <a:pPr algn="l">
              <a:lnSpc>
                <a:spcPct val="40000"/>
              </a:lnSpc>
              <a:spcBef>
                <a:spcPct val="50000"/>
              </a:spcBef>
            </a:pPr>
            <a:r>
              <a:rPr lang="it-IT" sz="1000" i="0" dirty="0">
                <a:solidFill>
                  <a:srgbClr val="FF0000"/>
                </a:solidFill>
              </a:rPr>
              <a:t>  Dipartimento dei Vigili del Fuoco, del Soccorso Pubblico e della Difesa Civile</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dirty="0" smtClean="0"/>
              <a:t>Fare clic per modificare lo stile del titolo</a:t>
            </a:r>
            <a:endParaRPr lang="it-IT" dirty="0"/>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ing. Angelo De Dona - Comando Provinciale Vigili del Fuoco Caserta</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21008-635C-4AD1-8553-8E6AD72CFBF9}"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a:lum bright="58000" contrast="-76000"/>
          </a:blip>
          <a:srcRect/>
          <a:stretch>
            <a:fillRect/>
          </a:stretch>
        </p:blipFill>
        <p:spPr bwMode="auto">
          <a:xfrm>
            <a:off x="0" y="-175133"/>
            <a:ext cx="9144000" cy="6357982"/>
          </a:xfrm>
          <a:prstGeom prst="rect">
            <a:avLst/>
          </a:prstGeom>
          <a:noFill/>
          <a:ln w="9525">
            <a:noFill/>
            <a:miter lim="800000"/>
            <a:headEnd/>
            <a:tailEnd/>
          </a:ln>
        </p:spPr>
      </p:pic>
      <p:sp>
        <p:nvSpPr>
          <p:cNvPr id="5" name="Titolo 1"/>
          <p:cNvSpPr txBox="1">
            <a:spLocks/>
          </p:cNvSpPr>
          <p:nvPr/>
        </p:nvSpPr>
        <p:spPr>
          <a:xfrm>
            <a:off x="755650" y="2852738"/>
            <a:ext cx="7772400" cy="1470025"/>
          </a:xfrm>
          <a:prstGeom prst="rect">
            <a:avLst/>
          </a:prstGeom>
        </p:spPr>
        <p:txBody>
          <a:bodyPr/>
          <a:lstStyle/>
          <a:p>
            <a:pPr algn="ctr"/>
            <a:endParaRPr kumimoji="0" lang="it-IT" sz="3600" b="1" i="0" u="none" strike="noStrike" kern="1200" normalizeH="0" baseline="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mj-lt"/>
              <a:ea typeface="+mj-ea"/>
              <a:cs typeface="+mj-cs"/>
            </a:endParaRPr>
          </a:p>
        </p:txBody>
      </p:sp>
      <p:sp>
        <p:nvSpPr>
          <p:cNvPr id="14" name="CasellaDiTesto 7"/>
          <p:cNvSpPr txBox="1">
            <a:spLocks noChangeArrowheads="1"/>
          </p:cNvSpPr>
          <p:nvPr/>
        </p:nvSpPr>
        <p:spPr bwMode="auto">
          <a:xfrm>
            <a:off x="3786188" y="1338263"/>
            <a:ext cx="4868862" cy="1384995"/>
          </a:xfrm>
          <a:prstGeom prst="rect">
            <a:avLst/>
          </a:prstGeom>
          <a:noFill/>
          <a:ln w="9525">
            <a:noFill/>
            <a:miter lim="800000"/>
            <a:headEnd/>
            <a:tailEnd/>
          </a:ln>
        </p:spPr>
        <p:txBody>
          <a:bodyPr>
            <a:spAutoFit/>
          </a:bodyPr>
          <a:lstStyle/>
          <a:p>
            <a:pPr algn="just"/>
            <a:r>
              <a:rPr lang="it-IT" sz="2400" i="1" dirty="0" smtClean="0">
                <a:ln w="1905"/>
                <a:solidFill>
                  <a:srgbClr val="C00000"/>
                </a:solidFill>
                <a:effectLst>
                  <a:innerShdw blurRad="69850" dist="43180" dir="5400000">
                    <a:srgbClr val="000000">
                      <a:alpha val="65000"/>
                    </a:srgbClr>
                  </a:innerShdw>
                </a:effectLst>
                <a:latin typeface="Bodoni MT" pitchFamily="18" charset="0"/>
                <a:ea typeface="+mj-ea"/>
                <a:cs typeface="+mj-cs"/>
              </a:rPr>
              <a:t>Norma </a:t>
            </a:r>
            <a:r>
              <a:rPr lang="it-IT" sz="2400" dirty="0" smtClean="0">
                <a:solidFill>
                  <a:srgbClr val="C00000"/>
                </a:solidFill>
                <a:latin typeface="Bodoni MT" pitchFamily="18" charset="0"/>
              </a:rPr>
              <a:t>UNI 11292-Agosto 2008</a:t>
            </a:r>
            <a:endParaRPr lang="it-IT" sz="2400" i="1" dirty="0" smtClean="0">
              <a:ln w="1905"/>
              <a:solidFill>
                <a:srgbClr val="C00000"/>
              </a:solidFill>
              <a:effectLst>
                <a:innerShdw blurRad="69850" dist="43180" dir="5400000">
                  <a:srgbClr val="000000">
                    <a:alpha val="65000"/>
                  </a:srgbClr>
                </a:innerShdw>
              </a:effectLst>
              <a:latin typeface="Bodoni MT" pitchFamily="18" charset="0"/>
              <a:ea typeface="+mj-ea"/>
              <a:cs typeface="+mj-cs"/>
            </a:endParaRPr>
          </a:p>
          <a:p>
            <a:pPr algn="just"/>
            <a:endParaRPr lang="it-IT" sz="2000" i="1" dirty="0" smtClean="0">
              <a:solidFill>
                <a:srgbClr val="A92117"/>
              </a:solidFill>
              <a:latin typeface="Bodoni MT" pitchFamily="18" charset="0"/>
              <a:ea typeface="Batang" pitchFamily="18" charset="-127"/>
            </a:endParaRPr>
          </a:p>
          <a:p>
            <a:pPr algn="just"/>
            <a:r>
              <a:rPr lang="it-IT" sz="2000" i="1" dirty="0" smtClean="0">
                <a:solidFill>
                  <a:srgbClr val="A92117"/>
                </a:solidFill>
                <a:latin typeface="Bodoni MT" pitchFamily="18" charset="0"/>
                <a:ea typeface="Batang" pitchFamily="18" charset="-127"/>
              </a:rPr>
              <a:t>ing</a:t>
            </a:r>
            <a:r>
              <a:rPr lang="it-IT" sz="2000" i="1" dirty="0">
                <a:solidFill>
                  <a:srgbClr val="A92117"/>
                </a:solidFill>
                <a:latin typeface="Bodoni MT" pitchFamily="18" charset="0"/>
                <a:ea typeface="Batang" pitchFamily="18" charset="-127"/>
              </a:rPr>
              <a:t>. Angelo De Dona</a:t>
            </a:r>
          </a:p>
          <a:p>
            <a:pPr algn="just"/>
            <a:r>
              <a:rPr lang="it-IT" sz="2000" i="1" dirty="0" smtClean="0">
                <a:solidFill>
                  <a:srgbClr val="A92117"/>
                </a:solidFill>
                <a:latin typeface="Bodoni MT" pitchFamily="18" charset="0"/>
                <a:ea typeface="Batang" pitchFamily="18" charset="-127"/>
              </a:rPr>
              <a:t>Comando </a:t>
            </a:r>
            <a:r>
              <a:rPr lang="it-IT" sz="2000" i="1" dirty="0">
                <a:solidFill>
                  <a:srgbClr val="A92117"/>
                </a:solidFill>
                <a:latin typeface="Bodoni MT" pitchFamily="18" charset="0"/>
                <a:ea typeface="Batang" pitchFamily="18" charset="-127"/>
              </a:rPr>
              <a:t>Provinciale VVF Caserta</a:t>
            </a:r>
          </a:p>
        </p:txBody>
      </p:sp>
      <p:sp>
        <p:nvSpPr>
          <p:cNvPr id="15" name="CasellaDiTesto 7"/>
          <p:cNvSpPr txBox="1">
            <a:spLocks noChangeArrowheads="1"/>
          </p:cNvSpPr>
          <p:nvPr/>
        </p:nvSpPr>
        <p:spPr bwMode="auto">
          <a:xfrm>
            <a:off x="0" y="0"/>
            <a:ext cx="9144000" cy="1446550"/>
          </a:xfrm>
          <a:prstGeom prst="rect">
            <a:avLst/>
          </a:prstGeom>
          <a:noFill/>
          <a:ln w="9525">
            <a:noFill/>
            <a:miter lim="800000"/>
            <a:headEnd/>
            <a:tailEnd/>
          </a:ln>
        </p:spPr>
        <p:txBody>
          <a:bodyPr>
            <a:spAutoFit/>
          </a:bodyPr>
          <a:lstStyle/>
          <a:p>
            <a:pPr algn="just"/>
            <a:r>
              <a:rPr lang="pt-BR" sz="3200" i="1" dirty="0">
                <a:solidFill>
                  <a:srgbClr val="A92117"/>
                </a:solidFill>
                <a:latin typeface="Bodoni MT" pitchFamily="18" charset="0"/>
                <a:ea typeface="Batang" pitchFamily="18" charset="-127"/>
              </a:rPr>
              <a:t>Corso di specializzazione in prevenzione </a:t>
            </a:r>
            <a:r>
              <a:rPr lang="pt-BR" sz="3200" i="1" dirty="0" smtClean="0">
                <a:solidFill>
                  <a:srgbClr val="A92117"/>
                </a:solidFill>
                <a:latin typeface="Bodoni MT" pitchFamily="18" charset="0"/>
                <a:ea typeface="Batang" pitchFamily="18" charset="-127"/>
              </a:rPr>
              <a:t>incendi</a:t>
            </a:r>
            <a:endParaRPr lang="pt-BR" sz="1400" i="1" dirty="0">
              <a:solidFill>
                <a:srgbClr val="A92117"/>
              </a:solidFill>
              <a:latin typeface="Bodoni MT" pitchFamily="18" charset="0"/>
              <a:ea typeface="Batang" pitchFamily="18" charset="-127"/>
            </a:endParaRPr>
          </a:p>
          <a:p>
            <a:pPr algn="just"/>
            <a:endParaRPr lang="it-IT" sz="3600" i="1" dirty="0">
              <a:solidFill>
                <a:srgbClr val="A92117"/>
              </a:solidFill>
              <a:latin typeface="Bodoni MT" pitchFamily="18" charset="0"/>
              <a:ea typeface="Batang" pitchFamily="18" charset="-127"/>
            </a:endParaRPr>
          </a:p>
          <a:p>
            <a:pPr algn="just"/>
            <a:endParaRPr lang="it-IT" sz="2000" i="1" dirty="0">
              <a:solidFill>
                <a:srgbClr val="A92117"/>
              </a:solidFill>
              <a:latin typeface="Bodoni MT" pitchFamily="18" charset="0"/>
              <a:ea typeface="Batang" pitchFamily="18" charset="-127"/>
            </a:endParaRPr>
          </a:p>
        </p:txBody>
      </p:sp>
      <p:sp>
        <p:nvSpPr>
          <p:cNvPr id="16" name="Rettangolo 15"/>
          <p:cNvSpPr/>
          <p:nvPr/>
        </p:nvSpPr>
        <p:spPr>
          <a:xfrm>
            <a:off x="4013976" y="3432775"/>
            <a:ext cx="4572000" cy="646331"/>
          </a:xfrm>
          <a:prstGeom prst="rect">
            <a:avLst/>
          </a:prstGeom>
        </p:spPr>
        <p:txBody>
          <a:bodyPr>
            <a:spAutoFit/>
          </a:bodyPr>
          <a:lstStyle/>
          <a:p>
            <a:pPr algn="just"/>
            <a:r>
              <a:rPr lang="it-IT" i="1" dirty="0" smtClean="0">
                <a:ln w="1905"/>
                <a:solidFill>
                  <a:srgbClr val="C00000"/>
                </a:solidFill>
                <a:effectLst>
                  <a:innerShdw blurRad="69850" dist="43180" dir="5400000">
                    <a:srgbClr val="000000">
                      <a:alpha val="65000"/>
                    </a:srgbClr>
                  </a:innerShdw>
                </a:effectLst>
                <a:latin typeface="Bodoni MT" pitchFamily="18" charset="0"/>
              </a:rPr>
              <a:t>Locali destinati ad ospitare unità di pompaggio per impianti antincendio</a:t>
            </a:r>
          </a:p>
        </p:txBody>
      </p:sp>
      <p:pic>
        <p:nvPicPr>
          <p:cNvPr id="17" name="Picture 6"/>
          <p:cNvPicPr>
            <a:picLocks noChangeAspect="1" noChangeArrowheads="1"/>
          </p:cNvPicPr>
          <p:nvPr/>
        </p:nvPicPr>
        <p:blipFill>
          <a:blip r:embed="rId4"/>
          <a:srcRect/>
          <a:stretch>
            <a:fillRect/>
          </a:stretch>
        </p:blipFill>
        <p:spPr bwMode="auto">
          <a:xfrm>
            <a:off x="642910" y="2643182"/>
            <a:ext cx="1809750" cy="1914525"/>
          </a:xfrm>
          <a:prstGeom prst="rect">
            <a:avLst/>
          </a:prstGeom>
          <a:noFill/>
          <a:ln w="9525">
            <a:noFill/>
            <a:miter lim="800000"/>
            <a:headEnd/>
            <a:tailEnd/>
          </a:ln>
        </p:spPr>
      </p:pic>
      <p:sp>
        <p:nvSpPr>
          <p:cNvPr id="19" name="Rettangolo 18"/>
          <p:cNvSpPr/>
          <p:nvPr/>
        </p:nvSpPr>
        <p:spPr>
          <a:xfrm>
            <a:off x="0" y="6143649"/>
            <a:ext cx="9144000" cy="714375"/>
          </a:xfrm>
          <a:prstGeom prst="rect">
            <a:avLst/>
          </a:prstGeom>
          <a:solidFill>
            <a:srgbClr val="98101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85000" lnSpcReduction="20000"/>
          </a:bodyPr>
          <a:lstStyle/>
          <a:p>
            <a:pPr algn="just">
              <a:buNone/>
            </a:pPr>
            <a:r>
              <a:rPr lang="it-IT" dirty="0" smtClean="0"/>
              <a:t>Le porte dei locali devono essere di </a:t>
            </a:r>
            <a:r>
              <a:rPr lang="it-IT" dirty="0" smtClean="0">
                <a:solidFill>
                  <a:srgbClr val="FF0000"/>
                </a:solidFill>
              </a:rPr>
              <a:t>altezza minima di 2 </a:t>
            </a:r>
            <a:r>
              <a:rPr lang="it-IT" dirty="0" smtClean="0"/>
              <a:t>metri e l</a:t>
            </a:r>
            <a:r>
              <a:rPr lang="it-IT" dirty="0" smtClean="0">
                <a:solidFill>
                  <a:srgbClr val="FF0000"/>
                </a:solidFill>
              </a:rPr>
              <a:t>arghezza minima 0,8 metri </a:t>
            </a:r>
            <a:r>
              <a:rPr lang="it-IT" dirty="0" smtClean="0"/>
              <a:t>ed essere realizzate in materiale incombustibile.</a:t>
            </a:r>
          </a:p>
          <a:p>
            <a:pPr algn="just">
              <a:buNone/>
            </a:pPr>
            <a:r>
              <a:rPr lang="it-IT" dirty="0" smtClean="0"/>
              <a:t>La larghezza minima di passaggio utile per le scale rettilinee dovrà essere pari a 0,80 m, e </a:t>
            </a:r>
            <a:r>
              <a:rPr lang="it-IT" dirty="0" smtClean="0">
                <a:solidFill>
                  <a:srgbClr val="FF0000"/>
                </a:solidFill>
              </a:rPr>
              <a:t>per le scale a chiocciola a 0,9 m</a:t>
            </a:r>
            <a:r>
              <a:rPr lang="it-IT" dirty="0" smtClean="0"/>
              <a:t>. L’altezza minima del passaggio sotto soletta e del passo dalla scala non deve essere inferiore a 2 metri.</a:t>
            </a:r>
          </a:p>
          <a:p>
            <a:pPr algn="just">
              <a:buNone/>
            </a:pPr>
            <a:r>
              <a:rPr lang="it-IT" dirty="0" smtClean="0"/>
              <a:t>Esse devono comunque essere conformi alla normativa vigente in materia edilizia.</a:t>
            </a:r>
          </a:p>
          <a:p>
            <a:pPr algn="just">
              <a:buNone/>
            </a:pPr>
            <a:r>
              <a:rPr lang="it-IT" b="1" u="sng" dirty="0" smtClean="0">
                <a:solidFill>
                  <a:srgbClr val="FF0000"/>
                </a:solidFill>
              </a:rPr>
              <a:t>Non sonno ammesse altri tipi di scale quali removibili e di tipo verticale e/o a pioli.</a:t>
            </a:r>
            <a:endParaRPr lang="it-IT" b="1" u="sng" dirty="0">
              <a:solidFill>
                <a:srgbClr val="FF0000"/>
              </a:solidFill>
            </a:endParaRPr>
          </a:p>
        </p:txBody>
      </p:sp>
      <p:sp>
        <p:nvSpPr>
          <p:cNvPr id="4" name="Segnaposto numero diapositiva 3"/>
          <p:cNvSpPr>
            <a:spLocks noGrp="1"/>
          </p:cNvSpPr>
          <p:nvPr>
            <p:ph type="sldNum" sz="quarter" idx="12"/>
          </p:nvPr>
        </p:nvSpPr>
        <p:spPr/>
        <p:txBody>
          <a:bodyPr/>
          <a:lstStyle/>
          <a:p>
            <a:fld id="{75D94900-1219-4043-89CB-CAA1B4AB3F71}" type="slidenum">
              <a:rPr lang="it-IT" smtClean="0"/>
              <a:pPr/>
              <a:t>10</a:t>
            </a:fld>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Accesso per le macchine</a:t>
            </a:r>
            <a:br>
              <a:rPr lang="it-IT" dirty="0" smtClean="0"/>
            </a:br>
            <a:endParaRPr lang="it-IT" dirty="0"/>
          </a:p>
        </p:txBody>
      </p:sp>
      <p:sp>
        <p:nvSpPr>
          <p:cNvPr id="3" name="Segnaposto contenuto 2"/>
          <p:cNvSpPr>
            <a:spLocks noGrp="1"/>
          </p:cNvSpPr>
          <p:nvPr>
            <p:ph idx="1"/>
          </p:nvPr>
        </p:nvSpPr>
        <p:spPr/>
        <p:txBody>
          <a:bodyPr/>
          <a:lstStyle/>
          <a:p>
            <a:pPr algn="just">
              <a:buNone/>
            </a:pPr>
            <a:r>
              <a:rPr lang="it-IT" dirty="0" smtClean="0"/>
              <a:t>Per tutti i locali deve essere garantita la possibilità di agevole inserimento/estrazione dell’unità di pompaggio o dei suoi componenti fondamentali (ad esempio pompa, motore,  quadro elettrico e serbatoio).</a:t>
            </a:r>
            <a:endParaRPr lang="it-IT" dirty="0"/>
          </a:p>
        </p:txBody>
      </p:sp>
      <p:sp>
        <p:nvSpPr>
          <p:cNvPr id="4" name="Segnaposto numero diapositiva 3"/>
          <p:cNvSpPr>
            <a:spLocks noGrp="1"/>
          </p:cNvSpPr>
          <p:nvPr>
            <p:ph type="sldNum" sz="quarter" idx="12"/>
          </p:nvPr>
        </p:nvSpPr>
        <p:spPr/>
        <p:txBody>
          <a:bodyPr/>
          <a:lstStyle/>
          <a:p>
            <a:fld id="{75D94900-1219-4043-89CB-CAA1B4AB3F71}" type="slidenum">
              <a:rPr lang="it-IT" smtClean="0"/>
              <a:pPr/>
              <a:t>11</a:t>
            </a:fld>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251520" y="1268760"/>
            <a:ext cx="5112568" cy="2520281"/>
          </a:xfrm>
        </p:spPr>
        <p:txBody>
          <a:bodyPr>
            <a:normAutofit fontScale="77500" lnSpcReduction="20000"/>
          </a:bodyPr>
          <a:lstStyle/>
          <a:p>
            <a:pPr algn="just">
              <a:buNone/>
            </a:pPr>
            <a:r>
              <a:rPr lang="it-IT" dirty="0" smtClean="0"/>
              <a:t>Le dimensioni minime dei locali devono essere tali da </a:t>
            </a:r>
            <a:r>
              <a:rPr lang="it-IT" dirty="0" smtClean="0">
                <a:solidFill>
                  <a:srgbClr val="FF0000"/>
                </a:solidFill>
              </a:rPr>
              <a:t>consentire sia gli interventi di manutenzione ordinaria sia eventuali interventi di manutenzione straordinaria assicurando condizioni di sicurezza per il personale.</a:t>
            </a:r>
          </a:p>
        </p:txBody>
      </p:sp>
      <p:pic>
        <p:nvPicPr>
          <p:cNvPr id="4098" name="Picture 2"/>
          <p:cNvPicPr>
            <a:picLocks noChangeAspect="1" noChangeArrowheads="1"/>
          </p:cNvPicPr>
          <p:nvPr/>
        </p:nvPicPr>
        <p:blipFill>
          <a:blip r:embed="rId2" cstate="print"/>
          <a:srcRect/>
          <a:stretch>
            <a:fillRect/>
          </a:stretch>
        </p:blipFill>
        <p:spPr bwMode="auto">
          <a:xfrm>
            <a:off x="5505772" y="1484784"/>
            <a:ext cx="3314700" cy="1809750"/>
          </a:xfrm>
          <a:prstGeom prst="rect">
            <a:avLst/>
          </a:prstGeom>
          <a:noFill/>
          <a:ln w="9525">
            <a:noFill/>
            <a:miter lim="800000"/>
            <a:headEnd/>
            <a:tailEnd/>
          </a:ln>
        </p:spPr>
      </p:pic>
      <p:sp>
        <p:nvSpPr>
          <p:cNvPr id="5" name="Rettangolo 4"/>
          <p:cNvSpPr/>
          <p:nvPr/>
        </p:nvSpPr>
        <p:spPr>
          <a:xfrm>
            <a:off x="251520" y="3573016"/>
            <a:ext cx="8640960" cy="2400657"/>
          </a:xfrm>
          <a:prstGeom prst="rect">
            <a:avLst/>
          </a:prstGeom>
        </p:spPr>
        <p:txBody>
          <a:bodyPr wrap="square">
            <a:spAutoFit/>
          </a:bodyPr>
          <a:lstStyle/>
          <a:p>
            <a:pPr marL="355600" indent="-355600" algn="just"/>
            <a:r>
              <a:rPr lang="it-IT" sz="2500" dirty="0" smtClean="0">
                <a:solidFill>
                  <a:srgbClr val="FF0000"/>
                </a:solidFill>
              </a:rPr>
              <a:t>L’altezza del locale</a:t>
            </a:r>
            <a:r>
              <a:rPr lang="it-IT" sz="2500" dirty="0" smtClean="0"/>
              <a:t>, misurata dall’intradosso del solaio al piano di calpestio, deve essere </a:t>
            </a:r>
            <a:r>
              <a:rPr lang="it-IT" sz="2500" dirty="0" smtClean="0">
                <a:solidFill>
                  <a:srgbClr val="FF0000"/>
                </a:solidFill>
              </a:rPr>
              <a:t>non inferiore a 2,4 m</a:t>
            </a:r>
            <a:r>
              <a:rPr lang="it-IT" sz="2500" dirty="0" smtClean="0"/>
              <a:t>.</a:t>
            </a:r>
          </a:p>
          <a:p>
            <a:pPr marL="355600" indent="-355600" algn="just"/>
            <a:r>
              <a:rPr lang="it-IT" sz="2500" dirty="0" smtClean="0"/>
              <a:t>Questa altezza deve essere garantita nello spazio di lavoro e ungo il percorso per raggiungerlo. </a:t>
            </a:r>
            <a:r>
              <a:rPr lang="it-IT" sz="2500" dirty="0" smtClean="0">
                <a:solidFill>
                  <a:srgbClr val="FF0000"/>
                </a:solidFill>
              </a:rPr>
              <a:t>E’ ammessa la presenza di strutture che, localmente, riducono l’altezza di cui sopra ad un minimo di 2 metri.</a:t>
            </a:r>
            <a:endParaRPr lang="it-IT" sz="2500" dirty="0">
              <a:solidFill>
                <a:srgbClr val="FF0000"/>
              </a:solidFill>
            </a:endParaRPr>
          </a:p>
        </p:txBody>
      </p:sp>
      <p:sp>
        <p:nvSpPr>
          <p:cNvPr id="6" name="Segnaposto numero diapositiva 5"/>
          <p:cNvSpPr>
            <a:spLocks noGrp="1"/>
          </p:cNvSpPr>
          <p:nvPr>
            <p:ph type="sldNum" sz="quarter" idx="12"/>
          </p:nvPr>
        </p:nvSpPr>
        <p:spPr/>
        <p:txBody>
          <a:bodyPr/>
          <a:lstStyle/>
          <a:p>
            <a:fld id="{75D94900-1219-4043-89CB-CAA1B4AB3F71}" type="slidenum">
              <a:rPr lang="it-IT" smtClean="0"/>
              <a:pPr/>
              <a:t>12</a:t>
            </a:fld>
            <a:endParaRPr lang="it-IT"/>
          </a:p>
        </p:txBody>
      </p:sp>
      <p:sp>
        <p:nvSpPr>
          <p:cNvPr id="7" name="Segnaposto piè di pagina 6"/>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395536" y="1340768"/>
            <a:ext cx="8435280" cy="936104"/>
          </a:xfrm>
        </p:spPr>
        <p:txBody>
          <a:bodyPr>
            <a:noAutofit/>
          </a:bodyPr>
          <a:lstStyle/>
          <a:p>
            <a:pPr marL="0" indent="0">
              <a:buNone/>
            </a:pPr>
            <a:r>
              <a:rPr lang="it-IT" sz="2000" dirty="0" smtClean="0"/>
              <a:t>Le dimensioni minime dello spazio di lavoro devono essere di almeno 0,8 m su almeno tre lati in pianta di ciascuna unità di pompaggio (misura presa nel punto di massimo ingombro).</a:t>
            </a:r>
          </a:p>
        </p:txBody>
      </p:sp>
      <p:sp>
        <p:nvSpPr>
          <p:cNvPr id="4" name="Rettangolo 3"/>
          <p:cNvSpPr/>
          <p:nvPr/>
        </p:nvSpPr>
        <p:spPr>
          <a:xfrm>
            <a:off x="395536" y="2276872"/>
            <a:ext cx="8496944" cy="1015663"/>
          </a:xfrm>
          <a:prstGeom prst="rect">
            <a:avLst/>
          </a:prstGeom>
        </p:spPr>
        <p:txBody>
          <a:bodyPr wrap="square">
            <a:spAutoFit/>
          </a:bodyPr>
          <a:lstStyle/>
          <a:p>
            <a:pPr>
              <a:buNone/>
            </a:pPr>
            <a:r>
              <a:rPr lang="it-IT" sz="2000" dirty="0" smtClean="0"/>
              <a:t>In caso di installazione di gruppi di pompaggio </a:t>
            </a:r>
            <a:r>
              <a:rPr lang="it-IT" sz="2000" dirty="0" err="1" smtClean="0"/>
              <a:t>preassemblati</a:t>
            </a:r>
            <a:r>
              <a:rPr lang="it-IT" sz="2000" dirty="0" smtClean="0"/>
              <a:t>, costituiti da due o più unità di pompaggio, le dimensioni minime dello spazio di lavoro devono essere garantite sui quattro lati in pianta.</a:t>
            </a:r>
          </a:p>
        </p:txBody>
      </p:sp>
      <p:sp>
        <p:nvSpPr>
          <p:cNvPr id="5" name="Rettangolo 4"/>
          <p:cNvSpPr/>
          <p:nvPr/>
        </p:nvSpPr>
        <p:spPr>
          <a:xfrm>
            <a:off x="395536" y="3178711"/>
            <a:ext cx="8424936" cy="2554545"/>
          </a:xfrm>
          <a:prstGeom prst="rect">
            <a:avLst/>
          </a:prstGeom>
        </p:spPr>
        <p:txBody>
          <a:bodyPr wrap="square">
            <a:spAutoFit/>
          </a:bodyPr>
          <a:lstStyle/>
          <a:p>
            <a:pPr algn="just">
              <a:buNone/>
            </a:pPr>
            <a:r>
              <a:rPr lang="it-IT" sz="2000" dirty="0" smtClean="0"/>
              <a:t>E’ ammessa la presenza di strutture che localmente riducono la larghezza di cui sopra ad un minimo di 0,6 m. </a:t>
            </a:r>
          </a:p>
          <a:p>
            <a:pPr algn="just">
              <a:buNone/>
            </a:pPr>
            <a:r>
              <a:rPr lang="it-IT" sz="2000" dirty="0" smtClean="0"/>
              <a:t>Nell’installazione devono essere comunque rispettate le dimensioni degli spazi di lavoro specificate dal produttore delle unità di pompaggio, qualora queste siano superiori ai valori precedentemente indicati. Per le unità di pompaggio inserite all’interno di container, cabinati, ecc lo spazio di lavoro può essere conteggiato sommando lo spazio che si rende disponibile all’esterno del locale prefabbricato qualora le sue pareti siano facilmente apribili.</a:t>
            </a:r>
          </a:p>
        </p:txBody>
      </p:sp>
      <p:sp>
        <p:nvSpPr>
          <p:cNvPr id="6" name="Rettangolo 5"/>
          <p:cNvSpPr/>
          <p:nvPr/>
        </p:nvSpPr>
        <p:spPr>
          <a:xfrm>
            <a:off x="395536" y="5653697"/>
            <a:ext cx="8424936" cy="1015663"/>
          </a:xfrm>
          <a:prstGeom prst="rect">
            <a:avLst/>
          </a:prstGeom>
        </p:spPr>
        <p:txBody>
          <a:bodyPr wrap="square">
            <a:spAutoFit/>
          </a:bodyPr>
          <a:lstStyle/>
          <a:p>
            <a:pPr algn="just">
              <a:buNone/>
            </a:pPr>
            <a:r>
              <a:rPr lang="it-IT" sz="2000" dirty="0" smtClean="0">
                <a:solidFill>
                  <a:srgbClr val="FF0000"/>
                </a:solidFill>
              </a:rPr>
              <a:t>I quadri e gli altri dispositivi di controllo e comando devono essere posizionati in modo da consentire al personale di operare senza essere esposto alle intemperie.</a:t>
            </a:r>
            <a:endParaRPr lang="it-IT" sz="2000" dirty="0">
              <a:solidFill>
                <a:srgbClr val="FF0000"/>
              </a:solidFill>
            </a:endParaRPr>
          </a:p>
        </p:txBody>
      </p:sp>
      <p:sp>
        <p:nvSpPr>
          <p:cNvPr id="7" name="Segnaposto numero diapositiva 6"/>
          <p:cNvSpPr>
            <a:spLocks noGrp="1"/>
          </p:cNvSpPr>
          <p:nvPr>
            <p:ph type="sldNum" sz="quarter" idx="12"/>
          </p:nvPr>
        </p:nvSpPr>
        <p:spPr/>
        <p:txBody>
          <a:bodyPr/>
          <a:lstStyle/>
          <a:p>
            <a:fld id="{75D94900-1219-4043-89CB-CAA1B4AB3F71}" type="slidenum">
              <a:rPr lang="it-IT" smtClean="0"/>
              <a:pPr/>
              <a:t>13</a:t>
            </a:fld>
            <a:endParaRPr lang="it-IT"/>
          </a:p>
        </p:txBody>
      </p:sp>
      <p:sp>
        <p:nvSpPr>
          <p:cNvPr id="8" name="Segnaposto piè di pagina 7"/>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Pavimentazione dei locali</a:t>
            </a:r>
            <a:br>
              <a:rPr lang="it-IT" dirty="0" smtClean="0"/>
            </a:br>
            <a:endParaRPr lang="it-IT" dirty="0"/>
          </a:p>
        </p:txBody>
      </p:sp>
      <p:sp>
        <p:nvSpPr>
          <p:cNvPr id="3" name="Segnaposto contenuto 2"/>
          <p:cNvSpPr>
            <a:spLocks noGrp="1"/>
          </p:cNvSpPr>
          <p:nvPr>
            <p:ph idx="1"/>
          </p:nvPr>
        </p:nvSpPr>
        <p:spPr/>
        <p:txBody>
          <a:bodyPr>
            <a:normAutofit/>
          </a:bodyPr>
          <a:lstStyle/>
          <a:p>
            <a:pPr algn="just">
              <a:buNone/>
            </a:pPr>
            <a:r>
              <a:rPr lang="it-IT" dirty="0" smtClean="0"/>
              <a:t>Il pavimento deve essere piano, uniforme, antiscivolo, ed </a:t>
            </a:r>
            <a:r>
              <a:rPr lang="it-IT" u="sng" dirty="0" smtClean="0"/>
              <a:t>avere pendenza verso il punto di drenaggio</a:t>
            </a:r>
            <a:r>
              <a:rPr lang="it-IT" dirty="0" smtClean="0"/>
              <a:t> al fine di evitare ristagni di acqua nel locale. Nel caso di utilizzo di piano di calpestio realizzato con grigliati devono essere attentamente valutati i seguenti fattori:</a:t>
            </a:r>
          </a:p>
          <a:p>
            <a:pPr lvl="1" algn="just"/>
            <a:r>
              <a:rPr lang="it-IT" b="1" dirty="0" smtClean="0">
                <a:solidFill>
                  <a:srgbClr val="00B050"/>
                </a:solidFill>
              </a:rPr>
              <a:t>essere sopraelevati</a:t>
            </a:r>
          </a:p>
          <a:p>
            <a:pPr lvl="1" algn="just"/>
            <a:r>
              <a:rPr lang="it-IT" b="1" dirty="0" smtClean="0">
                <a:solidFill>
                  <a:srgbClr val="00B050"/>
                </a:solidFill>
              </a:rPr>
              <a:t>di maglia tale da impedire il passaggio di piccoli  oggetti</a:t>
            </a:r>
            <a:endParaRPr lang="it-IT" b="1" dirty="0">
              <a:solidFill>
                <a:srgbClr val="00B050"/>
              </a:solidFill>
            </a:endParaRPr>
          </a:p>
        </p:txBody>
      </p:sp>
      <p:sp>
        <p:nvSpPr>
          <p:cNvPr id="4" name="Segnaposto numero diapositiva 3"/>
          <p:cNvSpPr>
            <a:spLocks noGrp="1"/>
          </p:cNvSpPr>
          <p:nvPr>
            <p:ph type="sldNum" sz="quarter" idx="12"/>
          </p:nvPr>
        </p:nvSpPr>
        <p:spPr/>
        <p:txBody>
          <a:bodyPr/>
          <a:lstStyle/>
          <a:p>
            <a:fld id="{75D94900-1219-4043-89CB-CAA1B4AB3F71}" type="slidenum">
              <a:rPr lang="it-IT" smtClean="0"/>
              <a:pPr/>
              <a:t>14</a:t>
            </a:fld>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Aerazione</a:t>
            </a:r>
            <a:br>
              <a:rPr lang="it-IT" dirty="0" smtClean="0"/>
            </a:br>
            <a:endParaRPr lang="it-IT" dirty="0"/>
          </a:p>
        </p:txBody>
      </p:sp>
      <p:sp>
        <p:nvSpPr>
          <p:cNvPr id="3" name="Segnaposto contenuto 2"/>
          <p:cNvSpPr>
            <a:spLocks noGrp="1"/>
          </p:cNvSpPr>
          <p:nvPr>
            <p:ph idx="1"/>
          </p:nvPr>
        </p:nvSpPr>
        <p:spPr/>
        <p:txBody>
          <a:bodyPr>
            <a:normAutofit fontScale="92500" lnSpcReduction="20000"/>
          </a:bodyPr>
          <a:lstStyle/>
          <a:p>
            <a:pPr algn="just">
              <a:buNone/>
            </a:pPr>
            <a:r>
              <a:rPr lang="it-IT" dirty="0" smtClean="0">
                <a:solidFill>
                  <a:srgbClr val="FF0000"/>
                </a:solidFill>
              </a:rPr>
              <a:t>I locali devono essere aerati naturalmente con aperture permanenti, senza serramenti, di superficie non inferiore a 1/100 della superficie in pianta del locale, con un minimo di 0,1 m2</a:t>
            </a:r>
            <a:r>
              <a:rPr lang="it-IT" dirty="0" smtClean="0"/>
              <a:t>, che aprono direttamente su spazio scoperto o intercapedine antincendio. </a:t>
            </a:r>
          </a:p>
          <a:p>
            <a:pPr algn="just">
              <a:buNone/>
            </a:pPr>
            <a:r>
              <a:rPr lang="it-IT" dirty="0" smtClean="0"/>
              <a:t>Tutte le aperture di aerazione devono essere dotate di griglie protettive.</a:t>
            </a:r>
          </a:p>
          <a:p>
            <a:pPr algn="just">
              <a:buNone/>
            </a:pPr>
            <a:r>
              <a:rPr lang="it-IT" dirty="0" smtClean="0"/>
              <a:t>Le aperture possono essere corredate di serrande ad apertura automatica normalmente chiuse o a gravità.</a:t>
            </a:r>
            <a:endParaRPr lang="it-IT" dirty="0"/>
          </a:p>
        </p:txBody>
      </p:sp>
      <p:sp>
        <p:nvSpPr>
          <p:cNvPr id="4" name="Segnaposto numero diapositiva 3"/>
          <p:cNvSpPr>
            <a:spLocks noGrp="1"/>
          </p:cNvSpPr>
          <p:nvPr>
            <p:ph type="sldNum" sz="quarter" idx="12"/>
          </p:nvPr>
        </p:nvSpPr>
        <p:spPr/>
        <p:txBody>
          <a:bodyPr/>
          <a:lstStyle/>
          <a:p>
            <a:fld id="{75D94900-1219-4043-89CB-CAA1B4AB3F71}" type="slidenum">
              <a:rPr lang="it-IT" smtClean="0"/>
              <a:pPr/>
              <a:t>15</a:t>
            </a:fld>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Aerazione locali che ospitano motori diesel</a:t>
            </a:r>
            <a:br>
              <a:rPr lang="it-IT" dirty="0" smtClean="0"/>
            </a:br>
            <a:endParaRPr lang="it-IT" dirty="0"/>
          </a:p>
        </p:txBody>
      </p:sp>
      <p:sp>
        <p:nvSpPr>
          <p:cNvPr id="3" name="Segnaposto contenuto 2"/>
          <p:cNvSpPr>
            <a:spLocks noGrp="1"/>
          </p:cNvSpPr>
          <p:nvPr>
            <p:ph idx="1"/>
          </p:nvPr>
        </p:nvSpPr>
        <p:spPr/>
        <p:txBody>
          <a:bodyPr>
            <a:normAutofit/>
          </a:bodyPr>
          <a:lstStyle/>
          <a:p>
            <a:pPr algn="just">
              <a:buNone/>
            </a:pPr>
            <a:r>
              <a:rPr lang="it-IT" dirty="0" smtClean="0"/>
              <a:t>Possono essere installati motori diesel sia con raffreddamento ad aria diretta che a liquido con radiatore o con scambiatore.</a:t>
            </a:r>
          </a:p>
          <a:p>
            <a:pPr algn="just">
              <a:buNone/>
            </a:pPr>
            <a:r>
              <a:rPr lang="it-IT" dirty="0" smtClean="0"/>
              <a:t>Per motori diesel di potenza complessiva maggiore di 40 kW, installati nei locali interrati non è ammesso il raffreddamento ad aria diretta.</a:t>
            </a:r>
            <a:endParaRPr lang="it-IT" dirty="0"/>
          </a:p>
        </p:txBody>
      </p:sp>
      <p:sp>
        <p:nvSpPr>
          <p:cNvPr id="4" name="Segnaposto numero diapositiva 3"/>
          <p:cNvSpPr>
            <a:spLocks noGrp="1"/>
          </p:cNvSpPr>
          <p:nvPr>
            <p:ph type="sldNum" sz="quarter" idx="12"/>
          </p:nvPr>
        </p:nvSpPr>
        <p:spPr/>
        <p:txBody>
          <a:bodyPr/>
          <a:lstStyle/>
          <a:p>
            <a:fld id="{75D94900-1219-4043-89CB-CAA1B4AB3F71}" type="slidenum">
              <a:rPr lang="it-IT" smtClean="0"/>
              <a:pPr/>
              <a:t>16</a:t>
            </a:fld>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Aerazione locali che ospitano motori diesel</a:t>
            </a:r>
            <a:br>
              <a:rPr lang="it-IT" dirty="0" smtClean="0"/>
            </a:br>
            <a:endParaRPr lang="it-IT" dirty="0"/>
          </a:p>
        </p:txBody>
      </p:sp>
      <p:sp>
        <p:nvSpPr>
          <p:cNvPr id="3" name="Segnaposto contenuto 2"/>
          <p:cNvSpPr>
            <a:spLocks noGrp="1"/>
          </p:cNvSpPr>
          <p:nvPr>
            <p:ph idx="1"/>
          </p:nvPr>
        </p:nvSpPr>
        <p:spPr>
          <a:xfrm>
            <a:off x="457200" y="1600200"/>
            <a:ext cx="8229600" cy="4925144"/>
          </a:xfrm>
        </p:spPr>
        <p:txBody>
          <a:bodyPr>
            <a:normAutofit fontScale="62500" lnSpcReduction="20000"/>
          </a:bodyPr>
          <a:lstStyle/>
          <a:p>
            <a:pPr algn="just">
              <a:buNone/>
            </a:pPr>
            <a:r>
              <a:rPr lang="it-IT" b="1" dirty="0" smtClean="0">
                <a:solidFill>
                  <a:srgbClr val="00B050"/>
                </a:solidFill>
              </a:rPr>
              <a:t>Diesel raffreddati ad aria diretta o a liquido con radiatore</a:t>
            </a:r>
          </a:p>
          <a:p>
            <a:pPr algn="just">
              <a:buNone/>
            </a:pPr>
            <a:r>
              <a:rPr lang="it-IT" dirty="0" smtClean="0"/>
              <a:t>Dovrà essere prevista per ogni motore diesel una condotta per il convogliamento dell’aria all’esterno del locale pompe</a:t>
            </a:r>
          </a:p>
          <a:p>
            <a:pPr algn="just">
              <a:buNone/>
            </a:pPr>
            <a:endParaRPr lang="it-IT" b="1" dirty="0" smtClean="0">
              <a:solidFill>
                <a:srgbClr val="00B050"/>
              </a:solidFill>
            </a:endParaRPr>
          </a:p>
          <a:p>
            <a:pPr algn="just">
              <a:buNone/>
            </a:pPr>
            <a:r>
              <a:rPr lang="it-IT" b="1" dirty="0" smtClean="0">
                <a:solidFill>
                  <a:srgbClr val="00B050"/>
                </a:solidFill>
              </a:rPr>
              <a:t>Diesel raffreddati a liquido con scambiatore di calore acqua-acqua</a:t>
            </a:r>
          </a:p>
          <a:p>
            <a:pPr algn="just">
              <a:buNone/>
            </a:pPr>
            <a:r>
              <a:rPr lang="it-IT" dirty="0" smtClean="0"/>
              <a:t>Dovranno essere previste due aperture per l’aerazione naturale su pareti opposte oppure un sistema di aerazione forzata</a:t>
            </a:r>
          </a:p>
          <a:p>
            <a:pPr algn="just">
              <a:buNone/>
            </a:pPr>
            <a:endParaRPr lang="it-IT" dirty="0" smtClean="0">
              <a:solidFill>
                <a:srgbClr val="00B050"/>
              </a:solidFill>
            </a:endParaRPr>
          </a:p>
          <a:p>
            <a:pPr algn="just">
              <a:buNone/>
            </a:pPr>
            <a:r>
              <a:rPr lang="it-IT" b="1" dirty="0" smtClean="0">
                <a:solidFill>
                  <a:srgbClr val="00B050"/>
                </a:solidFill>
              </a:rPr>
              <a:t>Diesel raffreddati ad aria diretta con potenza inferiore a 40 kW</a:t>
            </a:r>
          </a:p>
          <a:p>
            <a:pPr algn="just">
              <a:buNone/>
            </a:pPr>
            <a:r>
              <a:rPr lang="it-IT" dirty="0" smtClean="0"/>
              <a:t>Dovrà essere previsto un sistema di estrazione forzata </a:t>
            </a:r>
          </a:p>
          <a:p>
            <a:pPr algn="just"/>
            <a:endParaRPr lang="it-IT" dirty="0" smtClean="0"/>
          </a:p>
          <a:p>
            <a:pPr algn="just">
              <a:buNone/>
            </a:pPr>
            <a:endParaRPr lang="it-IT" dirty="0" smtClean="0"/>
          </a:p>
          <a:p>
            <a:pPr algn="just">
              <a:buNone/>
            </a:pPr>
            <a:r>
              <a:rPr lang="it-IT" dirty="0" smtClean="0"/>
              <a:t>Se previsto un sistema ad estrazione forzata, deve essere garantito anche in assenza di alimentazione da rete elettrica per il tempo di funzionamento del sistema antincendio, e il cui avvio sia contemporaneo o preventivo all’avviamento del motore diesel.</a:t>
            </a:r>
            <a:endParaRPr lang="it-IT" dirty="0"/>
          </a:p>
        </p:txBody>
      </p:sp>
      <p:sp>
        <p:nvSpPr>
          <p:cNvPr id="4" name="Segnaposto numero diapositiva 3"/>
          <p:cNvSpPr>
            <a:spLocks noGrp="1"/>
          </p:cNvSpPr>
          <p:nvPr>
            <p:ph type="sldNum" sz="quarter" idx="12"/>
          </p:nvPr>
        </p:nvSpPr>
        <p:spPr/>
        <p:txBody>
          <a:bodyPr/>
          <a:lstStyle/>
          <a:p>
            <a:fld id="{75D94900-1219-4043-89CB-CAA1B4AB3F71}" type="slidenum">
              <a:rPr lang="it-IT" smtClean="0"/>
              <a:pPr/>
              <a:t>17</a:t>
            </a:fld>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Caratteristiche funzionali</a:t>
            </a:r>
            <a:br>
              <a:rPr lang="it-IT" dirty="0" smtClean="0"/>
            </a:br>
            <a:endParaRPr lang="it-IT" dirty="0"/>
          </a:p>
        </p:txBody>
      </p:sp>
      <p:sp>
        <p:nvSpPr>
          <p:cNvPr id="3" name="Segnaposto contenuto 2"/>
          <p:cNvSpPr>
            <a:spLocks noGrp="1"/>
          </p:cNvSpPr>
          <p:nvPr>
            <p:ph idx="1"/>
          </p:nvPr>
        </p:nvSpPr>
        <p:spPr/>
        <p:txBody>
          <a:bodyPr>
            <a:normAutofit fontScale="85000" lnSpcReduction="20000"/>
          </a:bodyPr>
          <a:lstStyle/>
          <a:p>
            <a:pPr algn="just">
              <a:buNone/>
            </a:pPr>
            <a:r>
              <a:rPr lang="it-IT" dirty="0" smtClean="0"/>
              <a:t>In generale, i locali tecnici devono presentare caratteristiche tali da consentire sia la gestione delle unità di pompaggio durante la fase di funzionamento dell’impianto antincendio sia la loro manutenzione.</a:t>
            </a:r>
          </a:p>
          <a:p>
            <a:pPr algn="just">
              <a:buNone/>
            </a:pPr>
            <a:r>
              <a:rPr lang="it-IT" dirty="0" smtClean="0"/>
              <a:t>Deve essere previsto un </a:t>
            </a:r>
            <a:r>
              <a:rPr lang="it-IT" dirty="0" smtClean="0">
                <a:solidFill>
                  <a:srgbClr val="FF0000"/>
                </a:solidFill>
              </a:rPr>
              <a:t>sistema di illuminazione normale di 200 lux</a:t>
            </a:r>
            <a:r>
              <a:rPr lang="it-IT" dirty="0" smtClean="0"/>
              <a:t> che garantisca </a:t>
            </a:r>
            <a:r>
              <a:rPr lang="it-IT" dirty="0" smtClean="0">
                <a:solidFill>
                  <a:srgbClr val="FF0000"/>
                </a:solidFill>
              </a:rPr>
              <a:t>almeno 25 lux, anche in assenza di corrente di rete</a:t>
            </a:r>
            <a:r>
              <a:rPr lang="it-IT" dirty="0" smtClean="0"/>
              <a:t>, per il tempo necessario alle verifiche sull’unità di pompaggio in caso di incendio con un minimo di 60 minuti.</a:t>
            </a:r>
          </a:p>
          <a:p>
            <a:pPr algn="just">
              <a:buNone/>
            </a:pPr>
            <a:r>
              <a:rPr lang="it-IT" dirty="0" smtClean="0"/>
              <a:t>Deve essere resa disponibile nel locale almeno una presa di corrente monofase avente alimentazione distinta da quella dei quadri  elettrici delle unità di pompaggio.</a:t>
            </a:r>
            <a:endParaRPr lang="it-IT" dirty="0"/>
          </a:p>
        </p:txBody>
      </p:sp>
      <p:sp>
        <p:nvSpPr>
          <p:cNvPr id="4" name="Segnaposto numero diapositiva 3"/>
          <p:cNvSpPr>
            <a:spLocks noGrp="1"/>
          </p:cNvSpPr>
          <p:nvPr>
            <p:ph type="sldNum" sz="quarter" idx="12"/>
          </p:nvPr>
        </p:nvSpPr>
        <p:spPr/>
        <p:txBody>
          <a:bodyPr/>
          <a:lstStyle/>
          <a:p>
            <a:fld id="{75D94900-1219-4043-89CB-CAA1B4AB3F71}" type="slidenum">
              <a:rPr lang="it-IT" smtClean="0"/>
              <a:pPr/>
              <a:t>18</a:t>
            </a:fld>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Caratteristiche funzionali - Drenaggi</a:t>
            </a:r>
            <a:br>
              <a:rPr lang="it-IT" dirty="0" smtClean="0"/>
            </a:br>
            <a:endParaRPr lang="it-IT" dirty="0"/>
          </a:p>
        </p:txBody>
      </p:sp>
      <p:sp>
        <p:nvSpPr>
          <p:cNvPr id="3" name="Segnaposto contenuto 2"/>
          <p:cNvSpPr>
            <a:spLocks noGrp="1"/>
          </p:cNvSpPr>
          <p:nvPr>
            <p:ph idx="1"/>
          </p:nvPr>
        </p:nvSpPr>
        <p:spPr>
          <a:xfrm>
            <a:off x="457200" y="1600200"/>
            <a:ext cx="8229600" cy="4781128"/>
          </a:xfrm>
        </p:spPr>
        <p:txBody>
          <a:bodyPr>
            <a:normAutofit fontScale="92500" lnSpcReduction="20000"/>
          </a:bodyPr>
          <a:lstStyle/>
          <a:p>
            <a:pPr algn="just">
              <a:buNone/>
            </a:pPr>
            <a:r>
              <a:rPr lang="it-IT" dirty="0" smtClean="0"/>
              <a:t>Il locale deve essere dotato di un </a:t>
            </a:r>
            <a:r>
              <a:rPr lang="it-IT" dirty="0" smtClean="0">
                <a:solidFill>
                  <a:srgbClr val="FF0000"/>
                </a:solidFill>
              </a:rPr>
              <a:t>sistema di drenaggio</a:t>
            </a:r>
            <a:r>
              <a:rPr lang="it-IT" dirty="0" smtClean="0"/>
              <a:t> adeguato allo smaltimento degli eventuali scarichi d’acqua.</a:t>
            </a:r>
          </a:p>
          <a:p>
            <a:pPr algn="just">
              <a:buNone/>
            </a:pPr>
            <a:r>
              <a:rPr lang="it-IT" dirty="0" smtClean="0"/>
              <a:t>Tutti gli scarichi di acqua (provenienti dalle unità di pompaggio e non) devono essere portati all’esterno del locale.</a:t>
            </a:r>
          </a:p>
          <a:p>
            <a:pPr algn="just">
              <a:buNone/>
            </a:pPr>
            <a:r>
              <a:rPr lang="it-IT" dirty="0" smtClean="0"/>
              <a:t>I pozzetti di drenaggio, ove previsti, devono essere realizzati in modo da minimizzare il ristagno d’acqua.</a:t>
            </a:r>
          </a:p>
          <a:p>
            <a:pPr algn="just">
              <a:buNone/>
            </a:pPr>
            <a:r>
              <a:rPr lang="it-IT" dirty="0" smtClean="0"/>
              <a:t>Il sistema di drenaggio deve impedire il riflusso e garantire la fuoriuscita dell’acqua anche in caso di gelo.</a:t>
            </a:r>
            <a:endParaRPr lang="it-IT" dirty="0"/>
          </a:p>
        </p:txBody>
      </p:sp>
      <p:sp>
        <p:nvSpPr>
          <p:cNvPr id="4" name="Segnaposto numero diapositiva 3"/>
          <p:cNvSpPr>
            <a:spLocks noGrp="1"/>
          </p:cNvSpPr>
          <p:nvPr>
            <p:ph type="sldNum" sz="quarter" idx="12"/>
          </p:nvPr>
        </p:nvSpPr>
        <p:spPr/>
        <p:txBody>
          <a:bodyPr/>
          <a:lstStyle/>
          <a:p>
            <a:fld id="{75D94900-1219-4043-89CB-CAA1B4AB3F71}" type="slidenum">
              <a:rPr lang="it-IT" smtClean="0"/>
              <a:pPr/>
              <a:t>19</a:t>
            </a:fld>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Scopo e campo di applicazione</a:t>
            </a:r>
            <a:br>
              <a:rPr lang="it-IT" dirty="0" smtClean="0"/>
            </a:br>
            <a:endParaRPr lang="it-IT" dirty="0"/>
          </a:p>
        </p:txBody>
      </p:sp>
      <p:sp>
        <p:nvSpPr>
          <p:cNvPr id="3" name="Segnaposto contenuto 2"/>
          <p:cNvSpPr>
            <a:spLocks noGrp="1"/>
          </p:cNvSpPr>
          <p:nvPr>
            <p:ph idx="1"/>
          </p:nvPr>
        </p:nvSpPr>
        <p:spPr/>
        <p:txBody>
          <a:bodyPr>
            <a:normAutofit fontScale="92500" lnSpcReduction="20000"/>
          </a:bodyPr>
          <a:lstStyle/>
          <a:p>
            <a:pPr algn="just">
              <a:buNone/>
            </a:pPr>
            <a:r>
              <a:rPr lang="it-IT" dirty="0" smtClean="0"/>
              <a:t>La presente norma specifica i requisiti costruttivi e funzionali minimi da soddisfare nella realizzazione di </a:t>
            </a:r>
            <a:r>
              <a:rPr lang="it-IT" dirty="0" smtClean="0">
                <a:solidFill>
                  <a:srgbClr val="FF0000"/>
                </a:solidFill>
              </a:rPr>
              <a:t>locali tecnici destinati ad ospitare unità di pompaggio per l’alimentazione idrica di impianti antincendio</a:t>
            </a:r>
            <a:r>
              <a:rPr lang="it-IT" dirty="0" smtClean="0"/>
              <a:t>.</a:t>
            </a:r>
          </a:p>
          <a:p>
            <a:pPr algn="just">
              <a:buNone/>
            </a:pPr>
            <a:r>
              <a:rPr lang="it-IT" dirty="0" smtClean="0"/>
              <a:t>Le indicazioni contenute in essa </a:t>
            </a:r>
            <a:r>
              <a:rPr lang="it-IT" dirty="0" smtClean="0">
                <a:solidFill>
                  <a:srgbClr val="FF0000"/>
                </a:solidFill>
              </a:rPr>
              <a:t>integrano</a:t>
            </a:r>
            <a:r>
              <a:rPr lang="it-IT" dirty="0" smtClean="0"/>
              <a:t> le prescrizioni delle normative applicabili all’argomento ed in particolare della </a:t>
            </a:r>
            <a:r>
              <a:rPr lang="it-IT" u="sng" dirty="0" smtClean="0"/>
              <a:t>UNI 12845 e UNI10779.</a:t>
            </a:r>
          </a:p>
          <a:p>
            <a:pPr algn="just">
              <a:buNone/>
            </a:pPr>
            <a:r>
              <a:rPr lang="it-IT" dirty="0" smtClean="0"/>
              <a:t>La presente norma si applica ai locali tecnici di </a:t>
            </a:r>
            <a:r>
              <a:rPr lang="it-IT" dirty="0" smtClean="0">
                <a:solidFill>
                  <a:srgbClr val="FF0000"/>
                </a:solidFill>
              </a:rPr>
              <a:t>nuova costruzione</a:t>
            </a:r>
            <a:r>
              <a:rPr lang="it-IT" dirty="0" smtClean="0"/>
              <a:t>.</a:t>
            </a:r>
            <a:endParaRPr lang="it-IT" dirty="0"/>
          </a:p>
        </p:txBody>
      </p:sp>
      <p:sp>
        <p:nvSpPr>
          <p:cNvPr id="4" name="Segnaposto numero diapositiva 3"/>
          <p:cNvSpPr>
            <a:spLocks noGrp="1"/>
          </p:cNvSpPr>
          <p:nvPr>
            <p:ph type="sldNum" sz="quarter" idx="12"/>
          </p:nvPr>
        </p:nvSpPr>
        <p:spPr/>
        <p:txBody>
          <a:bodyPr/>
          <a:lstStyle/>
          <a:p>
            <a:fld id="{75D94900-1219-4043-89CB-CAA1B4AB3F71}" type="slidenum">
              <a:rPr lang="it-IT" smtClean="0"/>
              <a:pPr/>
              <a:t>2</a:t>
            </a:fld>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Drenaggio locali interrati</a:t>
            </a:r>
            <a:br>
              <a:rPr lang="it-IT" dirty="0" smtClean="0"/>
            </a:br>
            <a:endParaRPr lang="it-IT" dirty="0"/>
          </a:p>
        </p:txBody>
      </p:sp>
      <p:sp>
        <p:nvSpPr>
          <p:cNvPr id="3" name="Segnaposto contenuto 2"/>
          <p:cNvSpPr>
            <a:spLocks noGrp="1"/>
          </p:cNvSpPr>
          <p:nvPr>
            <p:ph idx="1"/>
          </p:nvPr>
        </p:nvSpPr>
        <p:spPr>
          <a:xfrm>
            <a:off x="323528" y="1052736"/>
            <a:ext cx="8568952" cy="5069160"/>
          </a:xfrm>
        </p:spPr>
        <p:txBody>
          <a:bodyPr>
            <a:noAutofit/>
          </a:bodyPr>
          <a:lstStyle/>
          <a:p>
            <a:pPr marL="0" indent="0" algn="just">
              <a:buNone/>
            </a:pPr>
            <a:r>
              <a:rPr lang="it-IT" sz="2200" dirty="0" smtClean="0"/>
              <a:t>I locali devono essere </a:t>
            </a:r>
            <a:r>
              <a:rPr lang="it-IT" sz="2200" dirty="0" smtClean="0">
                <a:solidFill>
                  <a:srgbClr val="FF0000"/>
                </a:solidFill>
              </a:rPr>
              <a:t>collegati alla rete fognaria </a:t>
            </a:r>
            <a:r>
              <a:rPr lang="it-IT" sz="2200" dirty="0" smtClean="0"/>
              <a:t>del sito dove sono inseriti, con un collegamento a gravità adeguato allo scarico di una perdita d’acqua di almeno 20 m3/h.</a:t>
            </a:r>
          </a:p>
          <a:p>
            <a:pPr marL="0" indent="0" algn="just">
              <a:buNone/>
            </a:pPr>
            <a:r>
              <a:rPr lang="it-IT" sz="2200" dirty="0" smtClean="0"/>
              <a:t>Ove ciò non fosse possibile devono essere previste </a:t>
            </a:r>
            <a:r>
              <a:rPr lang="it-IT" sz="2200" dirty="0" smtClean="0">
                <a:solidFill>
                  <a:srgbClr val="FF0000"/>
                </a:solidFill>
              </a:rPr>
              <a:t>pompe di drenaggio (almeno 2, una di riserva all’altra).</a:t>
            </a:r>
          </a:p>
          <a:p>
            <a:pPr marL="0" indent="0" algn="just">
              <a:buNone/>
            </a:pPr>
            <a:r>
              <a:rPr lang="it-IT" sz="2200" i="1" dirty="0" smtClean="0"/>
              <a:t>Portata pompa di drenaggio  5 % della portata massima dell’unità di pompaggio - Portata minima = 10 m3/h</a:t>
            </a:r>
          </a:p>
          <a:p>
            <a:pPr marL="0" indent="0" algn="just">
              <a:buNone/>
            </a:pPr>
            <a:r>
              <a:rPr lang="it-IT" sz="2200" dirty="0" smtClean="0"/>
              <a:t>Per una delle pompe almeno bisogna prevedere </a:t>
            </a:r>
            <a:r>
              <a:rPr lang="it-IT" sz="2200" dirty="0" smtClean="0">
                <a:solidFill>
                  <a:srgbClr val="FF0000"/>
                </a:solidFill>
              </a:rPr>
              <a:t>un’alimentazione elettrica d’emergenza atta a garantirne il funzionamento anche in assenza di alimentazione elettrica di rete per almeno 30 minuti</a:t>
            </a:r>
            <a:r>
              <a:rPr lang="it-IT" sz="2200" dirty="0" smtClean="0"/>
              <a:t>.</a:t>
            </a:r>
          </a:p>
          <a:p>
            <a:pPr marL="0" indent="0" algn="just">
              <a:buNone/>
            </a:pPr>
            <a:r>
              <a:rPr lang="it-IT" sz="2200" dirty="0" smtClean="0"/>
              <a:t>Segnalazioni di “anomalia” e/o “funzionamento” di suddette pompe devono essere rimandata ad un luogo presidiato.</a:t>
            </a:r>
          </a:p>
          <a:p>
            <a:pPr marL="0" indent="0" algn="just">
              <a:buNone/>
            </a:pPr>
            <a:r>
              <a:rPr lang="it-IT" sz="2200" dirty="0" smtClean="0"/>
              <a:t>I locali devono essere dotati di sistema di rivelazione ed allarme per presenza di acqua a pavimento da rinviare in luogo costantemente presidiato</a:t>
            </a:r>
            <a:endParaRPr lang="it-IT" sz="2200" dirty="0"/>
          </a:p>
        </p:txBody>
      </p:sp>
      <p:sp>
        <p:nvSpPr>
          <p:cNvPr id="4" name="Segnaposto numero diapositiva 3"/>
          <p:cNvSpPr>
            <a:spLocks noGrp="1"/>
          </p:cNvSpPr>
          <p:nvPr>
            <p:ph type="sldNum" sz="quarter" idx="12"/>
          </p:nvPr>
        </p:nvSpPr>
        <p:spPr/>
        <p:txBody>
          <a:bodyPr/>
          <a:lstStyle/>
          <a:p>
            <a:fld id="{75D94900-1219-4043-89CB-CAA1B4AB3F71}" type="slidenum">
              <a:rPr lang="it-IT" smtClean="0"/>
              <a:pPr/>
              <a:t>20</a:t>
            </a:fld>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Riscaldamento del locale</a:t>
            </a:r>
            <a:br>
              <a:rPr lang="it-IT" dirty="0" smtClean="0"/>
            </a:br>
            <a:endParaRPr lang="it-IT" dirty="0"/>
          </a:p>
        </p:txBody>
      </p:sp>
      <p:sp>
        <p:nvSpPr>
          <p:cNvPr id="3" name="Segnaposto contenuto 2"/>
          <p:cNvSpPr>
            <a:spLocks noGrp="1"/>
          </p:cNvSpPr>
          <p:nvPr>
            <p:ph idx="1"/>
          </p:nvPr>
        </p:nvSpPr>
        <p:spPr>
          <a:xfrm>
            <a:off x="457200" y="1196752"/>
            <a:ext cx="8229600" cy="1900808"/>
          </a:xfrm>
        </p:spPr>
        <p:txBody>
          <a:bodyPr>
            <a:normAutofit fontScale="85000" lnSpcReduction="20000"/>
          </a:bodyPr>
          <a:lstStyle/>
          <a:p>
            <a:pPr>
              <a:buNone/>
            </a:pPr>
            <a:r>
              <a:rPr lang="it-IT" dirty="0" smtClean="0"/>
              <a:t>I locali devono essere dotati di </a:t>
            </a:r>
            <a:r>
              <a:rPr lang="it-IT" dirty="0" smtClean="0">
                <a:solidFill>
                  <a:srgbClr val="FF0000"/>
                </a:solidFill>
              </a:rPr>
              <a:t>impianto di riscaldamento in grado di evitare il gelo delle tubazioni antincendio </a:t>
            </a:r>
            <a:r>
              <a:rPr lang="it-IT" dirty="0" smtClean="0"/>
              <a:t>e delle parti installate nel locale e in grado di mantenere condizioni di temperatura e di umidità soddisfacenti in tutte le stagioni.</a:t>
            </a:r>
            <a:endParaRPr lang="it-IT" dirty="0"/>
          </a:p>
        </p:txBody>
      </p:sp>
      <p:pic>
        <p:nvPicPr>
          <p:cNvPr id="5122" name="Picture 2"/>
          <p:cNvPicPr>
            <a:picLocks noChangeAspect="1" noChangeArrowheads="1"/>
          </p:cNvPicPr>
          <p:nvPr/>
        </p:nvPicPr>
        <p:blipFill>
          <a:blip r:embed="rId2" cstate="print"/>
          <a:srcRect/>
          <a:stretch>
            <a:fillRect/>
          </a:stretch>
        </p:blipFill>
        <p:spPr bwMode="auto">
          <a:xfrm>
            <a:off x="1043608" y="2996952"/>
            <a:ext cx="6781800" cy="2581275"/>
          </a:xfrm>
          <a:prstGeom prst="rect">
            <a:avLst/>
          </a:prstGeom>
          <a:noFill/>
          <a:ln w="9525">
            <a:noFill/>
            <a:miter lim="800000"/>
            <a:headEnd/>
            <a:tailEnd/>
          </a:ln>
        </p:spPr>
      </p:pic>
      <p:sp>
        <p:nvSpPr>
          <p:cNvPr id="5" name="Rettangolo 4"/>
          <p:cNvSpPr/>
          <p:nvPr/>
        </p:nvSpPr>
        <p:spPr>
          <a:xfrm>
            <a:off x="611560" y="5733256"/>
            <a:ext cx="8136904" cy="923330"/>
          </a:xfrm>
          <a:prstGeom prst="rect">
            <a:avLst/>
          </a:prstGeom>
        </p:spPr>
        <p:txBody>
          <a:bodyPr wrap="square">
            <a:spAutoFit/>
          </a:bodyPr>
          <a:lstStyle/>
          <a:p>
            <a:pPr algn="just"/>
            <a:r>
              <a:rPr lang="it-IT" sz="2700" dirty="0" smtClean="0"/>
              <a:t>Si deve prevedere un sistema adeguato per evitare condizioni di umidità superiori all’80%.</a:t>
            </a:r>
            <a:endParaRPr lang="it-IT" sz="2700" dirty="0"/>
          </a:p>
        </p:txBody>
      </p:sp>
      <p:sp>
        <p:nvSpPr>
          <p:cNvPr id="6" name="Segnaposto numero diapositiva 5"/>
          <p:cNvSpPr>
            <a:spLocks noGrp="1"/>
          </p:cNvSpPr>
          <p:nvPr>
            <p:ph type="sldNum" sz="quarter" idx="12"/>
          </p:nvPr>
        </p:nvSpPr>
        <p:spPr/>
        <p:txBody>
          <a:bodyPr/>
          <a:lstStyle/>
          <a:p>
            <a:fld id="{75D94900-1219-4043-89CB-CAA1B4AB3F71}" type="slidenum">
              <a:rPr lang="it-IT" smtClean="0"/>
              <a:pPr/>
              <a:t>21</a:t>
            </a:fld>
            <a:endParaRPr lang="it-IT"/>
          </a:p>
        </p:txBody>
      </p:sp>
      <p:sp>
        <p:nvSpPr>
          <p:cNvPr id="7" name="Segnaposto piè di pagina 6"/>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Sistema di scarico dei fumi</a:t>
            </a:r>
            <a:br>
              <a:rPr lang="it-IT" dirty="0" smtClean="0"/>
            </a:br>
            <a:endParaRPr lang="it-IT" i="1" dirty="0"/>
          </a:p>
        </p:txBody>
      </p:sp>
      <p:sp>
        <p:nvSpPr>
          <p:cNvPr id="3" name="Segnaposto contenuto 2"/>
          <p:cNvSpPr>
            <a:spLocks noGrp="1"/>
          </p:cNvSpPr>
          <p:nvPr>
            <p:ph idx="1"/>
          </p:nvPr>
        </p:nvSpPr>
        <p:spPr>
          <a:xfrm>
            <a:off x="457200" y="1600200"/>
            <a:ext cx="8229600" cy="4997152"/>
          </a:xfrm>
        </p:spPr>
        <p:txBody>
          <a:bodyPr>
            <a:normAutofit fontScale="77500" lnSpcReduction="20000"/>
          </a:bodyPr>
          <a:lstStyle/>
          <a:p>
            <a:pPr algn="just"/>
            <a:r>
              <a:rPr lang="it-IT" dirty="0" smtClean="0"/>
              <a:t>Nel caso siano installati motori diesel si deve prevedere </a:t>
            </a:r>
            <a:r>
              <a:rPr lang="it-IT" dirty="0" smtClean="0">
                <a:solidFill>
                  <a:srgbClr val="FF0000"/>
                </a:solidFill>
              </a:rPr>
              <a:t>l’uscita dei fumi di scarico mediante apposita marmitta </a:t>
            </a:r>
            <a:r>
              <a:rPr lang="it-IT" dirty="0" smtClean="0"/>
              <a:t>per ogni singolo motore.</a:t>
            </a:r>
          </a:p>
          <a:p>
            <a:pPr algn="just"/>
            <a:r>
              <a:rPr lang="it-IT" dirty="0" smtClean="0"/>
              <a:t>La tubazione deve essere dotata di collegamento flessibile al motore e deve essere isolata termicamente.</a:t>
            </a:r>
          </a:p>
          <a:p>
            <a:pPr algn="just"/>
            <a:r>
              <a:rPr lang="it-IT" dirty="0" smtClean="0"/>
              <a:t>L’estremità della tubazione di scarico deve essere distanziata in tutte le direzioni ad una distanza superiore a 1,5 m. da finestre, porte, percorsi di transito o prese d’aria.</a:t>
            </a:r>
          </a:p>
          <a:p>
            <a:pPr algn="just"/>
            <a:r>
              <a:rPr lang="it-IT" dirty="0" smtClean="0"/>
              <a:t>La fuoriuscita dei gas non deve investire persone o cose (almeno 2,4 m. dal piano di riferimento) </a:t>
            </a:r>
          </a:p>
          <a:p>
            <a:pPr algn="just"/>
            <a:r>
              <a:rPr lang="it-IT" dirty="0" smtClean="0"/>
              <a:t>I terminali devono essere protetti dagli agenti atmosferici e dotati di griglia di protezione.</a:t>
            </a:r>
          </a:p>
          <a:p>
            <a:pPr algn="just"/>
            <a:r>
              <a:rPr lang="it-IT" dirty="0" smtClean="0"/>
              <a:t>Negli attraversamenti di pareti o solai la tubazione di scarico deve essere adeguatamente isolata termicamente.</a:t>
            </a:r>
            <a:endParaRPr lang="it-IT" dirty="0"/>
          </a:p>
        </p:txBody>
      </p:sp>
      <p:sp>
        <p:nvSpPr>
          <p:cNvPr id="4" name="Segnaposto numero diapositiva 3"/>
          <p:cNvSpPr>
            <a:spLocks noGrp="1"/>
          </p:cNvSpPr>
          <p:nvPr>
            <p:ph type="sldNum" sz="quarter" idx="12"/>
          </p:nvPr>
        </p:nvSpPr>
        <p:spPr/>
        <p:txBody>
          <a:bodyPr/>
          <a:lstStyle/>
          <a:p>
            <a:fld id="{75D94900-1219-4043-89CB-CAA1B4AB3F71}" type="slidenum">
              <a:rPr lang="it-IT" smtClean="0"/>
              <a:pPr/>
              <a:t>22</a:t>
            </a:fld>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Fissaggio unità di pompaggio</a:t>
            </a:r>
            <a:br>
              <a:rPr lang="it-IT" dirty="0" smtClean="0"/>
            </a:br>
            <a:endParaRPr lang="it-IT" dirty="0"/>
          </a:p>
        </p:txBody>
      </p:sp>
      <p:sp>
        <p:nvSpPr>
          <p:cNvPr id="3" name="Segnaposto contenuto 2"/>
          <p:cNvSpPr>
            <a:spLocks noGrp="1"/>
          </p:cNvSpPr>
          <p:nvPr>
            <p:ph idx="1"/>
          </p:nvPr>
        </p:nvSpPr>
        <p:spPr/>
        <p:txBody>
          <a:bodyPr>
            <a:normAutofit lnSpcReduction="10000"/>
          </a:bodyPr>
          <a:lstStyle/>
          <a:p>
            <a:pPr algn="just">
              <a:buNone/>
            </a:pPr>
            <a:r>
              <a:rPr lang="it-IT" dirty="0" smtClean="0"/>
              <a:t>L’unità di pompaggio deve essere idoneamente ancorata o cementata a terra, al fine di evitare la trasmissione delle vibrazioni alle strutture.</a:t>
            </a:r>
          </a:p>
          <a:p>
            <a:pPr algn="just">
              <a:buNone/>
            </a:pPr>
            <a:r>
              <a:rPr lang="it-IT" dirty="0" smtClean="0"/>
              <a:t>Non sono generalmente ammessi i tasselli antivibranti per fissare a terra i basamenti delle pompe, a meno di specifica ingegnerizzazione</a:t>
            </a:r>
          </a:p>
          <a:p>
            <a:pPr algn="just">
              <a:buNone/>
            </a:pPr>
            <a:r>
              <a:rPr lang="it-IT" dirty="0" smtClean="0"/>
              <a:t>Particolare attenzione è d’obbligo in territori con problemi sismici</a:t>
            </a:r>
            <a:endParaRPr lang="it-IT" dirty="0"/>
          </a:p>
        </p:txBody>
      </p:sp>
      <p:sp>
        <p:nvSpPr>
          <p:cNvPr id="4" name="Segnaposto numero diapositiva 3"/>
          <p:cNvSpPr>
            <a:spLocks noGrp="1"/>
          </p:cNvSpPr>
          <p:nvPr>
            <p:ph type="sldNum" sz="quarter" idx="12"/>
          </p:nvPr>
        </p:nvSpPr>
        <p:spPr/>
        <p:txBody>
          <a:bodyPr/>
          <a:lstStyle/>
          <a:p>
            <a:fld id="{75D94900-1219-4043-89CB-CAA1B4AB3F71}" type="slidenum">
              <a:rPr lang="it-IT" smtClean="0"/>
              <a:pPr/>
              <a:t>23</a:t>
            </a:fld>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Estintori</a:t>
            </a:r>
            <a:br>
              <a:rPr lang="it-IT" dirty="0" smtClean="0"/>
            </a:br>
            <a:endParaRPr lang="it-IT" dirty="0"/>
          </a:p>
        </p:txBody>
      </p:sp>
      <p:sp>
        <p:nvSpPr>
          <p:cNvPr id="3" name="Segnaposto contenuto 2"/>
          <p:cNvSpPr>
            <a:spLocks noGrp="1"/>
          </p:cNvSpPr>
          <p:nvPr>
            <p:ph idx="1"/>
          </p:nvPr>
        </p:nvSpPr>
        <p:spPr/>
        <p:txBody>
          <a:bodyPr>
            <a:normAutofit/>
          </a:bodyPr>
          <a:lstStyle/>
          <a:p>
            <a:pPr algn="just">
              <a:buNone/>
            </a:pPr>
            <a:r>
              <a:rPr lang="it-IT" dirty="0" smtClean="0"/>
              <a:t>Deve essere installato un estintore di classe di spegnimento almeno 34A144 BC.</a:t>
            </a:r>
          </a:p>
          <a:p>
            <a:pPr algn="just">
              <a:buNone/>
            </a:pPr>
            <a:r>
              <a:rPr lang="it-IT" dirty="0" smtClean="0"/>
              <a:t>In presenza di impianti con potenze elettriche installate superiori a 40 kW deve essere previsto anche un estintore a CO2 di classe di spegnimento minima di 113BC .</a:t>
            </a:r>
            <a:endParaRPr lang="it-IT" dirty="0"/>
          </a:p>
        </p:txBody>
      </p:sp>
      <p:sp>
        <p:nvSpPr>
          <p:cNvPr id="4" name="Segnaposto numero diapositiva 3"/>
          <p:cNvSpPr>
            <a:spLocks noGrp="1"/>
          </p:cNvSpPr>
          <p:nvPr>
            <p:ph type="sldNum" sz="quarter" idx="12"/>
          </p:nvPr>
        </p:nvSpPr>
        <p:spPr/>
        <p:txBody>
          <a:bodyPr/>
          <a:lstStyle/>
          <a:p>
            <a:fld id="{75D94900-1219-4043-89CB-CAA1B4AB3F71}" type="slidenum">
              <a:rPr lang="it-IT" smtClean="0"/>
              <a:pPr/>
              <a:t>24</a:t>
            </a:fld>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Riferimenti normativi</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solidFill>
                  <a:srgbClr val="FF0000"/>
                </a:solidFill>
              </a:rPr>
              <a:t>UNI EN 12845 </a:t>
            </a:r>
            <a:r>
              <a:rPr lang="it-IT" dirty="0" smtClean="0"/>
              <a:t>Sistemi fissi di estinzione incendi – Impianti sprinkler</a:t>
            </a:r>
          </a:p>
          <a:p>
            <a:pPr algn="just"/>
            <a:r>
              <a:rPr lang="it-IT" dirty="0" smtClean="0">
                <a:solidFill>
                  <a:srgbClr val="FF0000"/>
                </a:solidFill>
              </a:rPr>
              <a:t>UNI 10779 </a:t>
            </a:r>
            <a:r>
              <a:rPr lang="it-IT" dirty="0" smtClean="0"/>
              <a:t>Reti di idranti – Progettazione, installazione ed esercizio</a:t>
            </a:r>
          </a:p>
          <a:p>
            <a:pPr algn="just"/>
            <a:r>
              <a:rPr lang="it-IT" dirty="0" smtClean="0">
                <a:solidFill>
                  <a:srgbClr val="FF0000"/>
                </a:solidFill>
              </a:rPr>
              <a:t>UNI 10803 </a:t>
            </a:r>
            <a:r>
              <a:rPr lang="it-IT" dirty="0" smtClean="0"/>
              <a:t>Scale prefabbricate – Terminologia e classificazione</a:t>
            </a:r>
          </a:p>
          <a:p>
            <a:pPr algn="just"/>
            <a:r>
              <a:rPr lang="it-IT" dirty="0" smtClean="0">
                <a:solidFill>
                  <a:srgbClr val="FF0000"/>
                </a:solidFill>
              </a:rPr>
              <a:t>UNI 10804 </a:t>
            </a:r>
            <a:r>
              <a:rPr lang="it-IT" dirty="0" smtClean="0"/>
              <a:t>Scale prefabbricate – Rampe di scale a giorno - Dimensioni e prestazioni meccaniche</a:t>
            </a:r>
            <a:endParaRPr lang="it-IT" dirty="0"/>
          </a:p>
        </p:txBody>
      </p:sp>
      <p:sp>
        <p:nvSpPr>
          <p:cNvPr id="4" name="Segnaposto numero diapositiva 3"/>
          <p:cNvSpPr>
            <a:spLocks noGrp="1"/>
          </p:cNvSpPr>
          <p:nvPr>
            <p:ph type="sldNum" sz="quarter" idx="12"/>
          </p:nvPr>
        </p:nvSpPr>
        <p:spPr/>
        <p:txBody>
          <a:bodyPr/>
          <a:lstStyle/>
          <a:p>
            <a:fld id="{75D94900-1219-4043-89CB-CAA1B4AB3F71}" type="slidenum">
              <a:rPr lang="it-IT" smtClean="0"/>
              <a:pPr/>
              <a:t>3</a:t>
            </a:fld>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Tipologia costruttiva</a:t>
            </a:r>
            <a:endParaRPr lang="it-IT" dirty="0"/>
          </a:p>
        </p:txBody>
      </p:sp>
      <p:sp>
        <p:nvSpPr>
          <p:cNvPr id="3" name="Segnaposto contenuto 2"/>
          <p:cNvSpPr>
            <a:spLocks noGrp="1"/>
          </p:cNvSpPr>
          <p:nvPr>
            <p:ph idx="1"/>
          </p:nvPr>
        </p:nvSpPr>
        <p:spPr>
          <a:xfrm>
            <a:off x="457200" y="1600200"/>
            <a:ext cx="4978896" cy="4853136"/>
          </a:xfrm>
        </p:spPr>
        <p:txBody>
          <a:bodyPr>
            <a:normAutofit fontScale="85000" lnSpcReduction="20000"/>
          </a:bodyPr>
          <a:lstStyle/>
          <a:p>
            <a:pPr algn="just">
              <a:buNone/>
            </a:pPr>
            <a:r>
              <a:rPr lang="it-IT" dirty="0" smtClean="0"/>
              <a:t>I locali tecnici destinati ad ospitare unità di pompaggio devono essere realizzati </a:t>
            </a:r>
            <a:r>
              <a:rPr lang="it-IT" dirty="0" smtClean="0">
                <a:solidFill>
                  <a:srgbClr val="FF0000"/>
                </a:solidFill>
              </a:rPr>
              <a:t>con materiali incombustibili</a:t>
            </a:r>
            <a:r>
              <a:rPr lang="it-IT" dirty="0" smtClean="0"/>
              <a:t>, inclusi quelli di tipo prefabbricato.</a:t>
            </a:r>
          </a:p>
          <a:p>
            <a:pPr algn="just">
              <a:buNone/>
            </a:pPr>
            <a:r>
              <a:rPr lang="it-IT" dirty="0" smtClean="0"/>
              <a:t>Più precisamente i “locali” devono avere una </a:t>
            </a:r>
            <a:r>
              <a:rPr lang="it-IT" dirty="0" smtClean="0">
                <a:solidFill>
                  <a:srgbClr val="FF0000"/>
                </a:solidFill>
              </a:rPr>
              <a:t>resistenza al fuoco non inferiore a 60 minuti</a:t>
            </a:r>
            <a:r>
              <a:rPr lang="it-IT" dirty="0" smtClean="0"/>
              <a:t>, utilizzati unicamente per la protezione antincendio Le pareti interne devono essere di colore chiaro, preferibilmente bianco.</a:t>
            </a:r>
            <a:endParaRPr lang="it-IT" dirty="0"/>
          </a:p>
        </p:txBody>
      </p:sp>
      <p:pic>
        <p:nvPicPr>
          <p:cNvPr id="1026" name="Picture 2"/>
          <p:cNvPicPr>
            <a:picLocks noChangeAspect="1" noChangeArrowheads="1"/>
          </p:cNvPicPr>
          <p:nvPr/>
        </p:nvPicPr>
        <p:blipFill>
          <a:blip r:embed="rId2" cstate="print"/>
          <a:srcRect/>
          <a:stretch>
            <a:fillRect/>
          </a:stretch>
        </p:blipFill>
        <p:spPr bwMode="auto">
          <a:xfrm>
            <a:off x="5580112" y="1772816"/>
            <a:ext cx="2667000" cy="3543300"/>
          </a:xfrm>
          <a:prstGeom prst="rect">
            <a:avLst/>
          </a:prstGeom>
          <a:noFill/>
          <a:ln w="9525">
            <a:noFill/>
            <a:miter lim="800000"/>
            <a:headEnd/>
            <a:tailEnd/>
          </a:ln>
        </p:spPr>
      </p:pic>
      <p:sp>
        <p:nvSpPr>
          <p:cNvPr id="5" name="Segnaposto numero diapositiva 4"/>
          <p:cNvSpPr>
            <a:spLocks noGrp="1"/>
          </p:cNvSpPr>
          <p:nvPr>
            <p:ph type="sldNum" sz="quarter" idx="12"/>
          </p:nvPr>
        </p:nvSpPr>
        <p:spPr/>
        <p:txBody>
          <a:bodyPr/>
          <a:lstStyle/>
          <a:p>
            <a:fld id="{75D94900-1219-4043-89CB-CAA1B4AB3F71}" type="slidenum">
              <a:rPr lang="it-IT" smtClean="0"/>
              <a:pPr/>
              <a:t>4</a:t>
            </a:fld>
            <a:endParaRPr lang="it-IT"/>
          </a:p>
        </p:txBody>
      </p:sp>
      <p:sp>
        <p:nvSpPr>
          <p:cNvPr id="6" name="Segnaposto piè di pagina 5"/>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Ubicazione</a:t>
            </a:r>
            <a:endParaRPr lang="it-IT" dirty="0"/>
          </a:p>
        </p:txBody>
      </p:sp>
      <p:sp>
        <p:nvSpPr>
          <p:cNvPr id="3" name="Segnaposto contenuto 2"/>
          <p:cNvSpPr>
            <a:spLocks noGrp="1"/>
          </p:cNvSpPr>
          <p:nvPr>
            <p:ph idx="1"/>
          </p:nvPr>
        </p:nvSpPr>
        <p:spPr>
          <a:xfrm>
            <a:off x="457200" y="1124745"/>
            <a:ext cx="4690864" cy="3744416"/>
          </a:xfrm>
        </p:spPr>
        <p:txBody>
          <a:bodyPr>
            <a:normAutofit fontScale="85000" lnSpcReduction="10000"/>
          </a:bodyPr>
          <a:lstStyle/>
          <a:p>
            <a:pPr>
              <a:buNone/>
            </a:pPr>
            <a:r>
              <a:rPr lang="it-IT" dirty="0" smtClean="0"/>
              <a:t>I locali devono essere in ordine di preferenza di tipo:</a:t>
            </a:r>
          </a:p>
          <a:p>
            <a:pPr>
              <a:buNone/>
            </a:pPr>
            <a:r>
              <a:rPr lang="it-IT" dirty="0" smtClean="0">
                <a:solidFill>
                  <a:srgbClr val="FF0000"/>
                </a:solidFill>
              </a:rPr>
              <a:t>a) </a:t>
            </a:r>
            <a:r>
              <a:rPr lang="it-IT" u="sng" dirty="0" smtClean="0"/>
              <a:t>Separato</a:t>
            </a:r>
            <a:r>
              <a:rPr lang="it-IT" dirty="0" smtClean="0"/>
              <a:t>.</a:t>
            </a:r>
          </a:p>
          <a:p>
            <a:pPr>
              <a:buNone/>
            </a:pPr>
            <a:r>
              <a:rPr lang="it-IT" dirty="0" smtClean="0">
                <a:solidFill>
                  <a:srgbClr val="FF0000"/>
                </a:solidFill>
              </a:rPr>
              <a:t>b) </a:t>
            </a:r>
            <a:r>
              <a:rPr lang="it-IT" u="sng" dirty="0" smtClean="0"/>
              <a:t>In adiacenza </a:t>
            </a:r>
            <a:r>
              <a:rPr lang="it-IT" dirty="0" smtClean="0"/>
              <a:t>ad un edificio  con accesso diretto dall’esterno.</a:t>
            </a:r>
          </a:p>
          <a:p>
            <a:pPr>
              <a:buNone/>
            </a:pPr>
            <a:r>
              <a:rPr lang="it-IT" dirty="0" smtClean="0">
                <a:solidFill>
                  <a:srgbClr val="FF0000"/>
                </a:solidFill>
              </a:rPr>
              <a:t>c) </a:t>
            </a:r>
            <a:r>
              <a:rPr lang="it-IT" u="sng" dirty="0" smtClean="0"/>
              <a:t>Entro l’edificio </a:t>
            </a:r>
            <a:r>
              <a:rPr lang="it-IT" dirty="0" smtClean="0"/>
              <a:t>protetto dall’impianto servito con accesso diretto dall’esterno.</a:t>
            </a:r>
            <a:endParaRPr lang="it-IT" dirty="0"/>
          </a:p>
        </p:txBody>
      </p:sp>
      <p:pic>
        <p:nvPicPr>
          <p:cNvPr id="2050" name="Picture 2"/>
          <p:cNvPicPr>
            <a:picLocks noChangeAspect="1" noChangeArrowheads="1"/>
          </p:cNvPicPr>
          <p:nvPr/>
        </p:nvPicPr>
        <p:blipFill>
          <a:blip r:embed="rId2" cstate="print"/>
          <a:srcRect/>
          <a:stretch>
            <a:fillRect/>
          </a:stretch>
        </p:blipFill>
        <p:spPr bwMode="auto">
          <a:xfrm>
            <a:off x="5292079" y="1074755"/>
            <a:ext cx="2304257" cy="2066213"/>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5292080" y="3212976"/>
            <a:ext cx="2304255" cy="1692670"/>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5292080" y="4941168"/>
            <a:ext cx="2304256" cy="1801875"/>
          </a:xfrm>
          <a:prstGeom prst="rect">
            <a:avLst/>
          </a:prstGeom>
          <a:noFill/>
          <a:ln w="9525">
            <a:noFill/>
            <a:miter lim="800000"/>
            <a:headEnd/>
            <a:tailEnd/>
          </a:ln>
        </p:spPr>
      </p:pic>
      <p:sp>
        <p:nvSpPr>
          <p:cNvPr id="7" name="Rettangolo 6"/>
          <p:cNvSpPr/>
          <p:nvPr/>
        </p:nvSpPr>
        <p:spPr>
          <a:xfrm>
            <a:off x="251520" y="4869160"/>
            <a:ext cx="4824536" cy="1569660"/>
          </a:xfrm>
          <a:prstGeom prst="rect">
            <a:avLst/>
          </a:prstGeom>
        </p:spPr>
        <p:txBody>
          <a:bodyPr wrap="square">
            <a:spAutoFit/>
          </a:bodyPr>
          <a:lstStyle/>
          <a:p>
            <a:pPr algn="just"/>
            <a:r>
              <a:rPr lang="it-IT" sz="2400" b="1" dirty="0" smtClean="0">
                <a:solidFill>
                  <a:srgbClr val="FF0000"/>
                </a:solidFill>
              </a:rPr>
              <a:t>L’ubicazione deve essere tale da assicurare, in caso d’incendio, il facile accesso al locale da parte</a:t>
            </a:r>
          </a:p>
          <a:p>
            <a:pPr algn="just"/>
            <a:r>
              <a:rPr lang="it-IT" sz="2400" b="1" dirty="0" smtClean="0">
                <a:solidFill>
                  <a:srgbClr val="FF0000"/>
                </a:solidFill>
              </a:rPr>
              <a:t>delle squadre di soccorso.</a:t>
            </a:r>
            <a:endParaRPr lang="it-IT" sz="2400" b="1" dirty="0">
              <a:solidFill>
                <a:srgbClr val="FF0000"/>
              </a:solidFill>
            </a:endParaRPr>
          </a:p>
        </p:txBody>
      </p:sp>
      <p:sp>
        <p:nvSpPr>
          <p:cNvPr id="8" name="Segnaposto numero diapositiva 7"/>
          <p:cNvSpPr>
            <a:spLocks noGrp="1"/>
          </p:cNvSpPr>
          <p:nvPr>
            <p:ph type="sldNum" sz="quarter" idx="12"/>
          </p:nvPr>
        </p:nvSpPr>
        <p:spPr/>
        <p:txBody>
          <a:bodyPr/>
          <a:lstStyle/>
          <a:p>
            <a:fld id="{75D94900-1219-4043-89CB-CAA1B4AB3F71}" type="slidenum">
              <a:rPr lang="it-IT" smtClean="0"/>
              <a:pPr/>
              <a:t>5</a:t>
            </a:fld>
            <a:endParaRPr lang="it-IT"/>
          </a:p>
        </p:txBody>
      </p:sp>
      <p:sp>
        <p:nvSpPr>
          <p:cNvPr id="9" name="Segnaposto piè di pagina 8"/>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Ubicazione fuori terra</a:t>
            </a:r>
            <a:endParaRPr lang="it-IT" dirty="0"/>
          </a:p>
        </p:txBody>
      </p:sp>
      <p:sp>
        <p:nvSpPr>
          <p:cNvPr id="3" name="Segnaposto contenuto 2"/>
          <p:cNvSpPr>
            <a:spLocks noGrp="1"/>
          </p:cNvSpPr>
          <p:nvPr>
            <p:ph idx="1"/>
          </p:nvPr>
        </p:nvSpPr>
        <p:spPr>
          <a:xfrm>
            <a:off x="179512" y="1124744"/>
            <a:ext cx="5328592" cy="2232248"/>
          </a:xfrm>
        </p:spPr>
        <p:txBody>
          <a:bodyPr>
            <a:normAutofit fontScale="85000" lnSpcReduction="20000"/>
          </a:bodyPr>
          <a:lstStyle/>
          <a:p>
            <a:pPr algn="just">
              <a:buNone/>
            </a:pPr>
            <a:r>
              <a:rPr lang="it-IT" dirty="0" smtClean="0"/>
              <a:t>I locali fuori terra devono essere posizionati </a:t>
            </a:r>
            <a:r>
              <a:rPr lang="it-IT" dirty="0" smtClean="0">
                <a:solidFill>
                  <a:srgbClr val="FF0000"/>
                </a:solidFill>
              </a:rPr>
              <a:t>al di sopra o alla stessa quota del piano di riferimento</a:t>
            </a:r>
            <a:r>
              <a:rPr lang="it-IT" dirty="0" smtClean="0"/>
              <a:t> e comunque con il pavimento del locale ad un’altezza da questi non superiore a 7,5 m. </a:t>
            </a:r>
            <a:endParaRPr lang="it-IT" dirty="0"/>
          </a:p>
        </p:txBody>
      </p:sp>
      <p:pic>
        <p:nvPicPr>
          <p:cNvPr id="3074" name="Picture 2"/>
          <p:cNvPicPr>
            <a:picLocks noChangeAspect="1" noChangeArrowheads="1"/>
          </p:cNvPicPr>
          <p:nvPr/>
        </p:nvPicPr>
        <p:blipFill>
          <a:blip r:embed="rId2" cstate="print"/>
          <a:srcRect/>
          <a:stretch>
            <a:fillRect/>
          </a:stretch>
        </p:blipFill>
        <p:spPr bwMode="auto">
          <a:xfrm>
            <a:off x="5652120" y="1196752"/>
            <a:ext cx="2867025" cy="2219325"/>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395536" y="3501008"/>
            <a:ext cx="3305175" cy="3162300"/>
          </a:xfrm>
          <a:prstGeom prst="rect">
            <a:avLst/>
          </a:prstGeom>
          <a:noFill/>
          <a:ln w="9525">
            <a:noFill/>
            <a:miter lim="800000"/>
            <a:headEnd/>
            <a:tailEnd/>
          </a:ln>
        </p:spPr>
      </p:pic>
      <p:pic>
        <p:nvPicPr>
          <p:cNvPr id="3076" name="Picture 4"/>
          <p:cNvPicPr>
            <a:picLocks noChangeAspect="1" noChangeArrowheads="1"/>
          </p:cNvPicPr>
          <p:nvPr/>
        </p:nvPicPr>
        <p:blipFill>
          <a:blip r:embed="rId4" cstate="print"/>
          <a:srcRect/>
          <a:stretch>
            <a:fillRect/>
          </a:stretch>
        </p:blipFill>
        <p:spPr bwMode="auto">
          <a:xfrm>
            <a:off x="5436096" y="3573016"/>
            <a:ext cx="2619062" cy="2905522"/>
          </a:xfrm>
          <a:prstGeom prst="rect">
            <a:avLst/>
          </a:prstGeom>
          <a:noFill/>
          <a:ln w="9525">
            <a:noFill/>
            <a:miter lim="800000"/>
            <a:headEnd/>
            <a:tailEnd/>
          </a:ln>
        </p:spPr>
      </p:pic>
      <p:sp>
        <p:nvSpPr>
          <p:cNvPr id="7" name="Rettangolo 6"/>
          <p:cNvSpPr/>
          <p:nvPr/>
        </p:nvSpPr>
        <p:spPr>
          <a:xfrm>
            <a:off x="4572000" y="2924944"/>
            <a:ext cx="1638718" cy="307777"/>
          </a:xfrm>
          <a:prstGeom prst="rect">
            <a:avLst/>
          </a:prstGeom>
        </p:spPr>
        <p:txBody>
          <a:bodyPr wrap="none">
            <a:spAutoFit/>
          </a:bodyPr>
          <a:lstStyle/>
          <a:p>
            <a:r>
              <a:rPr lang="it-IT" sz="1400" dirty="0" smtClean="0"/>
              <a:t>Piano di riferimento</a:t>
            </a:r>
            <a:endParaRPr lang="it-IT" sz="1400" dirty="0"/>
          </a:p>
        </p:txBody>
      </p:sp>
      <p:sp>
        <p:nvSpPr>
          <p:cNvPr id="8" name="Rettangolo 7"/>
          <p:cNvSpPr/>
          <p:nvPr/>
        </p:nvSpPr>
        <p:spPr>
          <a:xfrm>
            <a:off x="2915816" y="6165304"/>
            <a:ext cx="1638718" cy="307777"/>
          </a:xfrm>
          <a:prstGeom prst="rect">
            <a:avLst/>
          </a:prstGeom>
        </p:spPr>
        <p:txBody>
          <a:bodyPr wrap="none">
            <a:spAutoFit/>
          </a:bodyPr>
          <a:lstStyle/>
          <a:p>
            <a:r>
              <a:rPr lang="it-IT" sz="1400" dirty="0" smtClean="0"/>
              <a:t>Piano di riferimento</a:t>
            </a:r>
            <a:endParaRPr lang="it-IT" sz="1400" dirty="0"/>
          </a:p>
        </p:txBody>
      </p:sp>
      <p:sp>
        <p:nvSpPr>
          <p:cNvPr id="9" name="Rettangolo 8"/>
          <p:cNvSpPr/>
          <p:nvPr/>
        </p:nvSpPr>
        <p:spPr>
          <a:xfrm>
            <a:off x="7308304" y="5877272"/>
            <a:ext cx="1638718" cy="307777"/>
          </a:xfrm>
          <a:prstGeom prst="rect">
            <a:avLst/>
          </a:prstGeom>
        </p:spPr>
        <p:txBody>
          <a:bodyPr wrap="none">
            <a:spAutoFit/>
          </a:bodyPr>
          <a:lstStyle/>
          <a:p>
            <a:r>
              <a:rPr lang="it-IT" sz="1400" dirty="0" smtClean="0"/>
              <a:t>Piano di riferimento</a:t>
            </a:r>
            <a:endParaRPr lang="it-IT" sz="1400" dirty="0"/>
          </a:p>
        </p:txBody>
      </p:sp>
      <p:sp>
        <p:nvSpPr>
          <p:cNvPr id="10" name="Segnaposto numero diapositiva 9"/>
          <p:cNvSpPr>
            <a:spLocks noGrp="1"/>
          </p:cNvSpPr>
          <p:nvPr>
            <p:ph type="sldNum" sz="quarter" idx="12"/>
          </p:nvPr>
        </p:nvSpPr>
        <p:spPr/>
        <p:txBody>
          <a:bodyPr/>
          <a:lstStyle/>
          <a:p>
            <a:fld id="{75D94900-1219-4043-89CB-CAA1B4AB3F71}" type="slidenum">
              <a:rPr lang="it-IT" smtClean="0"/>
              <a:pPr/>
              <a:t>6</a:t>
            </a:fld>
            <a:endParaRPr lang="it-IT"/>
          </a:p>
        </p:txBody>
      </p:sp>
      <p:sp>
        <p:nvSpPr>
          <p:cNvPr id="11" name="Segnaposto piè di pagina 10"/>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Ubicazione interrata</a:t>
            </a:r>
            <a:endParaRPr lang="it-IT" dirty="0"/>
          </a:p>
        </p:txBody>
      </p:sp>
      <p:sp>
        <p:nvSpPr>
          <p:cNvPr id="3" name="Segnaposto contenuto 2"/>
          <p:cNvSpPr>
            <a:spLocks noGrp="1"/>
          </p:cNvSpPr>
          <p:nvPr>
            <p:ph idx="1"/>
          </p:nvPr>
        </p:nvSpPr>
        <p:spPr/>
        <p:txBody>
          <a:bodyPr>
            <a:normAutofit lnSpcReduction="10000"/>
          </a:bodyPr>
          <a:lstStyle/>
          <a:p>
            <a:pPr algn="just">
              <a:buNone/>
            </a:pPr>
            <a:r>
              <a:rPr lang="it-IT" dirty="0" smtClean="0">
                <a:solidFill>
                  <a:srgbClr val="FF0000"/>
                </a:solidFill>
              </a:rPr>
              <a:t>I locali interrati </a:t>
            </a:r>
            <a:r>
              <a:rPr lang="it-IT" dirty="0" smtClean="0"/>
              <a:t>devono essere posizionati con il pavimento del locale </a:t>
            </a:r>
            <a:r>
              <a:rPr lang="it-IT" dirty="0" smtClean="0">
                <a:solidFill>
                  <a:srgbClr val="FF0000"/>
                </a:solidFill>
              </a:rPr>
              <a:t>ad una profondità non superiore 7,5 metri </a:t>
            </a:r>
            <a:r>
              <a:rPr lang="it-IT" dirty="0" smtClean="0"/>
              <a:t>al di sotto del piano di riferimento.</a:t>
            </a:r>
          </a:p>
          <a:p>
            <a:pPr algn="just">
              <a:buNone/>
            </a:pPr>
            <a:r>
              <a:rPr lang="it-IT" dirty="0" smtClean="0"/>
              <a:t>Non è ammessa la realizzazione di locali interrati nelle aree a rischio di inondazione e nelle zone comunque esposte al rischio di allagamento in caso di eventi atmosferici, salvo ingegnerizzazione specifica dell’installazione.</a:t>
            </a:r>
            <a:endParaRPr lang="it-IT" dirty="0"/>
          </a:p>
        </p:txBody>
      </p:sp>
      <p:sp>
        <p:nvSpPr>
          <p:cNvPr id="4" name="Segnaposto numero diapositiva 3"/>
          <p:cNvSpPr>
            <a:spLocks noGrp="1"/>
          </p:cNvSpPr>
          <p:nvPr>
            <p:ph type="sldNum" sz="quarter" idx="12"/>
          </p:nvPr>
        </p:nvSpPr>
        <p:spPr/>
        <p:txBody>
          <a:bodyPr/>
          <a:lstStyle/>
          <a:p>
            <a:fld id="{75D94900-1219-4043-89CB-CAA1B4AB3F71}" type="slidenum">
              <a:rPr lang="it-IT" smtClean="0"/>
              <a:pPr/>
              <a:t>7</a:t>
            </a:fld>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Accesso</a:t>
            </a:r>
            <a:br>
              <a:rPr lang="it-IT" dirty="0" smtClean="0"/>
            </a:br>
            <a:endParaRPr lang="it-IT" dirty="0"/>
          </a:p>
        </p:txBody>
      </p:sp>
      <p:sp>
        <p:nvSpPr>
          <p:cNvPr id="3" name="Segnaposto contenuto 2"/>
          <p:cNvSpPr>
            <a:spLocks noGrp="1"/>
          </p:cNvSpPr>
          <p:nvPr>
            <p:ph idx="1"/>
          </p:nvPr>
        </p:nvSpPr>
        <p:spPr/>
        <p:txBody>
          <a:bodyPr>
            <a:normAutofit/>
          </a:bodyPr>
          <a:lstStyle/>
          <a:p>
            <a:pPr algn="just">
              <a:buNone/>
            </a:pPr>
            <a:r>
              <a:rPr lang="it-IT" dirty="0" smtClean="0"/>
              <a:t>L’accesso al locale deve essere garantito per le persone e per i macchinari, e deve essere agevole per le persone anche in caso di funzionamento dell’impianto antincendio, assenza di luce, presenza di neve ove previsto, e comunque in presenza di qualunque fattore che influisca negativamente sull’accessibilità.</a:t>
            </a:r>
          </a:p>
          <a:p>
            <a:pPr algn="just">
              <a:buNone/>
            </a:pPr>
            <a:r>
              <a:rPr lang="it-IT" dirty="0" smtClean="0"/>
              <a:t>L’accesso deve essere idoneamente segnalato.</a:t>
            </a:r>
            <a:endParaRPr lang="it-IT" dirty="0"/>
          </a:p>
        </p:txBody>
      </p:sp>
      <p:sp>
        <p:nvSpPr>
          <p:cNvPr id="4" name="Segnaposto numero diapositiva 3"/>
          <p:cNvSpPr>
            <a:spLocks noGrp="1"/>
          </p:cNvSpPr>
          <p:nvPr>
            <p:ph type="sldNum" sz="quarter" idx="12"/>
          </p:nvPr>
        </p:nvSpPr>
        <p:spPr/>
        <p:txBody>
          <a:bodyPr/>
          <a:lstStyle/>
          <a:p>
            <a:fld id="{75D94900-1219-4043-89CB-CAA1B4AB3F71}" type="slidenum">
              <a:rPr lang="it-IT" smtClean="0"/>
              <a:pPr/>
              <a:t>8</a:t>
            </a:fld>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Accesso per gli operatori</a:t>
            </a:r>
            <a:br>
              <a:rPr lang="it-IT" dirty="0" smtClean="0"/>
            </a:br>
            <a:endParaRPr lang="it-IT" dirty="0"/>
          </a:p>
        </p:txBody>
      </p:sp>
      <p:sp>
        <p:nvSpPr>
          <p:cNvPr id="3" name="Segnaposto contenuto 2"/>
          <p:cNvSpPr>
            <a:spLocks noGrp="1"/>
          </p:cNvSpPr>
          <p:nvPr>
            <p:ph idx="1"/>
          </p:nvPr>
        </p:nvSpPr>
        <p:spPr/>
        <p:txBody>
          <a:bodyPr>
            <a:normAutofit fontScale="92500" lnSpcReduction="10000"/>
          </a:bodyPr>
          <a:lstStyle/>
          <a:p>
            <a:pPr algn="just">
              <a:buNone/>
            </a:pPr>
            <a:r>
              <a:rPr lang="it-IT" dirty="0" smtClean="0">
                <a:solidFill>
                  <a:srgbClr val="FF0000"/>
                </a:solidFill>
              </a:rPr>
              <a:t>L’accesso</a:t>
            </a:r>
            <a:r>
              <a:rPr lang="it-IT" dirty="0" smtClean="0"/>
              <a:t> deve avvenire </a:t>
            </a:r>
            <a:r>
              <a:rPr lang="it-IT" dirty="0" smtClean="0">
                <a:solidFill>
                  <a:srgbClr val="FF0000"/>
                </a:solidFill>
              </a:rPr>
              <a:t>direttamente da strada </a:t>
            </a:r>
            <a:r>
              <a:rPr lang="it-IT" dirty="0" smtClean="0"/>
              <a:t>pubblica o privata scoperta o in alternativa da spazio scoperto o  </a:t>
            </a:r>
            <a:r>
              <a:rPr lang="it-IT" dirty="0" smtClean="0">
                <a:solidFill>
                  <a:srgbClr val="FF0000"/>
                </a:solidFill>
              </a:rPr>
              <a:t>intercapedine ad uso esclusivo di larghezza non inferiore a 0,9 m</a:t>
            </a:r>
            <a:r>
              <a:rPr lang="it-IT" dirty="0" smtClean="0"/>
              <a:t>, purché accessibili direttamente da strada pubblica o privata, eventualmente con percorso protetto avente resistenza al fuoco almeno pari alla durata dell’alimentazione.</a:t>
            </a:r>
          </a:p>
          <a:p>
            <a:pPr algn="just"/>
            <a:r>
              <a:rPr lang="it-IT" dirty="0" smtClean="0"/>
              <a:t>L’accesso al locale deve avvenire esclusivamente a mezzo di varchi verticali e di eventuali scale.</a:t>
            </a:r>
            <a:endParaRPr lang="it-IT" dirty="0"/>
          </a:p>
        </p:txBody>
      </p:sp>
      <p:sp>
        <p:nvSpPr>
          <p:cNvPr id="4" name="Segnaposto numero diapositiva 3"/>
          <p:cNvSpPr>
            <a:spLocks noGrp="1"/>
          </p:cNvSpPr>
          <p:nvPr>
            <p:ph type="sldNum" sz="quarter" idx="12"/>
          </p:nvPr>
        </p:nvSpPr>
        <p:spPr/>
        <p:txBody>
          <a:bodyPr/>
          <a:lstStyle/>
          <a:p>
            <a:fld id="{75D94900-1219-4043-89CB-CAA1B4AB3F71}" type="slidenum">
              <a:rPr lang="it-IT" smtClean="0"/>
              <a:pPr/>
              <a:t>9</a:t>
            </a:fld>
            <a:endParaRPr lang="it-IT"/>
          </a:p>
        </p:txBody>
      </p:sp>
      <p:sp>
        <p:nvSpPr>
          <p:cNvPr id="5" name="Segnaposto piè di pagina 4"/>
          <p:cNvSpPr>
            <a:spLocks noGrp="1"/>
          </p:cNvSpPr>
          <p:nvPr>
            <p:ph type="ftr" sz="quarter" idx="11"/>
          </p:nvPr>
        </p:nvSpPr>
        <p:spPr/>
        <p:txBody>
          <a:bodyPr/>
          <a:lstStyle/>
          <a:p>
            <a:r>
              <a:rPr lang="it-IT" smtClean="0"/>
              <a:t>ing. Angelo De Dona - Comando Provinciale Vigili del Fuoco Caserta</a:t>
            </a:r>
            <a:endParaRPr lang="it-IT"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 - &amp;quot;&amp;#x0D;&amp;#x0A;Scopo e campo di applicazione&amp;#x0D;&amp;#x0A;&amp;quot;&quot;/&gt;&lt;property id=&quot;20307&quot; value=&quot;258&quot;/&gt;&lt;/object&gt;&lt;object type=&quot;3&quot; unique_id=&quot;10006&quot;&gt;&lt;property id=&quot;20148&quot; value=&quot;5&quot;/&gt;&lt;property id=&quot;20300&quot; value=&quot;Slide 3 - &amp;quot;Riferimenti normativi&amp;quot;&quot;/&gt;&lt;property id=&quot;20307&quot; value=&quot;259&quot;/&gt;&lt;/object&gt;&lt;object type=&quot;3&quot; unique_id=&quot;10007&quot;&gt;&lt;property id=&quot;20148&quot; value=&quot;5&quot;/&gt;&lt;property id=&quot;20300&quot; value=&quot;Slide 4 - &amp;quot;Tipologia costruttiva&amp;quot;&quot;/&gt;&lt;property id=&quot;20307&quot; value=&quot;260&quot;/&gt;&lt;/object&gt;&lt;object type=&quot;3&quot; unique_id=&quot;10008&quot;&gt;&lt;property id=&quot;20148&quot; value=&quot;5&quot;/&gt;&lt;property id=&quot;20300&quot; value=&quot;Slide 5 - &amp;quot;Ubicazione&amp;quot;&quot;/&gt;&lt;property id=&quot;20307&quot; value=&quot;261&quot;/&gt;&lt;/object&gt;&lt;object type=&quot;3&quot; unique_id=&quot;10009&quot;&gt;&lt;property id=&quot;20148&quot; value=&quot;5&quot;/&gt;&lt;property id=&quot;20300&quot; value=&quot;Slide 6 - &amp;quot;Ubicazione fuori terra&amp;quot;&quot;/&gt;&lt;property id=&quot;20307&quot; value=&quot;262&quot;/&gt;&lt;/object&gt;&lt;object type=&quot;3&quot; unique_id=&quot;10010&quot;&gt;&lt;property id=&quot;20148&quot; value=&quot;5&quot;/&gt;&lt;property id=&quot;20300&quot; value=&quot;Slide 7 - &amp;quot;Ubicazione interrata&amp;quot;&quot;/&gt;&lt;property id=&quot;20307&quot; value=&quot;263&quot;/&gt;&lt;/object&gt;&lt;object type=&quot;3&quot; unique_id=&quot;10011&quot;&gt;&lt;property id=&quot;20148&quot; value=&quot;5&quot;/&gt;&lt;property id=&quot;20300&quot; value=&quot;Slide 8 - &amp;quot;&amp;#x0D;&amp;#x0A;Accesso&amp;#x0D;&amp;#x0A;&amp;quot;&quot;/&gt;&lt;property id=&quot;20307&quot; value=&quot;264&quot;/&gt;&lt;/object&gt;&lt;object type=&quot;3&quot; unique_id=&quot;10012&quot;&gt;&lt;property id=&quot;20148&quot; value=&quot;5&quot;/&gt;&lt;property id=&quot;20300&quot; value=&quot;Slide 9 - &amp;quot;&amp;#x0D;&amp;#x0A;Accesso per gli operatori&amp;#x0D;&amp;#x0A;&amp;quot;&quot;/&gt;&lt;property id=&quot;20307&quot; value=&quot;265&quot;/&gt;&lt;/object&gt;&lt;object type=&quot;3&quot; unique_id=&quot;10013&quot;&gt;&lt;property id=&quot;20148&quot; value=&quot;5&quot;/&gt;&lt;property id=&quot;20300&quot; value=&quot;Slide 10&quot;/&gt;&lt;property id=&quot;20307&quot; value=&quot;266&quot;/&gt;&lt;/object&gt;&lt;object type=&quot;3&quot; unique_id=&quot;10014&quot;&gt;&lt;property id=&quot;20148&quot; value=&quot;5&quot;/&gt;&lt;property id=&quot;20300&quot; value=&quot;Slide 11 - &amp;quot;&amp;#x0D;&amp;#x0A;Accesso per le macchine&amp;#x0D;&amp;#x0A;&amp;quot;&quot;/&gt;&lt;property id=&quot;20307&quot; value=&quot;267&quot;/&gt;&lt;/object&gt;&lt;object type=&quot;3&quot; unique_id=&quot;10015&quot;&gt;&lt;property id=&quot;20148&quot; value=&quot;5&quot;/&gt;&lt;property id=&quot;20300&quot; value=&quot;Slide 12&quot;/&gt;&lt;property id=&quot;20307&quot; value=&quot;268&quot;/&gt;&lt;/object&gt;&lt;object type=&quot;3&quot; unique_id=&quot;10016&quot;&gt;&lt;property id=&quot;20148&quot; value=&quot;5&quot;/&gt;&lt;property id=&quot;20300&quot; value=&quot;Slide 13&quot;/&gt;&lt;property id=&quot;20307&quot; value=&quot;269&quot;/&gt;&lt;/object&gt;&lt;object type=&quot;3&quot; unique_id=&quot;10017&quot;&gt;&lt;property id=&quot;20148&quot; value=&quot;5&quot;/&gt;&lt;property id=&quot;20300&quot; value=&quot;Slide 14 - &amp;quot;&amp;#x0D;&amp;#x0A;Pavimentazione dei locali&amp;#x0D;&amp;#x0A;&amp;quot;&quot;/&gt;&lt;property id=&quot;20307&quot; value=&quot;270&quot;/&gt;&lt;/object&gt;&lt;object type=&quot;3&quot; unique_id=&quot;10018&quot;&gt;&lt;property id=&quot;20148&quot; value=&quot;5&quot;/&gt;&lt;property id=&quot;20300&quot; value=&quot;Slide 15 - &amp;quot;&amp;#x0D;&amp;#x0A;Aerazione&amp;#x0D;&amp;#x0A;&amp;quot;&quot;/&gt;&lt;property id=&quot;20307&quot; value=&quot;271&quot;/&gt;&lt;/object&gt;&lt;object type=&quot;3&quot; unique_id=&quot;10019&quot;&gt;&lt;property id=&quot;20148&quot; value=&quot;5&quot;/&gt;&lt;property id=&quot;20300&quot; value=&quot;Slide 16 - &amp;quot;&amp;#x0D;&amp;#x0A;Aerazione locali che ospitano motori diesel&amp;#x0D;&amp;#x0A;&amp;quot;&quot;/&gt;&lt;property id=&quot;20307&quot; value=&quot;272&quot;/&gt;&lt;/object&gt;&lt;object type=&quot;3&quot; unique_id=&quot;10020&quot;&gt;&lt;property id=&quot;20148&quot; value=&quot;5&quot;/&gt;&lt;property id=&quot;20300&quot; value=&quot;Slide 17 - &amp;quot;&amp;#x0D;&amp;#x0A;Aerazione locali che ospitano motori diesel&amp;#x0D;&amp;#x0A;&amp;quot;&quot;/&gt;&lt;property id=&quot;20307&quot; value=&quot;273&quot;/&gt;&lt;/object&gt;&lt;object type=&quot;3&quot; unique_id=&quot;10021&quot;&gt;&lt;property id=&quot;20148&quot; value=&quot;5&quot;/&gt;&lt;property id=&quot;20300&quot; value=&quot;Slide 18 - &amp;quot;&amp;#x0D;&amp;#x0A;Caratteristiche funzionali&amp;#x0D;&amp;#x0A;&amp;quot;&quot;/&gt;&lt;property id=&quot;20307&quot; value=&quot;274&quot;/&gt;&lt;/object&gt;&lt;object type=&quot;3&quot; unique_id=&quot;10022&quot;&gt;&lt;property id=&quot;20148&quot; value=&quot;5&quot;/&gt;&lt;property id=&quot;20300&quot; value=&quot;Slide 19 - &amp;quot;&amp;#x0D;&amp;#x0A;Caratteristiche funzionali - Drenaggi&amp;#x0D;&amp;#x0A;&amp;quot;&quot;/&gt;&lt;property id=&quot;20307&quot; value=&quot;275&quot;/&gt;&lt;/object&gt;&lt;object type=&quot;3&quot; unique_id=&quot;10023&quot;&gt;&lt;property id=&quot;20148&quot; value=&quot;5&quot;/&gt;&lt;property id=&quot;20300&quot; value=&quot;Slide 20 - &amp;quot;&amp;#x0D;&amp;#x0A;Drenaggio locali interrati&amp;#x0D;&amp;#x0A;&amp;quot;&quot;/&gt;&lt;property id=&quot;20307&quot; value=&quot;276&quot;/&gt;&lt;/object&gt;&lt;object type=&quot;3&quot; unique_id=&quot;10024&quot;&gt;&lt;property id=&quot;20148&quot; value=&quot;5&quot;/&gt;&lt;property id=&quot;20300&quot; value=&quot;Slide 21 - &amp;quot;&amp;#x0D;&amp;#x0A;Riscaldamento del locale&amp;#x0D;&amp;#x0A;&amp;quot;&quot;/&gt;&lt;property id=&quot;20307&quot; value=&quot;277&quot;/&gt;&lt;/object&gt;&lt;object type=&quot;3&quot; unique_id=&quot;10025&quot;&gt;&lt;property id=&quot;20148&quot; value=&quot;5&quot;/&gt;&lt;property id=&quot;20300&quot; value=&quot;Slide 22 - &amp;quot;&amp;#x0D;&amp;#x0A;Sistema di scarico dei fumi&amp;#x0D;&amp;#x0A;&amp;quot;&quot;/&gt;&lt;property id=&quot;20307&quot; value=&quot;278&quot;/&gt;&lt;/object&gt;&lt;object type=&quot;3&quot; unique_id=&quot;10026&quot;&gt;&lt;property id=&quot;20148&quot; value=&quot;5&quot;/&gt;&lt;property id=&quot;20300&quot; value=&quot;Slide 23 - &amp;quot;&amp;#x0D;&amp;#x0A;Fissaggio unità di pompaggio&amp;#x0D;&amp;#x0A;&amp;quot;&quot;/&gt;&lt;property id=&quot;20307&quot; value=&quot;279&quot;/&gt;&lt;/object&gt;&lt;object type=&quot;3&quot; unique_id=&quot;10027&quot;&gt;&lt;property id=&quot;20148&quot; value=&quot;5&quot;/&gt;&lt;property id=&quot;20300&quot; value=&quot;Slide 24 - &amp;quot;&amp;#x0D;&amp;#x0A;Estintori&amp;#x0D;&amp;#x0A;&amp;quot;&quot;/&gt;&lt;property id=&quot;20307&quot; value=&quot;280&quot;/&gt;&lt;/object&gt;&lt;/object&gt;&lt;/object&gt;&lt;/database&gt;"/>
  <p:tag name="SECTOMILLISECCONVERTED" val="1"/>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1720</TotalTime>
  <Words>2076</Words>
  <Application>Microsoft Office PowerPoint</Application>
  <PresentationFormat>Presentazione su schermo (4:3)</PresentationFormat>
  <Paragraphs>156</Paragraphs>
  <Slides>24</Slides>
  <Notes>1</Notes>
  <HiddenSlides>0</HiddenSlides>
  <MMClips>0</MMClips>
  <ScaleCrop>false</ScaleCrop>
  <HeadingPairs>
    <vt:vector size="6" baseType="variant">
      <vt:variant>
        <vt:lpstr>Caratteri utilizzati</vt:lpstr>
      </vt:variant>
      <vt:variant>
        <vt:i4>5</vt:i4>
      </vt:variant>
      <vt:variant>
        <vt:lpstr>Tema</vt:lpstr>
      </vt:variant>
      <vt:variant>
        <vt:i4>3</vt:i4>
      </vt:variant>
      <vt:variant>
        <vt:lpstr>Titoli diapositive</vt:lpstr>
      </vt:variant>
      <vt:variant>
        <vt:i4>24</vt:i4>
      </vt:variant>
    </vt:vector>
  </HeadingPairs>
  <TitlesOfParts>
    <vt:vector size="32" baseType="lpstr">
      <vt:lpstr>Arial</vt:lpstr>
      <vt:lpstr>Arial Black</vt:lpstr>
      <vt:lpstr>Batang</vt:lpstr>
      <vt:lpstr>Bodoni MT</vt:lpstr>
      <vt:lpstr>Calibri</vt:lpstr>
      <vt:lpstr>Tema di Office</vt:lpstr>
      <vt:lpstr>1_Personalizza struttura</vt:lpstr>
      <vt:lpstr>Personalizza struttura</vt:lpstr>
      <vt:lpstr>Presentazione standard di PowerPoint</vt:lpstr>
      <vt:lpstr> Scopo e campo di applicazione </vt:lpstr>
      <vt:lpstr>Riferimenti normativi</vt:lpstr>
      <vt:lpstr>Tipologia costruttiva</vt:lpstr>
      <vt:lpstr>Ubicazione</vt:lpstr>
      <vt:lpstr>Ubicazione fuori terra</vt:lpstr>
      <vt:lpstr>Ubicazione interrata</vt:lpstr>
      <vt:lpstr> Accesso </vt:lpstr>
      <vt:lpstr> Accesso per gli operatori </vt:lpstr>
      <vt:lpstr>Presentazione standard di PowerPoint</vt:lpstr>
      <vt:lpstr> Accesso per le macchine </vt:lpstr>
      <vt:lpstr>Presentazione standard di PowerPoint</vt:lpstr>
      <vt:lpstr>Presentazione standard di PowerPoint</vt:lpstr>
      <vt:lpstr> Pavimentazione dei locali </vt:lpstr>
      <vt:lpstr> Aerazione </vt:lpstr>
      <vt:lpstr> Aerazione locali che ospitano motori diesel </vt:lpstr>
      <vt:lpstr> Aerazione locali che ospitano motori diesel </vt:lpstr>
      <vt:lpstr> Caratteristiche funzionali </vt:lpstr>
      <vt:lpstr> Caratteristiche funzionali - Drenaggi </vt:lpstr>
      <vt:lpstr> Drenaggio locali interrati </vt:lpstr>
      <vt:lpstr> Riscaldamento del locale </vt:lpstr>
      <vt:lpstr> Sistema di scarico dei fumi </vt:lpstr>
      <vt:lpstr> Fissaggio unità di pompaggio </vt:lpstr>
      <vt:lpstr> Estintori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Sicurezza in caso di incendio</dc:title>
  <dc:creator>raffaele</dc:creator>
  <cp:lastModifiedBy>Angelo De Dona</cp:lastModifiedBy>
  <cp:revision>230</cp:revision>
  <dcterms:created xsi:type="dcterms:W3CDTF">2012-04-14T07:05:51Z</dcterms:created>
  <dcterms:modified xsi:type="dcterms:W3CDTF">2018-04-16T06:34:59Z</dcterms:modified>
</cp:coreProperties>
</file>