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684" r:id="rId3"/>
  </p:sldMasterIdLst>
  <p:notesMasterIdLst>
    <p:notesMasterId r:id="rId37"/>
  </p:notesMasterIdLst>
  <p:sldIdLst>
    <p:sldId id="256" r:id="rId4"/>
    <p:sldId id="278" r:id="rId5"/>
    <p:sldId id="257" r:id="rId6"/>
    <p:sldId id="258" r:id="rId7"/>
    <p:sldId id="259" r:id="rId8"/>
    <p:sldId id="260" r:id="rId9"/>
    <p:sldId id="261" r:id="rId10"/>
    <p:sldId id="263" r:id="rId11"/>
    <p:sldId id="264" r:id="rId12"/>
    <p:sldId id="265" r:id="rId13"/>
    <p:sldId id="266" r:id="rId14"/>
    <p:sldId id="267" r:id="rId15"/>
    <p:sldId id="268" r:id="rId16"/>
    <p:sldId id="269" r:id="rId17"/>
    <p:sldId id="270" r:id="rId18"/>
    <p:sldId id="271" r:id="rId19"/>
    <p:sldId id="279" r:id="rId20"/>
    <p:sldId id="273" r:id="rId21"/>
    <p:sldId id="274" r:id="rId22"/>
    <p:sldId id="272" r:id="rId23"/>
    <p:sldId id="275" r:id="rId24"/>
    <p:sldId id="280" r:id="rId25"/>
    <p:sldId id="282" r:id="rId26"/>
    <p:sldId id="281" r:id="rId27"/>
    <p:sldId id="283" r:id="rId28"/>
    <p:sldId id="276" r:id="rId29"/>
    <p:sldId id="277" r:id="rId30"/>
    <p:sldId id="284" r:id="rId31"/>
    <p:sldId id="285" r:id="rId32"/>
    <p:sldId id="286" r:id="rId33"/>
    <p:sldId id="287" r:id="rId34"/>
    <p:sldId id="288" r:id="rId35"/>
    <p:sldId id="289"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Stile medio 3 - Colore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89" autoAdjust="0"/>
  </p:normalViewPr>
  <p:slideViewPr>
    <p:cSldViewPr>
      <p:cViewPr varScale="1">
        <p:scale>
          <a:sx n="106" d="100"/>
          <a:sy n="106" d="100"/>
        </p:scale>
        <p:origin x="16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3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E8076D-7010-4A8F-BB55-9ED66D646A66}" type="datetimeFigureOut">
              <a:rPr lang="it-IT" smtClean="0"/>
              <a:pPr/>
              <a:t>16/04/2018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00E50E-E6AF-4979-A32D-8589EF1B29C2}" type="slidenum">
              <a:rPr lang="it-IT" smtClean="0"/>
              <a:pPr/>
              <a:t>‹N›</a:t>
            </a:fld>
            <a:endParaRPr lang="it-IT"/>
          </a:p>
        </p:txBody>
      </p:sp>
    </p:spTree>
    <p:extLst>
      <p:ext uri="{BB962C8B-B14F-4D97-AF65-F5344CB8AC3E}">
        <p14:creationId xmlns:p14="http://schemas.microsoft.com/office/powerpoint/2010/main" val="380811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200E50E-E6AF-4979-A32D-8589EF1B29C2}" type="slidenum">
              <a:rPr lang="it-IT" smtClean="0"/>
              <a:pPr/>
              <a:t>1</a:t>
            </a:fld>
            <a:endParaRPr lang="it-IT"/>
          </a:p>
        </p:txBody>
      </p:sp>
    </p:spTree>
    <p:extLst>
      <p:ext uri="{BB962C8B-B14F-4D97-AF65-F5344CB8AC3E}">
        <p14:creationId xmlns:p14="http://schemas.microsoft.com/office/powerpoint/2010/main" val="982607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200E50E-E6AF-4979-A32D-8589EF1B29C2}" type="slidenum">
              <a:rPr lang="it-IT" smtClean="0"/>
              <a:pPr/>
              <a:t>33</a:t>
            </a:fld>
            <a:endParaRPr lang="it-IT"/>
          </a:p>
        </p:txBody>
      </p:sp>
    </p:spTree>
    <p:extLst>
      <p:ext uri="{BB962C8B-B14F-4D97-AF65-F5344CB8AC3E}">
        <p14:creationId xmlns:p14="http://schemas.microsoft.com/office/powerpoint/2010/main" val="258396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249C1E5-8781-40AB-972E-B656087E4C78}" type="datetime1">
              <a:rPr lang="it-IT" smtClean="0"/>
              <a:t>16/04/2018</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a:p>
        </p:txBody>
      </p:sp>
      <p:sp>
        <p:nvSpPr>
          <p:cNvPr id="6" name="Segnaposto numero diapositiva 5"/>
          <p:cNvSpPr>
            <a:spLocks noGrp="1"/>
          </p:cNvSpPr>
          <p:nvPr>
            <p:ph type="sldNum" sz="quarter" idx="12"/>
          </p:nvPr>
        </p:nvSpPr>
        <p:spPr/>
        <p:txBody>
          <a:bodyPr/>
          <a:lstStyle/>
          <a:p>
            <a:fld id="{75D94900-1219-4043-89CB-CAA1B4AB3F71}" type="slidenum">
              <a:rPr lang="it-IT" smtClean="0"/>
              <a:pPr/>
              <a:t>‹N›</a:t>
            </a:fld>
            <a:endParaRPr lang="it-IT"/>
          </a:p>
        </p:txBody>
      </p:sp>
      <p:sp>
        <p:nvSpPr>
          <p:cNvPr id="7" name="AutoShape 34"/>
          <p:cNvSpPr>
            <a:spLocks noChangeArrowheads="1"/>
          </p:cNvSpPr>
          <p:nvPr userDrawn="1"/>
        </p:nvSpPr>
        <p:spPr bwMode="auto">
          <a:xfrm>
            <a:off x="468313" y="115888"/>
            <a:ext cx="863600" cy="792162"/>
          </a:xfrm>
          <a:prstGeom prst="roundRect">
            <a:avLst>
              <a:gd name="adj" fmla="val 16634"/>
            </a:avLst>
          </a:prstGeom>
          <a:gradFill rotWithShape="1">
            <a:gsLst>
              <a:gs pos="0">
                <a:schemeClr val="accent1"/>
              </a:gs>
              <a:gs pos="100000">
                <a:schemeClr val="hlink"/>
              </a:gs>
            </a:gsLst>
            <a:lin ang="2700000" scaled="1"/>
          </a:gradFill>
          <a:ln w="25400" algn="ctr">
            <a:noFill/>
            <a:round/>
            <a:headEnd/>
            <a:tailEnd/>
          </a:ln>
          <a:effectLst>
            <a:outerShdw dist="35921" dir="2700000" algn="ctr" rotWithShape="0">
              <a:schemeClr val="bg2">
                <a:alpha val="50000"/>
              </a:schemeClr>
            </a:outerShdw>
          </a:effectLst>
        </p:spPr>
        <p:txBody>
          <a:bodyPr wrap="none" lIns="90000" tIns="46800" rIns="90000" bIns="46800" anchor="ctr"/>
          <a:lstStyle/>
          <a:p>
            <a:endParaRPr lang="it-IT"/>
          </a:p>
        </p:txBody>
      </p:sp>
      <p:pic>
        <p:nvPicPr>
          <p:cNvPr id="8" name="Picture 14"/>
          <p:cNvPicPr>
            <a:picLocks noChangeAspect="1" noChangeArrowheads="1"/>
          </p:cNvPicPr>
          <p:nvPr userDrawn="1"/>
        </p:nvPicPr>
        <p:blipFill>
          <a:blip r:embed="rId2" cstate="print">
            <a:clrChange>
              <a:clrFrom>
                <a:srgbClr val="FBFBFB"/>
              </a:clrFrom>
              <a:clrTo>
                <a:srgbClr val="FBFBFB">
                  <a:alpha val="0"/>
                </a:srgbClr>
              </a:clrTo>
            </a:clrChange>
          </a:blip>
          <a:srcRect/>
          <a:stretch>
            <a:fillRect/>
          </a:stretch>
        </p:blipFill>
        <p:spPr bwMode="auto">
          <a:xfrm>
            <a:off x="1079500" y="333375"/>
            <a:ext cx="252413" cy="361950"/>
          </a:xfrm>
          <a:prstGeom prst="rect">
            <a:avLst/>
          </a:prstGeom>
          <a:noFill/>
          <a:ln w="25400">
            <a:noFill/>
            <a:miter lim="800000"/>
            <a:headEnd/>
            <a:tailEnd/>
          </a:ln>
          <a:effectLst/>
        </p:spPr>
      </p:pic>
      <p:pic>
        <p:nvPicPr>
          <p:cNvPr id="9" name="Picture 29" descr="Logo del Ministero dell'Interno"/>
          <p:cNvPicPr>
            <a:picLocks noChangeAspect="1" noChangeArrowheads="1"/>
          </p:cNvPicPr>
          <p:nvPr userDrawn="1"/>
        </p:nvPicPr>
        <p:blipFill>
          <a:blip r:embed="rId3" cstate="print"/>
          <a:srcRect/>
          <a:stretch>
            <a:fillRect/>
          </a:stretch>
        </p:blipFill>
        <p:spPr bwMode="auto">
          <a:xfrm>
            <a:off x="538163" y="331788"/>
            <a:ext cx="504825" cy="387350"/>
          </a:xfrm>
          <a:prstGeom prst="rect">
            <a:avLst/>
          </a:prstGeom>
          <a:noFill/>
        </p:spPr>
      </p:pic>
      <p:sp>
        <p:nvSpPr>
          <p:cNvPr id="12" name="Rectangle 36"/>
          <p:cNvSpPr>
            <a:spLocks noChangeArrowheads="1"/>
          </p:cNvSpPr>
          <p:nvPr userDrawn="1"/>
        </p:nvSpPr>
        <p:spPr bwMode="auto">
          <a:xfrm>
            <a:off x="466725" y="981075"/>
            <a:ext cx="8208963" cy="71438"/>
          </a:xfrm>
          <a:prstGeom prst="rect">
            <a:avLst/>
          </a:prstGeom>
          <a:gradFill>
            <a:gsLst>
              <a:gs pos="0">
                <a:schemeClr val="accent5">
                  <a:lumMod val="40000"/>
                  <a:lumOff val="60000"/>
                </a:schemeClr>
              </a:gs>
              <a:gs pos="100000">
                <a:srgbClr val="000099"/>
              </a:gs>
            </a:gsLst>
            <a:path path="rect">
              <a:fillToRect t="100000" r="100000"/>
            </a:path>
          </a:gradFill>
          <a:ln w="25400" algn="ctr">
            <a:noFill/>
            <a:miter lim="800000"/>
            <a:headEnd/>
            <a:tailEnd/>
          </a:ln>
          <a:effectLst/>
        </p:spPr>
        <p:txBody>
          <a:bodyPr wrap="none" lIns="90000" tIns="46800" rIns="90000" bIns="46800" anchor="ct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870F4F0-6A2A-4F89-997D-BB6EDE5EA86B}" type="datetime1">
              <a:rPr lang="it-IT" smtClean="0"/>
              <a:t>16/04/2018</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a:p>
        </p:txBody>
      </p:sp>
      <p:sp>
        <p:nvSpPr>
          <p:cNvPr id="6" name="Segnaposto numero diapositiva 5"/>
          <p:cNvSpPr>
            <a:spLocks noGrp="1"/>
          </p:cNvSpPr>
          <p:nvPr>
            <p:ph type="sldNum" sz="quarter" idx="12"/>
          </p:nvPr>
        </p:nvSpPr>
        <p:spPr/>
        <p:txBody>
          <a:bodyPr/>
          <a:lstStyle/>
          <a:p>
            <a:fld id="{75D94900-1219-4043-89CB-CAA1B4AB3F71}"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661A8F5-08C6-4643-BAFC-AB4FF19BE14D}" type="datetime1">
              <a:rPr lang="it-IT" smtClean="0"/>
              <a:t>16/04/2018</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a:p>
        </p:txBody>
      </p:sp>
      <p:sp>
        <p:nvSpPr>
          <p:cNvPr id="6" name="Segnaposto numero diapositiva 5"/>
          <p:cNvSpPr>
            <a:spLocks noGrp="1"/>
          </p:cNvSpPr>
          <p:nvPr>
            <p:ph type="sldNum" sz="quarter" idx="12"/>
          </p:nvPr>
        </p:nvSpPr>
        <p:spPr/>
        <p:txBody>
          <a:bodyPr/>
          <a:lstStyle/>
          <a:p>
            <a:fld id="{75D94900-1219-4043-89CB-CAA1B4AB3F71}"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a:prstGeom prst="rect">
            <a:avLst/>
          </a:prstGeo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2637BA4-DCF8-4B2B-A970-1D27E2A0DC65}" type="datetime1">
              <a:rPr lang="it-IT" smtClean="0"/>
              <a:t>16/04/2018</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a:p>
        </p:txBody>
      </p:sp>
      <p:sp>
        <p:nvSpPr>
          <p:cNvPr id="6" name="Segnaposto numero diapositiva 5"/>
          <p:cNvSpPr>
            <a:spLocks noGrp="1"/>
          </p:cNvSpPr>
          <p:nvPr>
            <p:ph type="sldNum" sz="quarter" idx="12"/>
          </p:nvPr>
        </p:nvSpPr>
        <p:spPr/>
        <p:txBody>
          <a:bodyPr/>
          <a:lstStyle/>
          <a:p>
            <a:fld id="{60D42543-DA96-401B-A773-B25C9A627DCB}" type="slidenum">
              <a:rPr lang="it-IT" smtClean="0"/>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ECF681-4B12-486B-BE12-CF3CED2967D0}" type="datetime1">
              <a:rPr lang="it-IT" smtClean="0"/>
              <a:t>16/04/2018</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a:p>
        </p:txBody>
      </p:sp>
      <p:sp>
        <p:nvSpPr>
          <p:cNvPr id="6" name="Segnaposto numero diapositiva 5"/>
          <p:cNvSpPr>
            <a:spLocks noGrp="1"/>
          </p:cNvSpPr>
          <p:nvPr>
            <p:ph type="sldNum" sz="quarter" idx="12"/>
          </p:nvPr>
        </p:nvSpPr>
        <p:spPr/>
        <p:txBody>
          <a:bodyPr/>
          <a:lstStyle/>
          <a:p>
            <a:fld id="{60D42543-DA96-401B-A773-B25C9A627DCB}" type="slidenum">
              <a:rPr lang="it-IT" smtClean="0"/>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5B22582-135A-4767-B3DD-8742E57CCA5E}" type="datetime1">
              <a:rPr lang="it-IT" smtClean="0"/>
              <a:t>16/04/2018</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a:p>
        </p:txBody>
      </p:sp>
      <p:sp>
        <p:nvSpPr>
          <p:cNvPr id="6" name="Segnaposto numero diapositiva 5"/>
          <p:cNvSpPr>
            <a:spLocks noGrp="1"/>
          </p:cNvSpPr>
          <p:nvPr>
            <p:ph type="sldNum" sz="quarter" idx="12"/>
          </p:nvPr>
        </p:nvSpPr>
        <p:spPr/>
        <p:txBody>
          <a:bodyPr/>
          <a:lstStyle/>
          <a:p>
            <a:fld id="{60D42543-DA96-401B-A773-B25C9A627DCB}" type="slidenum">
              <a:rPr lang="it-IT" smtClean="0"/>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5921895-CEA6-4DB3-BCB2-21A0AC126363}" type="datetime1">
              <a:rPr lang="it-IT" smtClean="0"/>
              <a:t>16/04/2018</a:t>
            </a:fld>
            <a:endParaRPr lang="it-IT"/>
          </a:p>
        </p:txBody>
      </p:sp>
      <p:sp>
        <p:nvSpPr>
          <p:cNvPr id="6" name="Segnaposto piè di pagina 5"/>
          <p:cNvSpPr>
            <a:spLocks noGrp="1"/>
          </p:cNvSpPr>
          <p:nvPr>
            <p:ph type="ftr" sz="quarter" idx="11"/>
          </p:nvPr>
        </p:nvSpPr>
        <p:spPr/>
        <p:txBody>
          <a:bodyPr/>
          <a:lstStyle/>
          <a:p>
            <a:r>
              <a:rPr lang="it-IT" smtClean="0"/>
              <a:t>ing. Angelo De Dona - Comando Provinciale Vigili del Fuoco Caserta</a:t>
            </a:r>
            <a:endParaRPr lang="it-IT"/>
          </a:p>
        </p:txBody>
      </p:sp>
      <p:sp>
        <p:nvSpPr>
          <p:cNvPr id="7" name="Segnaposto numero diapositiva 6"/>
          <p:cNvSpPr>
            <a:spLocks noGrp="1"/>
          </p:cNvSpPr>
          <p:nvPr>
            <p:ph type="sldNum" sz="quarter" idx="12"/>
          </p:nvPr>
        </p:nvSpPr>
        <p:spPr/>
        <p:txBody>
          <a:bodyPr/>
          <a:lstStyle/>
          <a:p>
            <a:fld id="{60D42543-DA96-401B-A773-B25C9A627DCB}" type="slidenum">
              <a:rPr lang="it-IT" smtClean="0"/>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E7CA211-857D-49E2-8043-1AFD175356D5}" type="datetime1">
              <a:rPr lang="it-IT" smtClean="0"/>
              <a:t>16/04/2018</a:t>
            </a:fld>
            <a:endParaRPr lang="it-IT"/>
          </a:p>
        </p:txBody>
      </p:sp>
      <p:sp>
        <p:nvSpPr>
          <p:cNvPr id="8" name="Segnaposto piè di pagina 7"/>
          <p:cNvSpPr>
            <a:spLocks noGrp="1"/>
          </p:cNvSpPr>
          <p:nvPr>
            <p:ph type="ftr" sz="quarter" idx="11"/>
          </p:nvPr>
        </p:nvSpPr>
        <p:spPr/>
        <p:txBody>
          <a:bodyPr/>
          <a:lstStyle/>
          <a:p>
            <a:r>
              <a:rPr lang="it-IT" smtClean="0"/>
              <a:t>ing. Angelo De Dona - Comando Provinciale Vigili del Fuoco Caserta</a:t>
            </a:r>
            <a:endParaRPr lang="it-IT"/>
          </a:p>
        </p:txBody>
      </p:sp>
      <p:sp>
        <p:nvSpPr>
          <p:cNvPr id="9" name="Segnaposto numero diapositiva 8"/>
          <p:cNvSpPr>
            <a:spLocks noGrp="1"/>
          </p:cNvSpPr>
          <p:nvPr>
            <p:ph type="sldNum" sz="quarter" idx="12"/>
          </p:nvPr>
        </p:nvSpPr>
        <p:spPr/>
        <p:txBody>
          <a:bodyPr/>
          <a:lstStyle/>
          <a:p>
            <a:fld id="{60D42543-DA96-401B-A773-B25C9A627DCB}" type="slidenum">
              <a:rPr lang="it-IT" smtClean="0"/>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3B122E7-728E-4DBB-BC38-D42EA10C4860}" type="datetime1">
              <a:rPr lang="it-IT" smtClean="0"/>
              <a:t>16/04/2018</a:t>
            </a:fld>
            <a:endParaRPr lang="it-IT"/>
          </a:p>
        </p:txBody>
      </p:sp>
      <p:sp>
        <p:nvSpPr>
          <p:cNvPr id="4" name="Segnaposto piè di pagina 3"/>
          <p:cNvSpPr>
            <a:spLocks noGrp="1"/>
          </p:cNvSpPr>
          <p:nvPr>
            <p:ph type="ftr" sz="quarter" idx="11"/>
          </p:nvPr>
        </p:nvSpPr>
        <p:spPr/>
        <p:txBody>
          <a:bodyPr/>
          <a:lstStyle/>
          <a:p>
            <a:r>
              <a:rPr lang="it-IT" smtClean="0"/>
              <a:t>ing. Angelo De Dona - Comando Provinciale Vigili del Fuoco Caserta</a:t>
            </a:r>
            <a:endParaRPr lang="it-IT"/>
          </a:p>
        </p:txBody>
      </p:sp>
      <p:sp>
        <p:nvSpPr>
          <p:cNvPr id="5" name="Segnaposto numero diapositiva 4"/>
          <p:cNvSpPr>
            <a:spLocks noGrp="1"/>
          </p:cNvSpPr>
          <p:nvPr>
            <p:ph type="sldNum" sz="quarter" idx="12"/>
          </p:nvPr>
        </p:nvSpPr>
        <p:spPr/>
        <p:txBody>
          <a:bodyPr/>
          <a:lstStyle/>
          <a:p>
            <a:fld id="{60D42543-DA96-401B-A773-B25C9A627DCB}" type="slidenum">
              <a:rPr lang="it-IT" smtClean="0"/>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F893E49-071F-42CA-A083-47452F91B02B}" type="datetime1">
              <a:rPr lang="it-IT" smtClean="0"/>
              <a:t>16/04/2018</a:t>
            </a:fld>
            <a:endParaRPr lang="it-IT"/>
          </a:p>
        </p:txBody>
      </p:sp>
      <p:sp>
        <p:nvSpPr>
          <p:cNvPr id="3" name="Segnaposto piè di pagina 2"/>
          <p:cNvSpPr>
            <a:spLocks noGrp="1"/>
          </p:cNvSpPr>
          <p:nvPr>
            <p:ph type="ftr" sz="quarter" idx="11"/>
          </p:nvPr>
        </p:nvSpPr>
        <p:spPr/>
        <p:txBody>
          <a:bodyPr/>
          <a:lstStyle/>
          <a:p>
            <a:r>
              <a:rPr lang="it-IT" smtClean="0"/>
              <a:t>ing. Angelo De Dona - Comando Provinciale Vigili del Fuoco Caserta</a:t>
            </a:r>
            <a:endParaRPr lang="it-IT"/>
          </a:p>
        </p:txBody>
      </p:sp>
      <p:sp>
        <p:nvSpPr>
          <p:cNvPr id="4" name="Segnaposto numero diapositiva 3"/>
          <p:cNvSpPr>
            <a:spLocks noGrp="1"/>
          </p:cNvSpPr>
          <p:nvPr>
            <p:ph type="sldNum" sz="quarter" idx="12"/>
          </p:nvPr>
        </p:nvSpPr>
        <p:spPr/>
        <p:txBody>
          <a:bodyPr/>
          <a:lstStyle/>
          <a:p>
            <a:fld id="{60D42543-DA96-401B-A773-B25C9A627DCB}" type="slidenum">
              <a:rPr lang="it-IT" smtClean="0"/>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426A6B5-415E-4DA5-B97B-694BAEF984F5}" type="datetime1">
              <a:rPr lang="it-IT" smtClean="0"/>
              <a:t>16/04/2018</a:t>
            </a:fld>
            <a:endParaRPr lang="it-IT"/>
          </a:p>
        </p:txBody>
      </p:sp>
      <p:sp>
        <p:nvSpPr>
          <p:cNvPr id="6" name="Segnaposto piè di pagina 5"/>
          <p:cNvSpPr>
            <a:spLocks noGrp="1"/>
          </p:cNvSpPr>
          <p:nvPr>
            <p:ph type="ftr" sz="quarter" idx="11"/>
          </p:nvPr>
        </p:nvSpPr>
        <p:spPr/>
        <p:txBody>
          <a:bodyPr/>
          <a:lstStyle/>
          <a:p>
            <a:r>
              <a:rPr lang="it-IT" smtClean="0"/>
              <a:t>ing. Angelo De Dona - Comando Provinciale Vigili del Fuoco Caserta</a:t>
            </a:r>
            <a:endParaRPr lang="it-IT"/>
          </a:p>
        </p:txBody>
      </p:sp>
      <p:sp>
        <p:nvSpPr>
          <p:cNvPr id="7" name="Segnaposto numero diapositiva 6"/>
          <p:cNvSpPr>
            <a:spLocks noGrp="1"/>
          </p:cNvSpPr>
          <p:nvPr>
            <p:ph type="sldNum" sz="quarter" idx="12"/>
          </p:nvPr>
        </p:nvSpPr>
        <p:spPr/>
        <p:txBody>
          <a:bodyPr/>
          <a:lstStyle/>
          <a:p>
            <a:fld id="{60D42543-DA96-401B-A773-B25C9A627DC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428728" y="142852"/>
            <a:ext cx="7429552" cy="714380"/>
          </a:xfrm>
        </p:spPr>
        <p:txBody>
          <a:bodyPr>
            <a:normAutofit/>
          </a:bodyPr>
          <a:lstStyle>
            <a:lvl1pPr>
              <a:defRPr sz="3200"/>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457200" y="1285860"/>
            <a:ext cx="8229600" cy="4840303"/>
          </a:xfrm>
        </p:spPr>
        <p:txBody>
          <a:bodyPr/>
          <a:lstStyle>
            <a:lvl1pPr marL="0" indent="0" algn="just">
              <a:buNone/>
              <a:defRPr/>
            </a:lvl1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5" name="Segnaposto piè di pagina 4"/>
          <p:cNvSpPr>
            <a:spLocks noGrp="1"/>
          </p:cNvSpPr>
          <p:nvPr>
            <p:ph type="ftr" sz="quarter" idx="11"/>
          </p:nvPr>
        </p:nvSpPr>
        <p:spPr>
          <a:xfrm>
            <a:off x="428596" y="6356350"/>
            <a:ext cx="5286412" cy="365125"/>
          </a:xfrm>
        </p:spPr>
        <p:txBody>
          <a:bodyPr/>
          <a:lstStyle>
            <a:lvl1pPr algn="l">
              <a:defRPr/>
            </a:lvl1pPr>
          </a:lstStyle>
          <a:p>
            <a:r>
              <a:rPr lang="it-IT" smtClean="0"/>
              <a:t>ing. Angelo De Dona - Comando Provinciale Vigili del Fuoco Caserta</a:t>
            </a:r>
            <a:endParaRPr lang="it-IT" dirty="0"/>
          </a:p>
        </p:txBody>
      </p:sp>
      <p:sp>
        <p:nvSpPr>
          <p:cNvPr id="6" name="Segnaposto numero diapositiva 5"/>
          <p:cNvSpPr>
            <a:spLocks noGrp="1"/>
          </p:cNvSpPr>
          <p:nvPr>
            <p:ph type="sldNum" sz="quarter" idx="12"/>
          </p:nvPr>
        </p:nvSpPr>
        <p:spPr/>
        <p:txBody>
          <a:bodyPr/>
          <a:lstStyle/>
          <a:p>
            <a:fld id="{75D94900-1219-4043-89CB-CAA1B4AB3F71}" type="slidenum">
              <a:rPr lang="it-IT" smtClean="0"/>
              <a:pPr/>
              <a:t>‹N›</a:t>
            </a:fld>
            <a:endParaRPr lang="it-IT"/>
          </a:p>
        </p:txBody>
      </p:sp>
      <p:sp>
        <p:nvSpPr>
          <p:cNvPr id="7" name="AutoShape 34"/>
          <p:cNvSpPr>
            <a:spLocks noChangeArrowheads="1"/>
          </p:cNvSpPr>
          <p:nvPr userDrawn="1"/>
        </p:nvSpPr>
        <p:spPr bwMode="auto">
          <a:xfrm>
            <a:off x="468313" y="115888"/>
            <a:ext cx="863600" cy="792162"/>
          </a:xfrm>
          <a:prstGeom prst="roundRect">
            <a:avLst>
              <a:gd name="adj" fmla="val 16634"/>
            </a:avLst>
          </a:prstGeom>
          <a:gradFill rotWithShape="1">
            <a:gsLst>
              <a:gs pos="0">
                <a:schemeClr val="accent1"/>
              </a:gs>
              <a:gs pos="100000">
                <a:schemeClr val="hlink"/>
              </a:gs>
            </a:gsLst>
            <a:lin ang="2700000" scaled="1"/>
          </a:gradFill>
          <a:ln w="25400" algn="ctr">
            <a:noFill/>
            <a:round/>
            <a:headEnd/>
            <a:tailEnd/>
          </a:ln>
          <a:effectLst>
            <a:outerShdw dist="35921" dir="2700000" algn="ctr" rotWithShape="0">
              <a:schemeClr val="bg2">
                <a:alpha val="50000"/>
              </a:schemeClr>
            </a:outerShdw>
          </a:effectLst>
        </p:spPr>
        <p:txBody>
          <a:bodyPr wrap="none" lIns="90000" tIns="46800" rIns="90000" bIns="46800" anchor="ctr"/>
          <a:lstStyle/>
          <a:p>
            <a:endParaRPr lang="it-IT"/>
          </a:p>
        </p:txBody>
      </p:sp>
      <p:pic>
        <p:nvPicPr>
          <p:cNvPr id="8" name="Picture 14"/>
          <p:cNvPicPr>
            <a:picLocks noChangeAspect="1" noChangeArrowheads="1"/>
          </p:cNvPicPr>
          <p:nvPr userDrawn="1"/>
        </p:nvPicPr>
        <p:blipFill>
          <a:blip r:embed="rId2" cstate="print">
            <a:clrChange>
              <a:clrFrom>
                <a:srgbClr val="FBFBFB"/>
              </a:clrFrom>
              <a:clrTo>
                <a:srgbClr val="FBFBFB">
                  <a:alpha val="0"/>
                </a:srgbClr>
              </a:clrTo>
            </a:clrChange>
          </a:blip>
          <a:srcRect/>
          <a:stretch>
            <a:fillRect/>
          </a:stretch>
        </p:blipFill>
        <p:spPr bwMode="auto">
          <a:xfrm>
            <a:off x="1079500" y="333375"/>
            <a:ext cx="252413" cy="361950"/>
          </a:xfrm>
          <a:prstGeom prst="rect">
            <a:avLst/>
          </a:prstGeom>
          <a:noFill/>
          <a:ln w="25400">
            <a:noFill/>
            <a:miter lim="800000"/>
            <a:headEnd/>
            <a:tailEnd/>
          </a:ln>
          <a:effectLst/>
        </p:spPr>
      </p:pic>
      <p:pic>
        <p:nvPicPr>
          <p:cNvPr id="9" name="Picture 29" descr="Logo del Ministero dell'Interno"/>
          <p:cNvPicPr>
            <a:picLocks noChangeAspect="1" noChangeArrowheads="1"/>
          </p:cNvPicPr>
          <p:nvPr userDrawn="1"/>
        </p:nvPicPr>
        <p:blipFill>
          <a:blip r:embed="rId3" cstate="print"/>
          <a:srcRect/>
          <a:stretch>
            <a:fillRect/>
          </a:stretch>
        </p:blipFill>
        <p:spPr bwMode="auto">
          <a:xfrm>
            <a:off x="538163" y="331788"/>
            <a:ext cx="504825" cy="387350"/>
          </a:xfrm>
          <a:prstGeom prst="rect">
            <a:avLst/>
          </a:prstGeom>
          <a:noFill/>
        </p:spPr>
      </p:pic>
      <p:sp>
        <p:nvSpPr>
          <p:cNvPr id="10" name="Rectangle 36"/>
          <p:cNvSpPr>
            <a:spLocks noChangeArrowheads="1"/>
          </p:cNvSpPr>
          <p:nvPr userDrawn="1"/>
        </p:nvSpPr>
        <p:spPr bwMode="auto">
          <a:xfrm>
            <a:off x="466725" y="981075"/>
            <a:ext cx="8208963" cy="71438"/>
          </a:xfrm>
          <a:prstGeom prst="rect">
            <a:avLst/>
          </a:prstGeom>
          <a:gradFill>
            <a:gsLst>
              <a:gs pos="0">
                <a:schemeClr val="accent5">
                  <a:lumMod val="40000"/>
                  <a:lumOff val="60000"/>
                </a:schemeClr>
              </a:gs>
              <a:gs pos="100000">
                <a:srgbClr val="000099"/>
              </a:gs>
            </a:gsLst>
            <a:path path="rect">
              <a:fillToRect t="100000" r="100000"/>
            </a:path>
          </a:gradFill>
          <a:ln w="25400" algn="ctr">
            <a:noFill/>
            <a:miter lim="800000"/>
            <a:headEnd/>
            <a:tailEnd/>
          </a:ln>
          <a:effectLst/>
        </p:spPr>
        <p:txBody>
          <a:bodyPr wrap="none" lIns="90000" tIns="46800" rIns="90000" bIns="46800" anchor="ctr"/>
          <a:lstStyle/>
          <a:p>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63265FB-269A-47B6-A2CE-18CDC0F99AF0}" type="datetime1">
              <a:rPr lang="it-IT" smtClean="0"/>
              <a:t>16/04/2018</a:t>
            </a:fld>
            <a:endParaRPr lang="it-IT"/>
          </a:p>
        </p:txBody>
      </p:sp>
      <p:sp>
        <p:nvSpPr>
          <p:cNvPr id="6" name="Segnaposto piè di pagina 5"/>
          <p:cNvSpPr>
            <a:spLocks noGrp="1"/>
          </p:cNvSpPr>
          <p:nvPr>
            <p:ph type="ftr" sz="quarter" idx="11"/>
          </p:nvPr>
        </p:nvSpPr>
        <p:spPr/>
        <p:txBody>
          <a:bodyPr/>
          <a:lstStyle/>
          <a:p>
            <a:r>
              <a:rPr lang="it-IT" smtClean="0"/>
              <a:t>ing. Angelo De Dona - Comando Provinciale Vigili del Fuoco Caserta</a:t>
            </a:r>
            <a:endParaRPr lang="it-IT"/>
          </a:p>
        </p:txBody>
      </p:sp>
      <p:sp>
        <p:nvSpPr>
          <p:cNvPr id="7" name="Segnaposto numero diapositiva 6"/>
          <p:cNvSpPr>
            <a:spLocks noGrp="1"/>
          </p:cNvSpPr>
          <p:nvPr>
            <p:ph type="sldNum" sz="quarter" idx="12"/>
          </p:nvPr>
        </p:nvSpPr>
        <p:spPr/>
        <p:txBody>
          <a:bodyPr/>
          <a:lstStyle/>
          <a:p>
            <a:fld id="{60D42543-DA96-401B-A773-B25C9A627DCB}" type="slidenum">
              <a:rPr lang="it-IT" smtClean="0"/>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3A29394-70DC-452E-B5E2-4B35373B85E2}" type="datetime1">
              <a:rPr lang="it-IT" smtClean="0"/>
              <a:t>16/04/2018</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a:p>
        </p:txBody>
      </p:sp>
      <p:sp>
        <p:nvSpPr>
          <p:cNvPr id="6" name="Segnaposto numero diapositiva 5"/>
          <p:cNvSpPr>
            <a:spLocks noGrp="1"/>
          </p:cNvSpPr>
          <p:nvPr>
            <p:ph type="sldNum" sz="quarter" idx="12"/>
          </p:nvPr>
        </p:nvSpPr>
        <p:spPr/>
        <p:txBody>
          <a:bodyPr/>
          <a:lstStyle/>
          <a:p>
            <a:fld id="{60D42543-DA96-401B-A773-B25C9A627DCB}" type="slidenum">
              <a:rPr lang="it-IT" smtClean="0"/>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3F912EB-7D97-4F05-A5A6-9FDC483A22BB}" type="datetime1">
              <a:rPr lang="it-IT" smtClean="0"/>
              <a:t>16/04/2018</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a:p>
        </p:txBody>
      </p:sp>
      <p:sp>
        <p:nvSpPr>
          <p:cNvPr id="6" name="Segnaposto numero diapositiva 5"/>
          <p:cNvSpPr>
            <a:spLocks noGrp="1"/>
          </p:cNvSpPr>
          <p:nvPr>
            <p:ph type="sldNum" sz="quarter" idx="12"/>
          </p:nvPr>
        </p:nvSpPr>
        <p:spPr/>
        <p:txBody>
          <a:bodyPr/>
          <a:lstStyle/>
          <a:p>
            <a:fld id="{60D42543-DA96-401B-A773-B25C9A627DCB}" type="slidenum">
              <a:rPr lang="it-IT" smtClean="0"/>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E257665-E22D-4727-9860-658FFA739A62}" type="datetime1">
              <a:rPr lang="it-IT" smtClean="0"/>
              <a:t>16/04/2018</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a:p>
        </p:txBody>
      </p:sp>
      <p:sp>
        <p:nvSpPr>
          <p:cNvPr id="6" name="Segnaposto numero diapositiva 5"/>
          <p:cNvSpPr>
            <a:spLocks noGrp="1"/>
          </p:cNvSpPr>
          <p:nvPr>
            <p:ph type="sldNum" sz="quarter" idx="12"/>
          </p:nvPr>
        </p:nvSpPr>
        <p:spPr/>
        <p:txBody>
          <a:bodyPr/>
          <a:lstStyle/>
          <a:p>
            <a:fld id="{7E421008-635C-4AD1-8553-8E6AD72CFBF9}" type="slidenum">
              <a:rPr lang="it-IT" smtClean="0"/>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246C1B3-D6F9-4DD0-9075-4D9C84BF93FA}" type="datetime1">
              <a:rPr lang="it-IT" smtClean="0"/>
              <a:t>16/04/2018</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a:p>
        </p:txBody>
      </p:sp>
      <p:sp>
        <p:nvSpPr>
          <p:cNvPr id="6" name="Segnaposto numero diapositiva 5"/>
          <p:cNvSpPr>
            <a:spLocks noGrp="1"/>
          </p:cNvSpPr>
          <p:nvPr>
            <p:ph type="sldNum" sz="quarter" idx="12"/>
          </p:nvPr>
        </p:nvSpPr>
        <p:spPr/>
        <p:txBody>
          <a:bodyPr/>
          <a:lstStyle/>
          <a:p>
            <a:fld id="{7E421008-635C-4AD1-8553-8E6AD72CFBF9}" type="slidenum">
              <a:rPr lang="it-IT" smtClean="0"/>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B934A50-D5AF-4E18-B25C-53726C6069AD}" type="datetime1">
              <a:rPr lang="it-IT" smtClean="0"/>
              <a:t>16/04/2018</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a:p>
        </p:txBody>
      </p:sp>
      <p:sp>
        <p:nvSpPr>
          <p:cNvPr id="6" name="Segnaposto numero diapositiva 5"/>
          <p:cNvSpPr>
            <a:spLocks noGrp="1"/>
          </p:cNvSpPr>
          <p:nvPr>
            <p:ph type="sldNum" sz="quarter" idx="12"/>
          </p:nvPr>
        </p:nvSpPr>
        <p:spPr/>
        <p:txBody>
          <a:bodyPr/>
          <a:lstStyle/>
          <a:p>
            <a:fld id="{7E421008-635C-4AD1-8553-8E6AD72CFBF9}" type="slidenum">
              <a:rPr lang="it-IT" smtClean="0"/>
              <a:pPr/>
              <a:t>‹N›</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F43764C-8A41-4D75-B4E1-F10621880F5E}" type="datetime1">
              <a:rPr lang="it-IT" smtClean="0"/>
              <a:t>16/04/2018</a:t>
            </a:fld>
            <a:endParaRPr lang="it-IT"/>
          </a:p>
        </p:txBody>
      </p:sp>
      <p:sp>
        <p:nvSpPr>
          <p:cNvPr id="6" name="Segnaposto piè di pagina 5"/>
          <p:cNvSpPr>
            <a:spLocks noGrp="1"/>
          </p:cNvSpPr>
          <p:nvPr>
            <p:ph type="ftr" sz="quarter" idx="11"/>
          </p:nvPr>
        </p:nvSpPr>
        <p:spPr/>
        <p:txBody>
          <a:bodyPr/>
          <a:lstStyle/>
          <a:p>
            <a:r>
              <a:rPr lang="it-IT" smtClean="0"/>
              <a:t>ing. Angelo De Dona - Comando Provinciale Vigili del Fuoco Caserta</a:t>
            </a:r>
            <a:endParaRPr lang="it-IT"/>
          </a:p>
        </p:txBody>
      </p:sp>
      <p:sp>
        <p:nvSpPr>
          <p:cNvPr id="7" name="Segnaposto numero diapositiva 6"/>
          <p:cNvSpPr>
            <a:spLocks noGrp="1"/>
          </p:cNvSpPr>
          <p:nvPr>
            <p:ph type="sldNum" sz="quarter" idx="12"/>
          </p:nvPr>
        </p:nvSpPr>
        <p:spPr/>
        <p:txBody>
          <a:bodyPr/>
          <a:lstStyle/>
          <a:p>
            <a:fld id="{7E421008-635C-4AD1-8553-8E6AD72CFBF9}" type="slidenum">
              <a:rPr lang="it-IT" smtClean="0"/>
              <a:pPr/>
              <a:t>‹N›</a:t>
            </a:fld>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1969AE5-E03E-4F93-BE43-D9A955817D4D}" type="datetime1">
              <a:rPr lang="it-IT" smtClean="0"/>
              <a:t>16/04/2018</a:t>
            </a:fld>
            <a:endParaRPr lang="it-IT"/>
          </a:p>
        </p:txBody>
      </p:sp>
      <p:sp>
        <p:nvSpPr>
          <p:cNvPr id="8" name="Segnaposto piè di pagina 7"/>
          <p:cNvSpPr>
            <a:spLocks noGrp="1"/>
          </p:cNvSpPr>
          <p:nvPr>
            <p:ph type="ftr" sz="quarter" idx="11"/>
          </p:nvPr>
        </p:nvSpPr>
        <p:spPr/>
        <p:txBody>
          <a:bodyPr/>
          <a:lstStyle/>
          <a:p>
            <a:r>
              <a:rPr lang="it-IT" smtClean="0"/>
              <a:t>ing. Angelo De Dona - Comando Provinciale Vigili del Fuoco Caserta</a:t>
            </a:r>
            <a:endParaRPr lang="it-IT"/>
          </a:p>
        </p:txBody>
      </p:sp>
      <p:sp>
        <p:nvSpPr>
          <p:cNvPr id="9" name="Segnaposto numero diapositiva 8"/>
          <p:cNvSpPr>
            <a:spLocks noGrp="1"/>
          </p:cNvSpPr>
          <p:nvPr>
            <p:ph type="sldNum" sz="quarter" idx="12"/>
          </p:nvPr>
        </p:nvSpPr>
        <p:spPr/>
        <p:txBody>
          <a:bodyPr/>
          <a:lstStyle/>
          <a:p>
            <a:fld id="{7E421008-635C-4AD1-8553-8E6AD72CFBF9}" type="slidenum">
              <a:rPr lang="it-IT" smtClean="0"/>
              <a:pPr/>
              <a:t>‹N›</a:t>
            </a:fld>
            <a:endParaRPr lang="it-I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146FE78-6BD2-4C65-98B7-0C9F5712EF08}" type="datetime1">
              <a:rPr lang="it-IT" smtClean="0"/>
              <a:t>16/04/2018</a:t>
            </a:fld>
            <a:endParaRPr lang="it-IT"/>
          </a:p>
        </p:txBody>
      </p:sp>
      <p:sp>
        <p:nvSpPr>
          <p:cNvPr id="4" name="Segnaposto piè di pagina 3"/>
          <p:cNvSpPr>
            <a:spLocks noGrp="1"/>
          </p:cNvSpPr>
          <p:nvPr>
            <p:ph type="ftr" sz="quarter" idx="11"/>
          </p:nvPr>
        </p:nvSpPr>
        <p:spPr/>
        <p:txBody>
          <a:bodyPr/>
          <a:lstStyle/>
          <a:p>
            <a:r>
              <a:rPr lang="it-IT" smtClean="0"/>
              <a:t>ing. Angelo De Dona - Comando Provinciale Vigili del Fuoco Caserta</a:t>
            </a:r>
            <a:endParaRPr lang="it-IT"/>
          </a:p>
        </p:txBody>
      </p:sp>
      <p:sp>
        <p:nvSpPr>
          <p:cNvPr id="5" name="Segnaposto numero diapositiva 4"/>
          <p:cNvSpPr>
            <a:spLocks noGrp="1"/>
          </p:cNvSpPr>
          <p:nvPr>
            <p:ph type="sldNum" sz="quarter" idx="12"/>
          </p:nvPr>
        </p:nvSpPr>
        <p:spPr/>
        <p:txBody>
          <a:bodyPr/>
          <a:lstStyle/>
          <a:p>
            <a:fld id="{7E421008-635C-4AD1-8553-8E6AD72CFBF9}" type="slidenum">
              <a:rPr lang="it-IT" smtClean="0"/>
              <a:pPr/>
              <a:t>‹N›</a:t>
            </a:fld>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62966A-D440-4637-B797-1843B1402388}" type="datetime1">
              <a:rPr lang="it-IT" smtClean="0"/>
              <a:t>16/04/2018</a:t>
            </a:fld>
            <a:endParaRPr lang="it-IT"/>
          </a:p>
        </p:txBody>
      </p:sp>
      <p:sp>
        <p:nvSpPr>
          <p:cNvPr id="3" name="Segnaposto piè di pagina 2"/>
          <p:cNvSpPr>
            <a:spLocks noGrp="1"/>
          </p:cNvSpPr>
          <p:nvPr>
            <p:ph type="ftr" sz="quarter" idx="11"/>
          </p:nvPr>
        </p:nvSpPr>
        <p:spPr/>
        <p:txBody>
          <a:bodyPr/>
          <a:lstStyle/>
          <a:p>
            <a:r>
              <a:rPr lang="it-IT" smtClean="0"/>
              <a:t>ing. Angelo De Dona - Comando Provinciale Vigili del Fuoco Caserta</a:t>
            </a:r>
            <a:endParaRPr lang="it-IT"/>
          </a:p>
        </p:txBody>
      </p:sp>
      <p:sp>
        <p:nvSpPr>
          <p:cNvPr id="4" name="Segnaposto numero diapositiva 3"/>
          <p:cNvSpPr>
            <a:spLocks noGrp="1"/>
          </p:cNvSpPr>
          <p:nvPr>
            <p:ph type="sldNum" sz="quarter" idx="12"/>
          </p:nvPr>
        </p:nvSpPr>
        <p:spPr/>
        <p:txBody>
          <a:bodyPr/>
          <a:lstStyle/>
          <a:p>
            <a:fld id="{7E421008-635C-4AD1-8553-8E6AD72CFBF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187B06C-73DC-4CAF-9407-03C2053D8FD3}" type="datetime1">
              <a:rPr lang="it-IT" smtClean="0"/>
              <a:t>16/04/2018</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a:p>
        </p:txBody>
      </p:sp>
      <p:sp>
        <p:nvSpPr>
          <p:cNvPr id="6" name="Segnaposto numero diapositiva 5"/>
          <p:cNvSpPr>
            <a:spLocks noGrp="1"/>
          </p:cNvSpPr>
          <p:nvPr>
            <p:ph type="sldNum" sz="quarter" idx="12"/>
          </p:nvPr>
        </p:nvSpPr>
        <p:spPr/>
        <p:txBody>
          <a:bodyPr/>
          <a:lstStyle/>
          <a:p>
            <a:fld id="{75D94900-1219-4043-89CB-CAA1B4AB3F71}" type="slidenum">
              <a:rPr lang="it-IT" smtClean="0"/>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A12155E-FEB6-4F4B-B676-FF5AF662F7D7}" type="datetime1">
              <a:rPr lang="it-IT" smtClean="0"/>
              <a:t>16/04/2018</a:t>
            </a:fld>
            <a:endParaRPr lang="it-IT"/>
          </a:p>
        </p:txBody>
      </p:sp>
      <p:sp>
        <p:nvSpPr>
          <p:cNvPr id="6" name="Segnaposto piè di pagina 5"/>
          <p:cNvSpPr>
            <a:spLocks noGrp="1"/>
          </p:cNvSpPr>
          <p:nvPr>
            <p:ph type="ftr" sz="quarter" idx="11"/>
          </p:nvPr>
        </p:nvSpPr>
        <p:spPr/>
        <p:txBody>
          <a:bodyPr/>
          <a:lstStyle/>
          <a:p>
            <a:r>
              <a:rPr lang="it-IT" smtClean="0"/>
              <a:t>ing. Angelo De Dona - Comando Provinciale Vigili del Fuoco Caserta</a:t>
            </a:r>
            <a:endParaRPr lang="it-IT"/>
          </a:p>
        </p:txBody>
      </p:sp>
      <p:sp>
        <p:nvSpPr>
          <p:cNvPr id="7" name="Segnaposto numero diapositiva 6"/>
          <p:cNvSpPr>
            <a:spLocks noGrp="1"/>
          </p:cNvSpPr>
          <p:nvPr>
            <p:ph type="sldNum" sz="quarter" idx="12"/>
          </p:nvPr>
        </p:nvSpPr>
        <p:spPr/>
        <p:txBody>
          <a:bodyPr/>
          <a:lstStyle/>
          <a:p>
            <a:fld id="{7E421008-635C-4AD1-8553-8E6AD72CFBF9}" type="slidenum">
              <a:rPr lang="it-IT" smtClean="0"/>
              <a:pPr/>
              <a:t>‹N›</a:t>
            </a:fld>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ECDD849-96DE-4B99-940A-7C52E56A71AF}" type="datetime1">
              <a:rPr lang="it-IT" smtClean="0"/>
              <a:t>16/04/2018</a:t>
            </a:fld>
            <a:endParaRPr lang="it-IT"/>
          </a:p>
        </p:txBody>
      </p:sp>
      <p:sp>
        <p:nvSpPr>
          <p:cNvPr id="6" name="Segnaposto piè di pagina 5"/>
          <p:cNvSpPr>
            <a:spLocks noGrp="1"/>
          </p:cNvSpPr>
          <p:nvPr>
            <p:ph type="ftr" sz="quarter" idx="11"/>
          </p:nvPr>
        </p:nvSpPr>
        <p:spPr/>
        <p:txBody>
          <a:bodyPr/>
          <a:lstStyle/>
          <a:p>
            <a:r>
              <a:rPr lang="it-IT" smtClean="0"/>
              <a:t>ing. Angelo De Dona - Comando Provinciale Vigili del Fuoco Caserta</a:t>
            </a:r>
            <a:endParaRPr lang="it-IT"/>
          </a:p>
        </p:txBody>
      </p:sp>
      <p:sp>
        <p:nvSpPr>
          <p:cNvPr id="7" name="Segnaposto numero diapositiva 6"/>
          <p:cNvSpPr>
            <a:spLocks noGrp="1"/>
          </p:cNvSpPr>
          <p:nvPr>
            <p:ph type="sldNum" sz="quarter" idx="12"/>
          </p:nvPr>
        </p:nvSpPr>
        <p:spPr/>
        <p:txBody>
          <a:bodyPr/>
          <a:lstStyle/>
          <a:p>
            <a:fld id="{7E421008-635C-4AD1-8553-8E6AD72CFBF9}" type="slidenum">
              <a:rPr lang="it-IT" smtClean="0"/>
              <a:pPr/>
              <a:t>‹N›</a:t>
            </a:fld>
            <a:endParaRPr lang="it-I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B1CFCA3-BD4A-43F5-9D17-79435AAC1C71}" type="datetime1">
              <a:rPr lang="it-IT" smtClean="0"/>
              <a:t>16/04/2018</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a:p>
        </p:txBody>
      </p:sp>
      <p:sp>
        <p:nvSpPr>
          <p:cNvPr id="6" name="Segnaposto numero diapositiva 5"/>
          <p:cNvSpPr>
            <a:spLocks noGrp="1"/>
          </p:cNvSpPr>
          <p:nvPr>
            <p:ph type="sldNum" sz="quarter" idx="12"/>
          </p:nvPr>
        </p:nvSpPr>
        <p:spPr/>
        <p:txBody>
          <a:bodyPr/>
          <a:lstStyle/>
          <a:p>
            <a:fld id="{7E421008-635C-4AD1-8553-8E6AD72CFBF9}" type="slidenum">
              <a:rPr lang="it-IT" smtClean="0"/>
              <a:pPr/>
              <a:t>‹N›</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79DB0E2-B9C7-4025-A84E-E8426C5135B9}" type="datetime1">
              <a:rPr lang="it-IT" smtClean="0"/>
              <a:t>16/04/2018</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a:p>
        </p:txBody>
      </p:sp>
      <p:sp>
        <p:nvSpPr>
          <p:cNvPr id="6" name="Segnaposto numero diapositiva 5"/>
          <p:cNvSpPr>
            <a:spLocks noGrp="1"/>
          </p:cNvSpPr>
          <p:nvPr>
            <p:ph type="sldNum" sz="quarter" idx="12"/>
          </p:nvPr>
        </p:nvSpPr>
        <p:spPr/>
        <p:txBody>
          <a:bodyPr/>
          <a:lstStyle/>
          <a:p>
            <a:fld id="{7E421008-635C-4AD1-8553-8E6AD72CFBF9}"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6BCE021-9B6F-47B9-BEAC-28AC5449FD4F}" type="datetime1">
              <a:rPr lang="it-IT" smtClean="0"/>
              <a:t>16/04/2018</a:t>
            </a:fld>
            <a:endParaRPr lang="it-IT"/>
          </a:p>
        </p:txBody>
      </p:sp>
      <p:sp>
        <p:nvSpPr>
          <p:cNvPr id="6" name="Segnaposto piè di pagina 5"/>
          <p:cNvSpPr>
            <a:spLocks noGrp="1"/>
          </p:cNvSpPr>
          <p:nvPr>
            <p:ph type="ftr" sz="quarter" idx="11"/>
          </p:nvPr>
        </p:nvSpPr>
        <p:spPr/>
        <p:txBody>
          <a:bodyPr/>
          <a:lstStyle/>
          <a:p>
            <a:r>
              <a:rPr lang="it-IT" smtClean="0"/>
              <a:t>ing. Angelo De Dona - Comando Provinciale Vigili del Fuoco Caserta</a:t>
            </a:r>
            <a:endParaRPr lang="it-IT"/>
          </a:p>
        </p:txBody>
      </p:sp>
      <p:sp>
        <p:nvSpPr>
          <p:cNvPr id="7" name="Segnaposto numero diapositiva 6"/>
          <p:cNvSpPr>
            <a:spLocks noGrp="1"/>
          </p:cNvSpPr>
          <p:nvPr>
            <p:ph type="sldNum" sz="quarter" idx="12"/>
          </p:nvPr>
        </p:nvSpPr>
        <p:spPr/>
        <p:txBody>
          <a:bodyPr/>
          <a:lstStyle/>
          <a:p>
            <a:fld id="{75D94900-1219-4043-89CB-CAA1B4AB3F71}"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49D6BD2-E4DA-46B7-BC80-232C0463DD4B}" type="datetime1">
              <a:rPr lang="it-IT" smtClean="0"/>
              <a:t>16/04/2018</a:t>
            </a:fld>
            <a:endParaRPr lang="it-IT"/>
          </a:p>
        </p:txBody>
      </p:sp>
      <p:sp>
        <p:nvSpPr>
          <p:cNvPr id="8" name="Segnaposto piè di pagina 7"/>
          <p:cNvSpPr>
            <a:spLocks noGrp="1"/>
          </p:cNvSpPr>
          <p:nvPr>
            <p:ph type="ftr" sz="quarter" idx="11"/>
          </p:nvPr>
        </p:nvSpPr>
        <p:spPr/>
        <p:txBody>
          <a:bodyPr/>
          <a:lstStyle/>
          <a:p>
            <a:r>
              <a:rPr lang="it-IT" smtClean="0"/>
              <a:t>ing. Angelo De Dona - Comando Provinciale Vigili del Fuoco Caserta</a:t>
            </a:r>
            <a:endParaRPr lang="it-IT"/>
          </a:p>
        </p:txBody>
      </p:sp>
      <p:sp>
        <p:nvSpPr>
          <p:cNvPr id="9" name="Segnaposto numero diapositiva 8"/>
          <p:cNvSpPr>
            <a:spLocks noGrp="1"/>
          </p:cNvSpPr>
          <p:nvPr>
            <p:ph type="sldNum" sz="quarter" idx="12"/>
          </p:nvPr>
        </p:nvSpPr>
        <p:spPr/>
        <p:txBody>
          <a:bodyPr/>
          <a:lstStyle/>
          <a:p>
            <a:fld id="{75D94900-1219-4043-89CB-CAA1B4AB3F71}"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769DE0A-85C9-4F65-B049-8030F3BB73CE}" type="datetime1">
              <a:rPr lang="it-IT" smtClean="0"/>
              <a:t>16/04/2018</a:t>
            </a:fld>
            <a:endParaRPr lang="it-IT"/>
          </a:p>
        </p:txBody>
      </p:sp>
      <p:sp>
        <p:nvSpPr>
          <p:cNvPr id="4" name="Segnaposto piè di pagina 3"/>
          <p:cNvSpPr>
            <a:spLocks noGrp="1"/>
          </p:cNvSpPr>
          <p:nvPr>
            <p:ph type="ftr" sz="quarter" idx="11"/>
          </p:nvPr>
        </p:nvSpPr>
        <p:spPr/>
        <p:txBody>
          <a:bodyPr/>
          <a:lstStyle/>
          <a:p>
            <a:r>
              <a:rPr lang="it-IT" smtClean="0"/>
              <a:t>ing. Angelo De Dona - Comando Provinciale Vigili del Fuoco Caserta</a:t>
            </a:r>
            <a:endParaRPr lang="it-IT"/>
          </a:p>
        </p:txBody>
      </p:sp>
      <p:sp>
        <p:nvSpPr>
          <p:cNvPr id="5" name="Segnaposto numero diapositiva 4"/>
          <p:cNvSpPr>
            <a:spLocks noGrp="1"/>
          </p:cNvSpPr>
          <p:nvPr>
            <p:ph type="sldNum" sz="quarter" idx="12"/>
          </p:nvPr>
        </p:nvSpPr>
        <p:spPr/>
        <p:txBody>
          <a:bodyPr/>
          <a:lstStyle/>
          <a:p>
            <a:fld id="{75D94900-1219-4043-89CB-CAA1B4AB3F71}"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2CC7ABC-B785-408C-A7D7-2F3C814AC8D4}" type="datetime1">
              <a:rPr lang="it-IT" smtClean="0"/>
              <a:t>16/04/2018</a:t>
            </a:fld>
            <a:endParaRPr lang="it-IT"/>
          </a:p>
        </p:txBody>
      </p:sp>
      <p:sp>
        <p:nvSpPr>
          <p:cNvPr id="3" name="Segnaposto piè di pagina 2"/>
          <p:cNvSpPr>
            <a:spLocks noGrp="1"/>
          </p:cNvSpPr>
          <p:nvPr>
            <p:ph type="ftr" sz="quarter" idx="11"/>
          </p:nvPr>
        </p:nvSpPr>
        <p:spPr/>
        <p:txBody>
          <a:bodyPr/>
          <a:lstStyle/>
          <a:p>
            <a:r>
              <a:rPr lang="it-IT" smtClean="0"/>
              <a:t>ing. Angelo De Dona - Comando Provinciale Vigili del Fuoco Caserta</a:t>
            </a:r>
            <a:endParaRPr lang="it-IT"/>
          </a:p>
        </p:txBody>
      </p:sp>
      <p:sp>
        <p:nvSpPr>
          <p:cNvPr id="4" name="Segnaposto numero diapositiva 3"/>
          <p:cNvSpPr>
            <a:spLocks noGrp="1"/>
          </p:cNvSpPr>
          <p:nvPr>
            <p:ph type="sldNum" sz="quarter" idx="12"/>
          </p:nvPr>
        </p:nvSpPr>
        <p:spPr/>
        <p:txBody>
          <a:bodyPr/>
          <a:lstStyle/>
          <a:p>
            <a:fld id="{75D94900-1219-4043-89CB-CAA1B4AB3F71}"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CA7EA2B-7B23-4E21-8CBF-970F4EF58951}" type="datetime1">
              <a:rPr lang="it-IT" smtClean="0"/>
              <a:t>16/04/2018</a:t>
            </a:fld>
            <a:endParaRPr lang="it-IT"/>
          </a:p>
        </p:txBody>
      </p:sp>
      <p:sp>
        <p:nvSpPr>
          <p:cNvPr id="6" name="Segnaposto piè di pagina 5"/>
          <p:cNvSpPr>
            <a:spLocks noGrp="1"/>
          </p:cNvSpPr>
          <p:nvPr>
            <p:ph type="ftr" sz="quarter" idx="11"/>
          </p:nvPr>
        </p:nvSpPr>
        <p:spPr/>
        <p:txBody>
          <a:bodyPr/>
          <a:lstStyle/>
          <a:p>
            <a:r>
              <a:rPr lang="it-IT" smtClean="0"/>
              <a:t>ing. Angelo De Dona - Comando Provinciale Vigili del Fuoco Caserta</a:t>
            </a:r>
            <a:endParaRPr lang="it-IT"/>
          </a:p>
        </p:txBody>
      </p:sp>
      <p:sp>
        <p:nvSpPr>
          <p:cNvPr id="7" name="Segnaposto numero diapositiva 6"/>
          <p:cNvSpPr>
            <a:spLocks noGrp="1"/>
          </p:cNvSpPr>
          <p:nvPr>
            <p:ph type="sldNum" sz="quarter" idx="12"/>
          </p:nvPr>
        </p:nvSpPr>
        <p:spPr/>
        <p:txBody>
          <a:bodyPr/>
          <a:lstStyle/>
          <a:p>
            <a:fld id="{75D94900-1219-4043-89CB-CAA1B4AB3F71}"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69959B5-3990-451D-99EF-E1CC99CA1095}" type="datetime1">
              <a:rPr lang="it-IT" smtClean="0"/>
              <a:t>16/04/2018</a:t>
            </a:fld>
            <a:endParaRPr lang="it-IT"/>
          </a:p>
        </p:txBody>
      </p:sp>
      <p:sp>
        <p:nvSpPr>
          <p:cNvPr id="6" name="Segnaposto piè di pagina 5"/>
          <p:cNvSpPr>
            <a:spLocks noGrp="1"/>
          </p:cNvSpPr>
          <p:nvPr>
            <p:ph type="ftr" sz="quarter" idx="11"/>
          </p:nvPr>
        </p:nvSpPr>
        <p:spPr/>
        <p:txBody>
          <a:bodyPr/>
          <a:lstStyle/>
          <a:p>
            <a:r>
              <a:rPr lang="it-IT" smtClean="0"/>
              <a:t>ing. Angelo De Dona - Comando Provinciale Vigili del Fuoco Caserta</a:t>
            </a:r>
            <a:endParaRPr lang="it-IT"/>
          </a:p>
        </p:txBody>
      </p:sp>
      <p:sp>
        <p:nvSpPr>
          <p:cNvPr id="7" name="Segnaposto numero diapositiva 6"/>
          <p:cNvSpPr>
            <a:spLocks noGrp="1"/>
          </p:cNvSpPr>
          <p:nvPr>
            <p:ph type="sldNum" sz="quarter" idx="12"/>
          </p:nvPr>
        </p:nvSpPr>
        <p:spPr/>
        <p:txBody>
          <a:bodyPr/>
          <a:lstStyle/>
          <a:p>
            <a:fld id="{75D94900-1219-4043-89CB-CAA1B4AB3F71}"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6607F-CB2E-4B1A-B4A9-364106B6B873}" type="datetime1">
              <a:rPr lang="it-IT" smtClean="0"/>
              <a:t>16/04/2018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ing. Angelo De Dona - Comando Provinciale Vigili del Fuoco Caserta</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94900-1219-4043-89CB-CAA1B4AB3F71}"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0F6F1-81B0-47C7-809B-3CDF6570E8C6}" type="datetime1">
              <a:rPr lang="it-IT" smtClean="0"/>
              <a:t>16/04/2018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ing. Angelo De Dona - Comando Provinciale Vigili del Fuoco Caserta</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42543-DA96-401B-A773-B25C9A627DCB}" type="slidenum">
              <a:rPr lang="it-IT" smtClean="0"/>
              <a:pPr/>
              <a:t>‹N›</a:t>
            </a:fld>
            <a:endParaRPr lang="it-IT"/>
          </a:p>
        </p:txBody>
      </p:sp>
      <p:sp>
        <p:nvSpPr>
          <p:cNvPr id="7" name="Text Box 8"/>
          <p:cNvSpPr txBox="1">
            <a:spLocks noChangeArrowheads="1"/>
          </p:cNvSpPr>
          <p:nvPr userDrawn="1"/>
        </p:nvSpPr>
        <p:spPr bwMode="auto">
          <a:xfrm>
            <a:off x="1619672" y="260648"/>
            <a:ext cx="6481763" cy="752475"/>
          </a:xfrm>
          <a:prstGeom prst="rect">
            <a:avLst/>
          </a:prstGeom>
          <a:noFill/>
          <a:ln w="9525">
            <a:noFill/>
            <a:miter lim="800000"/>
            <a:headEnd/>
            <a:tailEnd/>
          </a:ln>
        </p:spPr>
        <p:txBody>
          <a:bodyPr>
            <a:spAutoFit/>
          </a:bodyPr>
          <a:lstStyle/>
          <a:p>
            <a:pPr algn="l">
              <a:lnSpc>
                <a:spcPct val="30000"/>
              </a:lnSpc>
              <a:spcBef>
                <a:spcPct val="50000"/>
              </a:spcBef>
            </a:pPr>
            <a:endParaRPr lang="it-IT" b="1" i="0" dirty="0">
              <a:solidFill>
                <a:srgbClr val="FF0000"/>
              </a:solidFill>
              <a:latin typeface="Arial Black" pitchFamily="34" charset="0"/>
            </a:endParaRPr>
          </a:p>
          <a:p>
            <a:pPr algn="l">
              <a:lnSpc>
                <a:spcPct val="40000"/>
              </a:lnSpc>
              <a:spcBef>
                <a:spcPct val="50000"/>
              </a:spcBef>
            </a:pPr>
            <a:r>
              <a:rPr lang="it-IT" sz="1600" b="1" i="0" dirty="0">
                <a:solidFill>
                  <a:srgbClr val="FF0000"/>
                </a:solidFill>
                <a:latin typeface="Arial Black" pitchFamily="34" charset="0"/>
              </a:rPr>
              <a:t>                            </a:t>
            </a:r>
            <a:r>
              <a:rPr lang="it-IT" sz="1600" b="1" i="0" dirty="0">
                <a:solidFill>
                  <a:srgbClr val="FF0000"/>
                </a:solidFill>
              </a:rPr>
              <a:t>CORPO NAZIONALE DEI VIGILI DEL FUOCO</a:t>
            </a:r>
          </a:p>
          <a:p>
            <a:pPr algn="l">
              <a:lnSpc>
                <a:spcPct val="40000"/>
              </a:lnSpc>
              <a:spcBef>
                <a:spcPct val="50000"/>
              </a:spcBef>
            </a:pPr>
            <a:r>
              <a:rPr lang="it-IT" sz="1600" i="0" dirty="0">
                <a:solidFill>
                  <a:srgbClr val="FF0000"/>
                </a:solidFill>
                <a:latin typeface="Arial Black" pitchFamily="34" charset="0"/>
              </a:rPr>
              <a:t> COMANDO PROVINCIALE VIGILI DEL FUOCO CASERTA</a:t>
            </a:r>
            <a:r>
              <a:rPr lang="it-IT" sz="1600" i="0" dirty="0">
                <a:solidFill>
                  <a:srgbClr val="FF0000"/>
                </a:solidFill>
              </a:rPr>
              <a:t> </a:t>
            </a:r>
          </a:p>
          <a:p>
            <a:pPr algn="l">
              <a:lnSpc>
                <a:spcPct val="40000"/>
              </a:lnSpc>
              <a:spcBef>
                <a:spcPct val="50000"/>
              </a:spcBef>
            </a:pPr>
            <a:r>
              <a:rPr lang="it-IT" sz="1000" i="0" dirty="0">
                <a:solidFill>
                  <a:srgbClr val="FF0000"/>
                </a:solidFill>
              </a:rPr>
              <a:t>  Dipartimento dei Vigili del Fuoco, del Soccorso Pubblico e della Difesa Civile</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1838C-72EE-4942-A716-A31658CE4E57}" type="datetime1">
              <a:rPr lang="it-IT" smtClean="0"/>
              <a:t>16/04/2018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ing. Angelo De Dona - Comando Provinciale Vigili del Fuoco Caserta</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21008-635C-4AD1-8553-8E6AD72CFBF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nfpa.org/index.asp?cookie_test=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elettrograf.com/img/antincendio.jpg"/>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500034" y="1142984"/>
            <a:ext cx="8072494" cy="5329275"/>
          </a:xfrm>
          <a:prstGeom prst="rect">
            <a:avLst/>
          </a:prstGeom>
          <a:noFill/>
        </p:spPr>
      </p:pic>
      <p:sp>
        <p:nvSpPr>
          <p:cNvPr id="4" name="Text Box 8"/>
          <p:cNvSpPr txBox="1">
            <a:spLocks noChangeArrowheads="1"/>
          </p:cNvSpPr>
          <p:nvPr/>
        </p:nvSpPr>
        <p:spPr bwMode="auto">
          <a:xfrm>
            <a:off x="1619250" y="0"/>
            <a:ext cx="6481763" cy="752475"/>
          </a:xfrm>
          <a:prstGeom prst="rect">
            <a:avLst/>
          </a:prstGeom>
          <a:noFill/>
          <a:ln w="9525">
            <a:noFill/>
            <a:miter lim="800000"/>
            <a:headEnd/>
            <a:tailEnd/>
          </a:ln>
        </p:spPr>
        <p:txBody>
          <a:bodyPr>
            <a:spAutoFit/>
          </a:bodyPr>
          <a:lstStyle/>
          <a:p>
            <a:pPr algn="l">
              <a:lnSpc>
                <a:spcPct val="30000"/>
              </a:lnSpc>
              <a:spcBef>
                <a:spcPct val="50000"/>
              </a:spcBef>
            </a:pPr>
            <a:endParaRPr lang="it-IT" b="1" i="0" dirty="0">
              <a:solidFill>
                <a:srgbClr val="FF0000"/>
              </a:solidFill>
              <a:latin typeface="Arial Black" pitchFamily="34" charset="0"/>
            </a:endParaRPr>
          </a:p>
          <a:p>
            <a:pPr algn="l">
              <a:lnSpc>
                <a:spcPct val="40000"/>
              </a:lnSpc>
              <a:spcBef>
                <a:spcPct val="50000"/>
              </a:spcBef>
            </a:pPr>
            <a:r>
              <a:rPr lang="it-IT" sz="1600" b="1" i="0" dirty="0">
                <a:solidFill>
                  <a:srgbClr val="FF0000"/>
                </a:solidFill>
                <a:latin typeface="Arial Black" pitchFamily="34" charset="0"/>
              </a:rPr>
              <a:t>                            </a:t>
            </a:r>
            <a:r>
              <a:rPr lang="it-IT" sz="1600" b="1" i="0" dirty="0">
                <a:solidFill>
                  <a:srgbClr val="FF0000"/>
                </a:solidFill>
              </a:rPr>
              <a:t>CORPO NAZIONALE DEI VIGILI DEL FUOCO</a:t>
            </a:r>
          </a:p>
          <a:p>
            <a:pPr algn="l">
              <a:lnSpc>
                <a:spcPct val="40000"/>
              </a:lnSpc>
              <a:spcBef>
                <a:spcPct val="50000"/>
              </a:spcBef>
            </a:pPr>
            <a:r>
              <a:rPr lang="it-IT" sz="1600" i="0" dirty="0">
                <a:solidFill>
                  <a:srgbClr val="FF0000"/>
                </a:solidFill>
                <a:latin typeface="Arial Black" pitchFamily="34" charset="0"/>
              </a:rPr>
              <a:t> COMANDO PROVINCIALE VIGILI DEL FUOCO CASERTA</a:t>
            </a:r>
            <a:r>
              <a:rPr lang="it-IT" sz="1600" i="0" dirty="0">
                <a:solidFill>
                  <a:srgbClr val="FF0000"/>
                </a:solidFill>
              </a:rPr>
              <a:t> </a:t>
            </a:r>
          </a:p>
          <a:p>
            <a:pPr algn="l">
              <a:lnSpc>
                <a:spcPct val="40000"/>
              </a:lnSpc>
              <a:spcBef>
                <a:spcPct val="50000"/>
              </a:spcBef>
            </a:pPr>
            <a:r>
              <a:rPr lang="it-IT" sz="1000" i="0" dirty="0">
                <a:solidFill>
                  <a:srgbClr val="FF0000"/>
                </a:solidFill>
              </a:rPr>
              <a:t>  Dipartimento dei Vigili del Fuoco, del Soccorso Pubblico e della Difesa Civile</a:t>
            </a:r>
          </a:p>
        </p:txBody>
      </p:sp>
      <p:sp>
        <p:nvSpPr>
          <p:cNvPr id="5" name="Titolo 1"/>
          <p:cNvSpPr txBox="1">
            <a:spLocks/>
          </p:cNvSpPr>
          <p:nvPr/>
        </p:nvSpPr>
        <p:spPr>
          <a:xfrm>
            <a:off x="755650" y="2852738"/>
            <a:ext cx="7772400" cy="336234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2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Gli impianti di protezione attiva antincendio</a:t>
            </a:r>
          </a:p>
          <a:p>
            <a:pPr marL="0" marR="0" lvl="0" indent="0" algn="ctr" defTabSz="914400" rtl="0" eaLnBrk="1" fontAlgn="auto" latinLnBrk="0" hangingPunct="1">
              <a:lnSpc>
                <a:spcPct val="100000"/>
              </a:lnSpc>
              <a:spcBef>
                <a:spcPct val="0"/>
              </a:spcBef>
              <a:spcAft>
                <a:spcPts val="0"/>
              </a:spcAft>
              <a:buClrTx/>
              <a:buSzTx/>
              <a:buFontTx/>
              <a:buNone/>
              <a:tabLst/>
              <a:defRPr/>
            </a:pPr>
            <a:r>
              <a:rPr lang="it-IT"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DM 20 DICEMBRE 2012</a:t>
            </a:r>
          </a:p>
          <a:p>
            <a:r>
              <a:rPr lang="it-IT" sz="3200" i="1" dirty="0" smtClean="0"/>
              <a:t>Regola tecnica di prevenzione incendi per gli</a:t>
            </a:r>
          </a:p>
          <a:p>
            <a:r>
              <a:rPr lang="it-IT" sz="3200" i="1" dirty="0" smtClean="0"/>
              <a:t>impianti di protezione attiva contro l'incendio installati nelle attività soggette ai controlli di prevenzione incendi</a:t>
            </a:r>
            <a:r>
              <a:rPr kumimoji="0" lang="it-IT" sz="3200" b="1" i="0" u="none" strike="noStrike" kern="1200" normalizeH="0" baseline="0" noProof="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mj-lt"/>
                <a:ea typeface="+mj-ea"/>
                <a:cs typeface="+mj-cs"/>
              </a:rPr>
              <a:t> </a:t>
            </a:r>
          </a:p>
        </p:txBody>
      </p:sp>
      <p:sp>
        <p:nvSpPr>
          <p:cNvPr id="6" name="Segnaposto numero diapositiva 5"/>
          <p:cNvSpPr>
            <a:spLocks noGrp="1"/>
          </p:cNvSpPr>
          <p:nvPr>
            <p:ph type="sldNum" sz="quarter" idx="12"/>
          </p:nvPr>
        </p:nvSpPr>
        <p:spPr/>
        <p:txBody>
          <a:bodyPr/>
          <a:lstStyle/>
          <a:p>
            <a:fld id="{75D94900-1219-4043-89CB-CAA1B4AB3F71}" type="slidenum">
              <a:rPr lang="it-IT" smtClean="0"/>
              <a:pPr/>
              <a:t>1</a:t>
            </a:fld>
            <a:endParaRPr lang="it-IT"/>
          </a:p>
        </p:txBody>
      </p:sp>
      <p:sp>
        <p:nvSpPr>
          <p:cNvPr id="7" name="Segnaposto piè di pagina 6"/>
          <p:cNvSpPr>
            <a:spLocks noGrp="1"/>
          </p:cNvSpPr>
          <p:nvPr>
            <p:ph type="ftr" sz="quarter" idx="11"/>
          </p:nvPr>
        </p:nvSpPr>
        <p:spPr/>
        <p:txBody>
          <a:bodyPr/>
          <a:lstStyle/>
          <a:p>
            <a:r>
              <a:rPr lang="it-IT" smtClean="0"/>
              <a:t>ing. Angelo De Dona - Comando Provinciale Vigili del Fuoco Caserta</a:t>
            </a:r>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la progettazione, l'installazione, l'esercizio e la manutenzione degli  </a:t>
            </a:r>
            <a:r>
              <a:rPr lang="it-IT" u="sng" dirty="0" smtClean="0"/>
              <a:t>impianti di protezione attiva o Sistemi di protezione attiva contro l'incendio </a:t>
            </a:r>
            <a:r>
              <a:rPr lang="it-IT" dirty="0" smtClean="0"/>
              <a:t>devono  essere eseguiti in conformità alla regola dell'arte e a quanto di seguito riportato:</a:t>
            </a:r>
          </a:p>
        </p:txBody>
      </p:sp>
      <p:sp>
        <p:nvSpPr>
          <p:cNvPr id="4" name="Segnaposto numero diapositiva 3"/>
          <p:cNvSpPr>
            <a:spLocks noGrp="1"/>
          </p:cNvSpPr>
          <p:nvPr>
            <p:ph type="sldNum" sz="quarter" idx="12"/>
          </p:nvPr>
        </p:nvSpPr>
        <p:spPr/>
        <p:txBody>
          <a:bodyPr/>
          <a:lstStyle/>
          <a:p>
            <a:fld id="{75D94900-1219-4043-89CB-CAA1B4AB3F71}" type="slidenum">
              <a:rPr lang="it-IT" smtClean="0"/>
              <a:pPr/>
              <a:t>10</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6" name="Titolo 1"/>
          <p:cNvSpPr>
            <a:spLocks noGrp="1"/>
          </p:cNvSpPr>
          <p:nvPr>
            <p:ph type="title"/>
          </p:nvPr>
        </p:nvSpPr>
        <p:spPr>
          <a:xfrm>
            <a:off x="1428728" y="142852"/>
            <a:ext cx="7429552" cy="714380"/>
          </a:xfrm>
        </p:spPr>
        <p:txBody>
          <a:bodyPr>
            <a:normAutofit/>
          </a:bodyPr>
          <a:lstStyle/>
          <a:p>
            <a:pPr lvl="0"/>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a:t>
            </a:r>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10000"/>
          </a:bodyPr>
          <a:lstStyle/>
          <a:p>
            <a:r>
              <a:rPr lang="it-IT" sz="2800" b="1" dirty="0" smtClean="0">
                <a:solidFill>
                  <a:srgbClr val="FF0000"/>
                </a:solidFill>
              </a:rPr>
              <a:t>PROGETTAZIONE</a:t>
            </a:r>
          </a:p>
          <a:p>
            <a:r>
              <a:rPr lang="it-IT" sz="2800" dirty="0" smtClean="0"/>
              <a:t>I progetti devono essere elaborati secondo la regola dell'arte e nel rispetto della legislazione vigente (Decreto 37/2008).</a:t>
            </a:r>
          </a:p>
          <a:p>
            <a:r>
              <a:rPr lang="it-IT" sz="2800" dirty="0" smtClean="0"/>
              <a:t> Il progetto è </a:t>
            </a:r>
            <a:r>
              <a:rPr lang="it-IT" sz="2800" u="sng" dirty="0" smtClean="0"/>
              <a:t>obbligatorio</a:t>
            </a:r>
            <a:r>
              <a:rPr lang="it-IT" sz="2800" dirty="0" smtClean="0"/>
              <a:t> per l'installazione, la trasformazione e l'ampliamento degli impianti.</a:t>
            </a:r>
          </a:p>
          <a:p>
            <a:r>
              <a:rPr lang="it-IT" sz="2800" u="sng" dirty="0" smtClean="0"/>
              <a:t>Se il progetto segue le norme tecniche (UNI, CEI </a:t>
            </a:r>
            <a:r>
              <a:rPr lang="it-IT" sz="2800" u="sng" dirty="0" err="1" smtClean="0"/>
              <a:t>etc</a:t>
            </a:r>
            <a:r>
              <a:rPr lang="it-IT" sz="2800" u="sng" dirty="0" smtClean="0"/>
              <a:t>..) </a:t>
            </a:r>
            <a:r>
              <a:rPr lang="it-IT" sz="2800" dirty="0" smtClean="0"/>
              <a:t>il progetto è redatto secondo la regola dell'arte da un </a:t>
            </a:r>
            <a:r>
              <a:rPr lang="it-IT" sz="2800" dirty="0" smtClean="0">
                <a:solidFill>
                  <a:srgbClr val="FF0000"/>
                </a:solidFill>
              </a:rPr>
              <a:t>tecnico abilitato</a:t>
            </a:r>
            <a:r>
              <a:rPr lang="it-IT" sz="2800" dirty="0" smtClean="0"/>
              <a:t> </a:t>
            </a:r>
          </a:p>
          <a:p>
            <a:r>
              <a:rPr lang="it-IT" sz="2800" u="sng" dirty="0" smtClean="0"/>
              <a:t>Se il progetto segue le norme </a:t>
            </a:r>
            <a:r>
              <a:rPr lang="it-IT" sz="2800" dirty="0" smtClean="0"/>
              <a:t>pubblicate da organismi di standardizzazione internazionalmente riconosciuti nel settore antincendio, come ad esempio le </a:t>
            </a:r>
            <a:r>
              <a:rPr lang="it-IT" sz="2800" dirty="0" smtClean="0">
                <a:hlinkClick r:id="rId2"/>
              </a:rPr>
              <a:t>NFPA</a:t>
            </a:r>
            <a:r>
              <a:rPr lang="it-IT" sz="2800" dirty="0" smtClean="0"/>
              <a:t>, il progetto è redatto da un </a:t>
            </a:r>
            <a:r>
              <a:rPr lang="it-IT" sz="2800" dirty="0" smtClean="0">
                <a:solidFill>
                  <a:srgbClr val="FF0000"/>
                </a:solidFill>
              </a:rPr>
              <a:t>professionista antincendio</a:t>
            </a:r>
            <a:r>
              <a:rPr lang="it-IT" sz="2800" dirty="0" smtClean="0"/>
              <a:t>, dunque iscritto nelle liste del ministero dell'Interno.</a:t>
            </a:r>
          </a:p>
          <a:p>
            <a:endParaRPr lang="it-IT" sz="2800" dirty="0">
              <a:solidFill>
                <a:srgbClr val="FF0000"/>
              </a:solidFill>
            </a:endParaRPr>
          </a:p>
        </p:txBody>
      </p:sp>
      <p:sp>
        <p:nvSpPr>
          <p:cNvPr id="4" name="Segnaposto numero diapositiva 3"/>
          <p:cNvSpPr>
            <a:spLocks noGrp="1"/>
          </p:cNvSpPr>
          <p:nvPr>
            <p:ph type="sldNum" sz="quarter" idx="12"/>
          </p:nvPr>
        </p:nvSpPr>
        <p:spPr/>
        <p:txBody>
          <a:bodyPr/>
          <a:lstStyle/>
          <a:p>
            <a:fld id="{75D94900-1219-4043-89CB-CAA1B4AB3F71}" type="slidenum">
              <a:rPr lang="it-IT" smtClean="0"/>
              <a:pPr/>
              <a:t>11</a:t>
            </a:fld>
            <a:endParaRPr lang="it-IT" dirty="0"/>
          </a:p>
        </p:txBody>
      </p:sp>
      <p:sp>
        <p:nvSpPr>
          <p:cNvPr id="5" name="Segnaposto piè di pagina 4"/>
          <p:cNvSpPr>
            <a:spLocks noGrp="1"/>
          </p:cNvSpPr>
          <p:nvPr>
            <p:ph type="ftr" sz="quarter" idx="11"/>
          </p:nvPr>
        </p:nvSpPr>
        <p:spPr/>
        <p:txBody>
          <a:bodyPr/>
          <a:lstStyle/>
          <a:p>
            <a:r>
              <a:rPr lang="it-IT" dirty="0" smtClean="0"/>
              <a:t>ing. Angelo De Dona - Comando Provinciale Vigili del Fuoco Caserta</a:t>
            </a:r>
            <a:endParaRPr lang="it-IT" dirty="0"/>
          </a:p>
        </p:txBody>
      </p:sp>
      <p:sp>
        <p:nvSpPr>
          <p:cNvPr id="6" name="Titolo 1"/>
          <p:cNvSpPr>
            <a:spLocks noGrp="1"/>
          </p:cNvSpPr>
          <p:nvPr>
            <p:ph type="title"/>
          </p:nvPr>
        </p:nvSpPr>
        <p:spPr>
          <a:xfrm>
            <a:off x="1428728" y="142852"/>
            <a:ext cx="7429552" cy="714380"/>
          </a:xfrm>
        </p:spPr>
        <p:txBody>
          <a:bodyPr>
            <a:normAutofit/>
          </a:bodyPr>
          <a:lstStyle/>
          <a:p>
            <a:pPr lvl="0"/>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a:t>
            </a: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77500" lnSpcReduction="20000"/>
          </a:bodyPr>
          <a:lstStyle/>
          <a:p>
            <a:r>
              <a:rPr lang="it-IT" b="1" dirty="0" smtClean="0">
                <a:solidFill>
                  <a:srgbClr val="FF0000"/>
                </a:solidFill>
              </a:rPr>
              <a:t>INSTALLAZIONE</a:t>
            </a:r>
          </a:p>
          <a:p>
            <a:r>
              <a:rPr lang="it-IT" dirty="0" smtClean="0"/>
              <a:t>devono essere installati a regola d'arte, seguendo il progetto, le vigenti normative e le regolamentazioni tecniche applicabili.</a:t>
            </a:r>
          </a:p>
          <a:p>
            <a:endParaRPr lang="it-IT" dirty="0" smtClean="0"/>
          </a:p>
          <a:p>
            <a:r>
              <a:rPr lang="it-IT" dirty="0" smtClean="0"/>
              <a:t>Al termine dei lavori l'impresa installatrice dovrà fornire al responsabile dell'attività, oltre a quanto già </a:t>
            </a:r>
            <a:r>
              <a:rPr lang="it-IT" dirty="0" smtClean="0"/>
              <a:t>previsto dalla </a:t>
            </a:r>
            <a:r>
              <a:rPr lang="it-IT" dirty="0" smtClean="0"/>
              <a:t>normativa vigente (DICHIARAZIONE DI CONFROMITA’), la documentazione finale richiamata dalla norma impiegata per la progettazione e installazione dell'impianto, nonché il </a:t>
            </a:r>
            <a:r>
              <a:rPr lang="it-IT" b="1" u="sng" dirty="0" smtClean="0">
                <a:solidFill>
                  <a:srgbClr val="00B050"/>
                </a:solidFill>
              </a:rPr>
              <a:t>manuale d'uso e manutenzione dello stesso.</a:t>
            </a:r>
          </a:p>
          <a:p>
            <a:endParaRPr lang="it-IT" dirty="0" smtClean="0"/>
          </a:p>
          <a:p>
            <a:r>
              <a:rPr lang="it-IT" dirty="0" smtClean="0"/>
              <a:t>Tale documentazione è tenuta, dal responsabile dell'attività, a disposizione per eventuali controlli da parte delle autorità competenti.</a:t>
            </a:r>
            <a:endParaRPr lang="it-IT" dirty="0"/>
          </a:p>
        </p:txBody>
      </p:sp>
      <p:sp>
        <p:nvSpPr>
          <p:cNvPr id="4" name="Segnaposto numero diapositiva 3"/>
          <p:cNvSpPr>
            <a:spLocks noGrp="1"/>
          </p:cNvSpPr>
          <p:nvPr>
            <p:ph type="sldNum" sz="quarter" idx="12"/>
          </p:nvPr>
        </p:nvSpPr>
        <p:spPr/>
        <p:txBody>
          <a:bodyPr/>
          <a:lstStyle/>
          <a:p>
            <a:fld id="{75D94900-1219-4043-89CB-CAA1B4AB3F71}" type="slidenum">
              <a:rPr lang="it-IT" smtClean="0"/>
              <a:pPr/>
              <a:t>12</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6" name="Titolo 1"/>
          <p:cNvSpPr>
            <a:spLocks noGrp="1"/>
          </p:cNvSpPr>
          <p:nvPr>
            <p:ph type="title"/>
          </p:nvPr>
        </p:nvSpPr>
        <p:spPr>
          <a:xfrm>
            <a:off x="1428728" y="142852"/>
            <a:ext cx="7429552" cy="714380"/>
          </a:xfrm>
        </p:spPr>
        <p:txBody>
          <a:bodyPr>
            <a:normAutofit/>
          </a:bodyPr>
          <a:lstStyle/>
          <a:p>
            <a:pPr lvl="0"/>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a:t>
            </a: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70000" lnSpcReduction="20000"/>
          </a:bodyPr>
          <a:lstStyle/>
          <a:p>
            <a:r>
              <a:rPr lang="it-IT" b="1" dirty="0" smtClean="0">
                <a:solidFill>
                  <a:srgbClr val="FF0000"/>
                </a:solidFill>
              </a:rPr>
              <a:t>ESERCIZIO E MANUTENZIONE</a:t>
            </a:r>
          </a:p>
          <a:p>
            <a:r>
              <a:rPr lang="it-IT" dirty="0" smtClean="0">
                <a:solidFill>
                  <a:srgbClr val="00B050"/>
                </a:solidFill>
              </a:rPr>
              <a:t>L'esercizio e la manutenzione </a:t>
            </a:r>
            <a:r>
              <a:rPr lang="it-IT" dirty="0" smtClean="0"/>
              <a:t>degli impianti oggetto del presente decreto </a:t>
            </a:r>
            <a:r>
              <a:rPr lang="it-IT" dirty="0" smtClean="0">
                <a:solidFill>
                  <a:srgbClr val="00B050"/>
                </a:solidFill>
              </a:rPr>
              <a:t>devono essere effettuati secondo la regola dell'arte </a:t>
            </a:r>
            <a:r>
              <a:rPr lang="it-IT" dirty="0" smtClean="0"/>
              <a:t>ed essere condotti in accordo alla regolamentazione vigente ed a quanto indicato nelle norme tecniche pertinenti e nel manuale d'uso e manutenzione dell’impianto.</a:t>
            </a:r>
          </a:p>
          <a:p>
            <a:r>
              <a:rPr lang="it-IT" dirty="0" smtClean="0">
                <a:solidFill>
                  <a:srgbClr val="00B050"/>
                </a:solidFill>
              </a:rPr>
              <a:t>Il manuale d'uso e manutenzione </a:t>
            </a:r>
            <a:r>
              <a:rPr lang="it-IT" dirty="0" smtClean="0"/>
              <a:t>dell'impianto </a:t>
            </a:r>
            <a:r>
              <a:rPr lang="it-IT" dirty="0" smtClean="0">
                <a:solidFill>
                  <a:srgbClr val="00B050"/>
                </a:solidFill>
              </a:rPr>
              <a:t>è fornito </a:t>
            </a:r>
            <a:r>
              <a:rPr lang="it-IT" dirty="0" smtClean="0"/>
              <a:t>al responsabile dell’attività, </a:t>
            </a:r>
            <a:r>
              <a:rPr lang="it-IT" dirty="0" smtClean="0">
                <a:solidFill>
                  <a:srgbClr val="00B050"/>
                </a:solidFill>
              </a:rPr>
              <a:t>dall’impresa installatrice o</a:t>
            </a:r>
            <a:r>
              <a:rPr lang="it-IT" dirty="0" smtClean="0"/>
              <a:t>, per impianti privi dello stesso manuale, eseguiti prima dell'entrata in vigore del presente decreto, da un </a:t>
            </a:r>
            <a:r>
              <a:rPr lang="it-IT" dirty="0" smtClean="0">
                <a:solidFill>
                  <a:srgbClr val="00B050"/>
                </a:solidFill>
              </a:rPr>
              <a:t>professionista antincendio</a:t>
            </a:r>
            <a:r>
              <a:rPr lang="it-IT" dirty="0" smtClean="0"/>
              <a:t>.</a:t>
            </a:r>
          </a:p>
          <a:p>
            <a:r>
              <a:rPr lang="it-IT" dirty="0" smtClean="0"/>
              <a:t>Le operazioni da effettuare sugli impianti e la loro cadenza temporale sono quelle indicate dalle norme tecniche pertinenti, nonché dal manuale d'uso e manutenzione dell’impianto.</a:t>
            </a:r>
          </a:p>
          <a:p>
            <a:r>
              <a:rPr lang="it-IT" dirty="0" smtClean="0"/>
              <a:t>La manutenzione sugli impianti e sui componenti che li costituiscono è eseguita da </a:t>
            </a:r>
            <a:r>
              <a:rPr lang="it-IT" u="sng" dirty="0" smtClean="0"/>
              <a:t>personale esperto in materia</a:t>
            </a:r>
            <a:r>
              <a:rPr lang="it-IT" dirty="0" smtClean="0"/>
              <a:t>, sulla base della regola dell’arte, che garantisce la corretta esecuzione delle operazioni svolte.</a:t>
            </a:r>
            <a:endParaRPr lang="it-IT" dirty="0"/>
          </a:p>
        </p:txBody>
      </p:sp>
      <p:sp>
        <p:nvSpPr>
          <p:cNvPr id="4" name="Segnaposto numero diapositiva 3"/>
          <p:cNvSpPr>
            <a:spLocks noGrp="1"/>
          </p:cNvSpPr>
          <p:nvPr>
            <p:ph type="sldNum" sz="quarter" idx="12"/>
          </p:nvPr>
        </p:nvSpPr>
        <p:spPr/>
        <p:txBody>
          <a:bodyPr/>
          <a:lstStyle/>
          <a:p>
            <a:fld id="{75D94900-1219-4043-89CB-CAA1B4AB3F71}" type="slidenum">
              <a:rPr lang="it-IT" smtClean="0"/>
              <a:pPr/>
              <a:t>13</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6" name="Titolo 1"/>
          <p:cNvSpPr>
            <a:spLocks noGrp="1"/>
          </p:cNvSpPr>
          <p:nvPr>
            <p:ph type="title"/>
          </p:nvPr>
        </p:nvSpPr>
        <p:spPr>
          <a:xfrm>
            <a:off x="1428728" y="142852"/>
            <a:ext cx="7429552" cy="714380"/>
          </a:xfrm>
        </p:spPr>
        <p:txBody>
          <a:bodyPr>
            <a:normAutofit/>
          </a:bodyPr>
          <a:lstStyle/>
          <a:p>
            <a:pPr lvl="0"/>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92500" lnSpcReduction="10000"/>
          </a:bodyPr>
          <a:lstStyle/>
          <a:p>
            <a:r>
              <a:rPr lang="it-IT" sz="2400" b="1" dirty="0" smtClean="0">
                <a:solidFill>
                  <a:srgbClr val="FF0000"/>
                </a:solidFill>
              </a:rPr>
              <a:t>DOCUMENTAZIONE DA PRESENTARE AI FINI DELLA VALUTAZIONE DEI PROGETTI</a:t>
            </a:r>
          </a:p>
          <a:p>
            <a:pPr marL="355600" indent="-355600">
              <a:buFont typeface="Arial" pitchFamily="34" charset="0"/>
              <a:buChar char="•"/>
            </a:pPr>
            <a:r>
              <a:rPr lang="it-IT" sz="2800" dirty="0" smtClean="0"/>
              <a:t>Impianti da realizzare secondo le norme pubblicate dall'Ente di Normalizzazione Europea:</a:t>
            </a:r>
          </a:p>
          <a:p>
            <a:pPr marL="1098550" lvl="1" indent="-355600" algn="just">
              <a:buFont typeface="Arial" pitchFamily="34" charset="0"/>
              <a:buChar char="•"/>
            </a:pPr>
            <a:r>
              <a:rPr lang="it-IT" sz="2400" dirty="0" smtClean="0">
                <a:solidFill>
                  <a:srgbClr val="00B050"/>
                </a:solidFill>
              </a:rPr>
              <a:t>la documentazione da presentare è costituita dalla specifica dell’impianto che si intende realizzare a firma di tecnico abilitato.</a:t>
            </a:r>
          </a:p>
          <a:p>
            <a:pPr marL="355600" indent="-355600">
              <a:buFont typeface="Arial" pitchFamily="34" charset="0"/>
              <a:buChar char="•"/>
            </a:pPr>
            <a:r>
              <a:rPr lang="it-IT" sz="2800" dirty="0" smtClean="0"/>
              <a:t>Impianti da realizzare secondo le norme pubblicate da organismi di standardizzazione internazionalmente riconosciuti nel settore antincendio:</a:t>
            </a:r>
          </a:p>
          <a:p>
            <a:pPr marL="1098550" lvl="1" indent="-355600" algn="just">
              <a:buFont typeface="Arial" pitchFamily="34" charset="0"/>
              <a:buChar char="•"/>
            </a:pPr>
            <a:r>
              <a:rPr lang="it-IT" sz="2400" dirty="0" smtClean="0">
                <a:solidFill>
                  <a:srgbClr val="00B050"/>
                </a:solidFill>
              </a:rPr>
              <a:t>la documentazione da presentare è costituita dalla specifica dell’impianto che si intende realizzare a firma di professionista antincendio</a:t>
            </a:r>
          </a:p>
          <a:p>
            <a:pPr marL="355600" indent="-355600">
              <a:buFont typeface="Arial" pitchFamily="34" charset="0"/>
              <a:buChar char="•"/>
            </a:pPr>
            <a:endParaRPr lang="it-IT" sz="2400" dirty="0" smtClean="0"/>
          </a:p>
          <a:p>
            <a:pPr marL="1098550" lvl="1" indent="-355600">
              <a:buFont typeface="Arial" pitchFamily="34" charset="0"/>
              <a:buChar char="•"/>
            </a:pPr>
            <a:endParaRPr lang="it-IT" sz="2000" dirty="0" smtClean="0"/>
          </a:p>
          <a:p>
            <a:endParaRPr lang="it-IT" sz="2400" b="1" dirty="0" smtClean="0"/>
          </a:p>
          <a:p>
            <a:endParaRPr lang="it-IT" dirty="0"/>
          </a:p>
        </p:txBody>
      </p:sp>
      <p:sp>
        <p:nvSpPr>
          <p:cNvPr id="4" name="Segnaposto numero diapositiva 3"/>
          <p:cNvSpPr>
            <a:spLocks noGrp="1"/>
          </p:cNvSpPr>
          <p:nvPr>
            <p:ph type="sldNum" sz="quarter" idx="12"/>
          </p:nvPr>
        </p:nvSpPr>
        <p:spPr/>
        <p:txBody>
          <a:bodyPr/>
          <a:lstStyle/>
          <a:p>
            <a:fld id="{75D94900-1219-4043-89CB-CAA1B4AB3F71}" type="slidenum">
              <a:rPr lang="it-IT" smtClean="0"/>
              <a:pPr/>
              <a:t>14</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6" name="Titolo 1"/>
          <p:cNvSpPr>
            <a:spLocks noGrp="1"/>
          </p:cNvSpPr>
          <p:nvPr>
            <p:ph type="title"/>
          </p:nvPr>
        </p:nvSpPr>
        <p:spPr>
          <a:xfrm>
            <a:off x="1428728" y="142852"/>
            <a:ext cx="7429552" cy="714380"/>
          </a:xfrm>
        </p:spPr>
        <p:txBody>
          <a:bodyPr>
            <a:normAutofit/>
          </a:bodyPr>
          <a:lstStyle/>
          <a:p>
            <a:pPr lvl="0"/>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 documentazione </a:t>
            </a:r>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55000" lnSpcReduction="20000"/>
          </a:bodyPr>
          <a:lstStyle/>
          <a:p>
            <a:pPr marL="269875" indent="-269875"/>
            <a:r>
              <a:rPr lang="it-IT" dirty="0" smtClean="0">
                <a:solidFill>
                  <a:srgbClr val="FF0000"/>
                </a:solidFill>
              </a:rPr>
              <a:t>SPECIFICA DELL’IMPIANTO</a:t>
            </a:r>
            <a:r>
              <a:rPr lang="it-IT" dirty="0" smtClean="0"/>
              <a:t>:</a:t>
            </a:r>
          </a:p>
          <a:p>
            <a:pPr marL="269875" indent="-269875">
              <a:buFont typeface="Arial" pitchFamily="34" charset="0"/>
              <a:buChar char="•"/>
            </a:pPr>
            <a:r>
              <a:rPr lang="it-IT" dirty="0" smtClean="0"/>
              <a:t>richiamo della norma di progettazione che si intende applicare;</a:t>
            </a:r>
          </a:p>
          <a:p>
            <a:pPr marL="269875" indent="-269875">
              <a:buFont typeface="Arial" pitchFamily="34" charset="0"/>
              <a:buChar char="•"/>
            </a:pPr>
            <a:r>
              <a:rPr lang="it-IT" dirty="0" smtClean="0"/>
              <a:t>la classificazione del livello di pericolosità, ove previsto</a:t>
            </a:r>
          </a:p>
          <a:p>
            <a:pPr marL="269875" indent="-269875">
              <a:buFont typeface="Arial" pitchFamily="34" charset="0"/>
              <a:buChar char="•"/>
            </a:pPr>
            <a:r>
              <a:rPr lang="it-IT" dirty="0" smtClean="0"/>
              <a:t>lo schema a blocchi dell’impianto che si intende realizzare</a:t>
            </a:r>
          </a:p>
          <a:p>
            <a:pPr marL="269875" indent="-269875">
              <a:buFont typeface="Arial" pitchFamily="34" charset="0"/>
              <a:buChar char="•"/>
            </a:pPr>
            <a:r>
              <a:rPr lang="it-IT" dirty="0" smtClean="0"/>
              <a:t>sintesi dei dati tecnici che descrivono le prestazioni dell'impianto, </a:t>
            </a:r>
          </a:p>
          <a:p>
            <a:pPr marL="269875" indent="-269875">
              <a:buFont typeface="Arial" pitchFamily="34" charset="0"/>
              <a:buChar char="•"/>
            </a:pPr>
            <a:r>
              <a:rPr lang="it-IT" dirty="0" smtClean="0"/>
              <a:t>Caratteristiche dimensionali dell’impianto:</a:t>
            </a:r>
          </a:p>
          <a:p>
            <a:pPr marL="1012825" lvl="1" indent="-269875">
              <a:buFont typeface="Arial" pitchFamily="34" charset="0"/>
              <a:buChar char="•"/>
            </a:pPr>
            <a:r>
              <a:rPr lang="it-IT" dirty="0" smtClean="0"/>
              <a:t>portate specifiche, </a:t>
            </a:r>
          </a:p>
          <a:p>
            <a:pPr marL="1012825" lvl="1" indent="-269875">
              <a:buFont typeface="Arial" pitchFamily="34" charset="0"/>
              <a:buChar char="•"/>
            </a:pPr>
            <a:r>
              <a:rPr lang="it-IT" dirty="0" smtClean="0"/>
              <a:t>pressioni operative, </a:t>
            </a:r>
          </a:p>
          <a:p>
            <a:pPr marL="1012825" lvl="1" indent="-269875">
              <a:buFont typeface="Arial" pitchFamily="34" charset="0"/>
              <a:buChar char="•"/>
            </a:pPr>
            <a:r>
              <a:rPr lang="it-IT" dirty="0" smtClean="0"/>
              <a:t>caratteristica e durata dell'alimentazione dell'agente estinguente, l'estensione dettagliata dell'impianto,  ecc.) </a:t>
            </a:r>
          </a:p>
          <a:p>
            <a:pPr marL="269875" indent="-269875">
              <a:buFont typeface="Arial" pitchFamily="34" charset="0"/>
              <a:buChar char="•"/>
            </a:pPr>
            <a:r>
              <a:rPr lang="it-IT" dirty="0" smtClean="0"/>
              <a:t>Caratteristiche dei componenti da impiegare nella sua realizzazione:</a:t>
            </a:r>
          </a:p>
          <a:p>
            <a:pPr marL="1012825" lvl="1" indent="-269875">
              <a:buFont typeface="Arial" pitchFamily="34" charset="0"/>
              <a:buChar char="•"/>
            </a:pPr>
            <a:r>
              <a:rPr lang="it-IT" dirty="0" smtClean="0"/>
              <a:t>tubazioni, </a:t>
            </a:r>
          </a:p>
          <a:p>
            <a:pPr marL="1012825" lvl="1" indent="-269875">
              <a:buFont typeface="Arial" pitchFamily="34" charset="0"/>
              <a:buChar char="•"/>
            </a:pPr>
            <a:r>
              <a:rPr lang="it-IT" dirty="0" smtClean="0"/>
              <a:t>erogatori, </a:t>
            </a:r>
          </a:p>
          <a:p>
            <a:pPr marL="1012825" lvl="1" indent="-269875">
              <a:buFont typeface="Arial" pitchFamily="34" charset="0"/>
              <a:buChar char="•"/>
            </a:pPr>
            <a:r>
              <a:rPr lang="it-IT" dirty="0" smtClean="0"/>
              <a:t>sensori, </a:t>
            </a:r>
          </a:p>
          <a:p>
            <a:pPr marL="1012825" lvl="1" indent="-269875">
              <a:buFont typeface="Arial" pitchFamily="34" charset="0"/>
              <a:buChar char="•"/>
            </a:pPr>
            <a:r>
              <a:rPr lang="it-IT" dirty="0" smtClean="0"/>
              <a:t>riserve di agente estinguente, </a:t>
            </a:r>
          </a:p>
          <a:p>
            <a:pPr marL="1012825" lvl="1" indent="-269875">
              <a:buFont typeface="Arial" pitchFamily="34" charset="0"/>
              <a:buChar char="•"/>
            </a:pPr>
            <a:r>
              <a:rPr lang="it-IT" dirty="0" smtClean="0"/>
              <a:t>aperture di evacuazione, </a:t>
            </a:r>
          </a:p>
          <a:p>
            <a:pPr marL="1012825" lvl="1" indent="-269875">
              <a:buFont typeface="Arial" pitchFamily="34" charset="0"/>
              <a:buChar char="•"/>
            </a:pPr>
            <a:r>
              <a:rPr lang="it-IT" dirty="0" smtClean="0"/>
              <a:t>aperture di afflusso, ecc.). </a:t>
            </a:r>
          </a:p>
        </p:txBody>
      </p:sp>
      <p:sp>
        <p:nvSpPr>
          <p:cNvPr id="4" name="Segnaposto numero diapositiva 3"/>
          <p:cNvSpPr>
            <a:spLocks noGrp="1"/>
          </p:cNvSpPr>
          <p:nvPr>
            <p:ph type="sldNum" sz="quarter" idx="12"/>
          </p:nvPr>
        </p:nvSpPr>
        <p:spPr/>
        <p:txBody>
          <a:bodyPr/>
          <a:lstStyle/>
          <a:p>
            <a:fld id="{75D94900-1219-4043-89CB-CAA1B4AB3F71}" type="slidenum">
              <a:rPr lang="it-IT" smtClean="0"/>
              <a:pPr/>
              <a:t>15</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6" name="Titolo 1"/>
          <p:cNvSpPr>
            <a:spLocks noGrp="1"/>
          </p:cNvSpPr>
          <p:nvPr>
            <p:ph type="title"/>
          </p:nvPr>
        </p:nvSpPr>
        <p:spPr>
          <a:xfrm>
            <a:off x="1428728" y="142852"/>
            <a:ext cx="7429552" cy="714380"/>
          </a:xfrm>
        </p:spPr>
        <p:txBody>
          <a:bodyPr>
            <a:normAutofit/>
          </a:bodyPr>
          <a:lstStyle/>
          <a:p>
            <a:pPr lvl="0"/>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 documentazione </a:t>
            </a: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285860"/>
            <a:ext cx="8229600" cy="5357850"/>
          </a:xfrm>
        </p:spPr>
        <p:txBody>
          <a:bodyPr>
            <a:normAutofit fontScale="40000" lnSpcReduction="20000"/>
          </a:bodyPr>
          <a:lstStyle/>
          <a:p>
            <a:r>
              <a:rPr lang="it-IT" b="1" dirty="0" smtClean="0"/>
              <a:t>DOCUMENTAZIONE DA PRESENTARE AI FINI DEI CONTROLLI </a:t>
            </a:r>
            <a:r>
              <a:rPr lang="it-IT" b="1" dirty="0" err="1" smtClean="0"/>
              <a:t>DI</a:t>
            </a:r>
            <a:r>
              <a:rPr lang="it-IT" b="1" dirty="0" smtClean="0"/>
              <a:t> PREVENZIONE INCENDI</a:t>
            </a:r>
          </a:p>
          <a:p>
            <a:pPr marL="452438" indent="-452438"/>
            <a:r>
              <a:rPr lang="it-IT" sz="5100" dirty="0" smtClean="0">
                <a:solidFill>
                  <a:srgbClr val="00B050"/>
                </a:solidFill>
              </a:rPr>
              <a:t>Impianti realizzati secondo le norme pubblicate dall'Ente di normalizzazione Europea:</a:t>
            </a:r>
          </a:p>
          <a:p>
            <a:pPr marL="452438" indent="-452438">
              <a:lnSpc>
                <a:spcPct val="120000"/>
              </a:lnSpc>
              <a:buFont typeface="Wingdings" pitchFamily="2" charset="2"/>
              <a:buChar char="Ø"/>
            </a:pPr>
            <a:r>
              <a:rPr lang="it-IT" sz="4200" dirty="0" smtClean="0"/>
              <a:t>per gli impianti ricadenti nel campo di applicazione del decreto interministeriale 22 gennaio 2008, n. 37 e successive modificazioni, la documentazione da presentare </a:t>
            </a:r>
            <a:r>
              <a:rPr lang="it-IT" sz="4200" u="sng" dirty="0" smtClean="0"/>
              <a:t>è costituita dalla dichiarazione di conformità </a:t>
            </a:r>
            <a:r>
              <a:rPr lang="it-IT" sz="4200" dirty="0" smtClean="0"/>
              <a:t>resa ai sensi dell'articolo 7 del citato decreto. </a:t>
            </a:r>
            <a:r>
              <a:rPr lang="it-IT" sz="4200" b="1" dirty="0" smtClean="0"/>
              <a:t>Il progetto e gli allegati obbligatori devono essere consegnati al responsabile dell'attività e da questi tenuti a disposizione delle autorità competenti per eventuali controlli. </a:t>
            </a:r>
          </a:p>
          <a:p>
            <a:pPr marL="452438" indent="-452438">
              <a:lnSpc>
                <a:spcPct val="120000"/>
              </a:lnSpc>
              <a:buFont typeface="Wingdings" pitchFamily="2" charset="2"/>
              <a:buChar char="Ø"/>
            </a:pPr>
            <a:r>
              <a:rPr lang="it-IT" sz="4200" dirty="0" smtClean="0"/>
              <a:t>Per gli impianti non ricadenti nel campo di applicazione del decreto interministeriale 22 gennaio 2008, n. 37 e successive modificazioni, la documentazione da presentare è costituita dalla </a:t>
            </a:r>
            <a:r>
              <a:rPr lang="it-IT" sz="4200" u="sng" dirty="0" smtClean="0"/>
              <a:t>dichiarazione di corretta installazione e corretto funzionamento dell'impianto</a:t>
            </a:r>
            <a:r>
              <a:rPr lang="it-IT" sz="4200" dirty="0" smtClean="0"/>
              <a:t>, di cui al decreto del Ministero dell'interno 7 agosto 2012, </a:t>
            </a:r>
            <a:r>
              <a:rPr lang="it-IT" sz="4200" u="sng" dirty="0" smtClean="0"/>
              <a:t>a firma dell'impresa installatrice</a:t>
            </a:r>
            <a:r>
              <a:rPr lang="it-IT" sz="4200" dirty="0" smtClean="0"/>
              <a:t>, ovvero, </a:t>
            </a:r>
            <a:r>
              <a:rPr lang="it-IT" sz="4200" u="sng" dirty="0" smtClean="0"/>
              <a:t>per gli impianti privi della dichiarazione di conformità, ed eseguiti prima dell'entrata in vigore del presente decreto</a:t>
            </a:r>
            <a:r>
              <a:rPr lang="it-IT" sz="4200" dirty="0" smtClean="0"/>
              <a:t>, dalla </a:t>
            </a:r>
            <a:r>
              <a:rPr lang="it-IT" sz="4200" u="sng" dirty="0" smtClean="0"/>
              <a:t>certificazione di rispondenza e di corretto funzionamento dell'impianto, di cui al sopra citato decreto, resa da un </a:t>
            </a:r>
            <a:r>
              <a:rPr lang="it-IT" sz="4200" u="sng" dirty="0" smtClean="0">
                <a:solidFill>
                  <a:srgbClr val="00B050"/>
                </a:solidFill>
              </a:rPr>
              <a:t>professionista antincendio</a:t>
            </a:r>
            <a:r>
              <a:rPr lang="it-IT" sz="4200" dirty="0" smtClean="0"/>
              <a:t>. Il progetto e gli allegati dovranno essere consegnati al responsabile dell'attività e da questi tenuti a disposizione delle autorità competenti per eventuali controlli.</a:t>
            </a:r>
            <a:endParaRPr lang="it-IT" sz="4200" dirty="0"/>
          </a:p>
        </p:txBody>
      </p:sp>
      <p:sp>
        <p:nvSpPr>
          <p:cNvPr id="4" name="Segnaposto numero diapositiva 3"/>
          <p:cNvSpPr>
            <a:spLocks noGrp="1"/>
          </p:cNvSpPr>
          <p:nvPr>
            <p:ph type="sldNum" sz="quarter" idx="12"/>
          </p:nvPr>
        </p:nvSpPr>
        <p:spPr/>
        <p:txBody>
          <a:bodyPr/>
          <a:lstStyle/>
          <a:p>
            <a:fld id="{75D94900-1219-4043-89CB-CAA1B4AB3F71}" type="slidenum">
              <a:rPr lang="it-IT" smtClean="0"/>
              <a:pPr/>
              <a:t>16</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6" name="Titolo 1"/>
          <p:cNvSpPr>
            <a:spLocks noGrp="1"/>
          </p:cNvSpPr>
          <p:nvPr>
            <p:ph type="title"/>
          </p:nvPr>
        </p:nvSpPr>
        <p:spPr>
          <a:xfrm>
            <a:off x="1428728" y="142852"/>
            <a:ext cx="7429552" cy="714380"/>
          </a:xfrm>
        </p:spPr>
        <p:txBody>
          <a:bodyPr>
            <a:normAutofit/>
          </a:bodyPr>
          <a:lstStyle/>
          <a:p>
            <a:pPr lvl="0"/>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 documentazione </a:t>
            </a:r>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20000"/>
          </a:bodyPr>
          <a:lstStyle/>
          <a:p>
            <a:pPr lvl="1" algn="just">
              <a:buFont typeface="Wingdings" pitchFamily="2" charset="2"/>
              <a:buChar char="Ø"/>
            </a:pPr>
            <a:r>
              <a:rPr lang="it-IT" dirty="0" smtClean="0"/>
              <a:t>Per gli impianti installati in attività per le quali sono stati utilizzati i criteri di valutazione del livello di rischio e di progettazione delle conseguenti misure compensative, previsti dal decreto del Ministro dell’interno del 9 maggio 2007, la documentazione di cui sopra dovrà essere integrata con la certificazione di rispondenza e di corretto funzionamento dell'impianto, a firma di professionista antincendio.</a:t>
            </a:r>
          </a:p>
          <a:p>
            <a:r>
              <a:rPr lang="it-IT" dirty="0" smtClean="0">
                <a:solidFill>
                  <a:srgbClr val="00B050"/>
                </a:solidFill>
              </a:rPr>
              <a:t>Impianti realizzati secondo norme pubblicate da organismi di standardizzazione internazionalmente riconosciuti nel settore antincendio:</a:t>
            </a:r>
          </a:p>
          <a:p>
            <a:pPr lvl="1" algn="just">
              <a:buFont typeface="Wingdings" pitchFamily="2" charset="2"/>
              <a:buChar char="Ø"/>
            </a:pPr>
            <a:r>
              <a:rPr lang="it-IT" dirty="0" smtClean="0"/>
              <a:t>la documentazione da presentare è quella di cui alla  precedente lettera a), primo comma, integrata dalla certificazione di rispondenza e di corretto funzionamento dell'impianto, a firma di professionista antincendio.</a:t>
            </a:r>
            <a:endParaRPr lang="it-IT" dirty="0"/>
          </a:p>
        </p:txBody>
      </p:sp>
      <p:sp>
        <p:nvSpPr>
          <p:cNvPr id="4" name="Segnaposto piè di pagina 3"/>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5" name="Segnaposto numero diapositiva 4"/>
          <p:cNvSpPr>
            <a:spLocks noGrp="1"/>
          </p:cNvSpPr>
          <p:nvPr>
            <p:ph type="sldNum" sz="quarter" idx="12"/>
          </p:nvPr>
        </p:nvSpPr>
        <p:spPr/>
        <p:txBody>
          <a:bodyPr/>
          <a:lstStyle/>
          <a:p>
            <a:fld id="{75D94900-1219-4043-89CB-CAA1B4AB3F71}" type="slidenum">
              <a:rPr lang="it-IT" smtClean="0"/>
              <a:pPr/>
              <a:t>17</a:t>
            </a:fld>
            <a:endParaRPr lang="it-IT"/>
          </a:p>
        </p:txBody>
      </p:sp>
      <p:sp>
        <p:nvSpPr>
          <p:cNvPr id="6" name="Titolo 1"/>
          <p:cNvSpPr>
            <a:spLocks noGrp="1"/>
          </p:cNvSpPr>
          <p:nvPr>
            <p:ph type="title"/>
          </p:nvPr>
        </p:nvSpPr>
        <p:spPr>
          <a:xfrm>
            <a:off x="1428728" y="142852"/>
            <a:ext cx="7429552" cy="714380"/>
          </a:xfrm>
        </p:spPr>
        <p:txBody>
          <a:bodyPr>
            <a:normAutofit/>
          </a:bodyPr>
          <a:lstStyle/>
          <a:p>
            <a:pPr lvl="0"/>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a:t>
            </a:r>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b="1" dirty="0" smtClean="0"/>
              <a:t>DOCUMENTAZIONE INERENTE L'ESERCIZIO</a:t>
            </a:r>
          </a:p>
          <a:p>
            <a:r>
              <a:rPr lang="it-IT" dirty="0" smtClean="0"/>
              <a:t>Le operazioni di controllo, manutenzione, devono essere annotate nel registro dei controlli di cui al </a:t>
            </a:r>
            <a:r>
              <a:rPr lang="it-IT" dirty="0" err="1" smtClean="0"/>
              <a:t>Dlvo</a:t>
            </a:r>
            <a:r>
              <a:rPr lang="it-IT" dirty="0" smtClean="0"/>
              <a:t> 81/2008 o articolo 6 del DPR 151/2011</a:t>
            </a:r>
          </a:p>
          <a:p>
            <a:r>
              <a:rPr lang="it-IT" dirty="0" smtClean="0"/>
              <a:t>Tale registro deve essere mantenuto aggiornato e reso disponibile ai fini dei controlli di competenza del Comando provinciale.</a:t>
            </a:r>
            <a:endParaRPr lang="it-IT" dirty="0"/>
          </a:p>
        </p:txBody>
      </p:sp>
      <p:sp>
        <p:nvSpPr>
          <p:cNvPr id="4" name="Segnaposto numero diapositiva 3"/>
          <p:cNvSpPr>
            <a:spLocks noGrp="1"/>
          </p:cNvSpPr>
          <p:nvPr>
            <p:ph type="sldNum" sz="quarter" idx="12"/>
          </p:nvPr>
        </p:nvSpPr>
        <p:spPr/>
        <p:txBody>
          <a:bodyPr/>
          <a:lstStyle/>
          <a:p>
            <a:fld id="{75D94900-1219-4043-89CB-CAA1B4AB3F71}" type="slidenum">
              <a:rPr lang="it-IT" smtClean="0"/>
              <a:pPr/>
              <a:t>18</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6" name="Titolo 1"/>
          <p:cNvSpPr>
            <a:spLocks noGrp="1"/>
          </p:cNvSpPr>
          <p:nvPr>
            <p:ph type="title"/>
          </p:nvPr>
        </p:nvSpPr>
        <p:spPr>
          <a:xfrm>
            <a:off x="1428728" y="142852"/>
            <a:ext cx="7429552" cy="714380"/>
          </a:xfrm>
        </p:spPr>
        <p:txBody>
          <a:bodyPr>
            <a:normAutofit/>
          </a:bodyPr>
          <a:lstStyle/>
          <a:p>
            <a:pPr lvl="0"/>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 esercizio </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214422"/>
            <a:ext cx="8229600" cy="5214974"/>
          </a:xfrm>
        </p:spPr>
        <p:txBody>
          <a:bodyPr>
            <a:normAutofit fontScale="62500" lnSpcReduction="20000"/>
          </a:bodyPr>
          <a:lstStyle/>
          <a:p>
            <a:r>
              <a:rPr lang="it-IT" b="1" dirty="0" smtClean="0"/>
              <a:t>RETI </a:t>
            </a:r>
            <a:r>
              <a:rPr lang="it-IT" b="1" dirty="0" err="1" smtClean="0"/>
              <a:t>DI</a:t>
            </a:r>
            <a:r>
              <a:rPr lang="it-IT" b="1" dirty="0" smtClean="0"/>
              <a:t> IDRANTI NELLE ATTIVITÀ REGOLAMENTATE DA SPECIFICHE DISPOSIZIONI </a:t>
            </a:r>
            <a:r>
              <a:rPr lang="it-IT" b="1" dirty="0" err="1" smtClean="0"/>
              <a:t>DI</a:t>
            </a:r>
            <a:r>
              <a:rPr lang="it-IT" b="1" dirty="0" smtClean="0"/>
              <a:t> PREVENZIONE INCENDI</a:t>
            </a:r>
          </a:p>
          <a:p>
            <a:endParaRPr lang="it-IT" b="1" dirty="0" smtClean="0"/>
          </a:p>
          <a:p>
            <a:r>
              <a:rPr lang="it-IT" dirty="0" smtClean="0"/>
              <a:t>Ai fini della progettazione di un impianto idrico antincendio ad idranti, la regola tecnica stabilisce i livelli di pericolosità e quindi la tipologia di protezione da adottare anche in relazione alle caratteristiche dell’alimentazione idrica.</a:t>
            </a:r>
          </a:p>
          <a:p>
            <a:r>
              <a:rPr lang="it-IT" dirty="0" smtClean="0"/>
              <a:t>La necessità di realizzare una rete di idranti può inoltre essere stabilita nell'ambito della valutazione del rischio d'incendio.</a:t>
            </a:r>
          </a:p>
          <a:p>
            <a:r>
              <a:rPr lang="it-IT" dirty="0" smtClean="0"/>
              <a:t>Per le reti idranti da realizzare in una delle sottoelencate attività si applica la norma UNI 10779, ed i parametri di cui sopra sono individuati come di seguito specificato.</a:t>
            </a:r>
          </a:p>
          <a:p>
            <a:r>
              <a:rPr lang="it-IT" dirty="0" smtClean="0"/>
              <a:t>Ai fini della determinazione della continuità dell'alimentazione elettrica, la disponibilità del servizio potrà essere attestata mediante dati statistici relativi agli anni precedenti, analogamente a quanto specificato dalla norma UNI 10779 per l'alimentazione idrica.</a:t>
            </a:r>
          </a:p>
          <a:p>
            <a:r>
              <a:rPr lang="it-IT" dirty="0" smtClean="0">
                <a:solidFill>
                  <a:srgbClr val="FF0000"/>
                </a:solidFill>
              </a:rPr>
              <a:t>Le attestazioni relative alla continuità dell'alimentazione idrica e/o elettrica sono rilasciate dagli Enti erogatori o da professionista antincendio</a:t>
            </a:r>
            <a:r>
              <a:rPr lang="it-IT" dirty="0" smtClean="0"/>
              <a:t>.</a:t>
            </a:r>
          </a:p>
        </p:txBody>
      </p:sp>
      <p:sp>
        <p:nvSpPr>
          <p:cNvPr id="4" name="Segnaposto numero diapositiva 3"/>
          <p:cNvSpPr>
            <a:spLocks noGrp="1"/>
          </p:cNvSpPr>
          <p:nvPr>
            <p:ph type="sldNum" sz="quarter" idx="12"/>
          </p:nvPr>
        </p:nvSpPr>
        <p:spPr/>
        <p:txBody>
          <a:bodyPr/>
          <a:lstStyle/>
          <a:p>
            <a:fld id="{75D94900-1219-4043-89CB-CAA1B4AB3F71}" type="slidenum">
              <a:rPr lang="it-IT" smtClean="0"/>
              <a:pPr/>
              <a:t>19</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6" name="Titolo 1"/>
          <p:cNvSpPr>
            <a:spLocks noGrp="1"/>
          </p:cNvSpPr>
          <p:nvPr>
            <p:ph type="title"/>
          </p:nvPr>
        </p:nvSpPr>
        <p:spPr>
          <a:xfrm>
            <a:off x="1428728" y="142852"/>
            <a:ext cx="7429552" cy="714380"/>
          </a:xfrm>
        </p:spPr>
        <p:txBody>
          <a:bodyPr>
            <a:normAutofit/>
          </a:bodyPr>
          <a:lstStyle/>
          <a:p>
            <a:pPr lvl="0"/>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 progettazione </a:t>
            </a:r>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elettrograf.com/img/antincendio.jpg"/>
          <p:cNvPicPr>
            <a:picLocks noChangeAspect="1" noChangeArrowheads="1"/>
          </p:cNvPicPr>
          <p:nvPr/>
        </p:nvPicPr>
        <p:blipFill>
          <a:blip r:embed="rId2">
            <a:duotone>
              <a:schemeClr val="bg2">
                <a:shade val="45000"/>
                <a:satMod val="135000"/>
              </a:schemeClr>
              <a:prstClr val="white"/>
            </a:duotone>
            <a:lum contrast="42000"/>
          </a:blip>
          <a:srcRect/>
          <a:stretch>
            <a:fillRect/>
          </a:stretch>
        </p:blipFill>
        <p:spPr bwMode="auto">
          <a:xfrm>
            <a:off x="500034" y="1071546"/>
            <a:ext cx="8072494" cy="5329275"/>
          </a:xfrm>
          <a:prstGeom prst="rect">
            <a:avLst/>
          </a:prstGeom>
          <a:noFill/>
        </p:spPr>
      </p:pic>
      <p:sp>
        <p:nvSpPr>
          <p:cNvPr id="2" name="CasellaDiTesto 7"/>
          <p:cNvSpPr txBox="1">
            <a:spLocks noChangeArrowheads="1"/>
          </p:cNvSpPr>
          <p:nvPr/>
        </p:nvSpPr>
        <p:spPr bwMode="auto">
          <a:xfrm>
            <a:off x="2357422" y="1738488"/>
            <a:ext cx="6297628" cy="1261884"/>
          </a:xfrm>
          <a:prstGeom prst="rect">
            <a:avLst/>
          </a:prstGeom>
          <a:noFill/>
          <a:ln w="9525">
            <a:noFill/>
            <a:miter lim="800000"/>
            <a:headEnd/>
            <a:tailEnd/>
          </a:ln>
        </p:spPr>
        <p:txBody>
          <a:bodyPr wrap="square">
            <a:spAutoFit/>
          </a:bodyPr>
          <a:lstStyle/>
          <a:p>
            <a:pPr lvl="0" algn="ctr">
              <a:spcBef>
                <a:spcPct val="0"/>
              </a:spcBef>
              <a:defRPr/>
            </a:pPr>
            <a:r>
              <a:rPr lang="it-IT"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a:t>
            </a:r>
          </a:p>
          <a:p>
            <a:pPr algn="ctr"/>
            <a:r>
              <a:rPr lang="it-IT" sz="2000" i="1" dirty="0" smtClean="0">
                <a:solidFill>
                  <a:srgbClr val="A92117"/>
                </a:solidFill>
                <a:latin typeface="Bodoni MT" pitchFamily="18" charset="0"/>
                <a:ea typeface="Batang" pitchFamily="18" charset="-127"/>
              </a:rPr>
              <a:t>ing. Angelo De Dona</a:t>
            </a:r>
          </a:p>
          <a:p>
            <a:pPr algn="ctr"/>
            <a:r>
              <a:rPr lang="it-IT" sz="2000" i="1" dirty="0" smtClean="0">
                <a:solidFill>
                  <a:srgbClr val="A92117"/>
                </a:solidFill>
                <a:latin typeface="Bodoni MT" pitchFamily="18" charset="0"/>
                <a:ea typeface="Batang" pitchFamily="18" charset="-127"/>
              </a:rPr>
              <a:t>Comando </a:t>
            </a:r>
            <a:r>
              <a:rPr lang="it-IT" sz="2000" i="1" dirty="0">
                <a:solidFill>
                  <a:srgbClr val="A92117"/>
                </a:solidFill>
                <a:latin typeface="Bodoni MT" pitchFamily="18" charset="0"/>
                <a:ea typeface="Batang" pitchFamily="18" charset="-127"/>
              </a:rPr>
              <a:t>Provinciale VVF Caserta</a:t>
            </a:r>
          </a:p>
        </p:txBody>
      </p:sp>
      <p:pic>
        <p:nvPicPr>
          <p:cNvPr id="3" name="Picture 6"/>
          <p:cNvPicPr>
            <a:picLocks noChangeAspect="1" noChangeArrowheads="1"/>
          </p:cNvPicPr>
          <p:nvPr/>
        </p:nvPicPr>
        <p:blipFill>
          <a:blip r:embed="rId3"/>
          <a:srcRect/>
          <a:stretch>
            <a:fillRect/>
          </a:stretch>
        </p:blipFill>
        <p:spPr bwMode="auto">
          <a:xfrm>
            <a:off x="500063" y="2649538"/>
            <a:ext cx="1809750" cy="1914525"/>
          </a:xfrm>
          <a:prstGeom prst="rect">
            <a:avLst/>
          </a:prstGeom>
          <a:noFill/>
          <a:ln w="9525">
            <a:noFill/>
            <a:miter lim="800000"/>
            <a:headEnd/>
            <a:tailEnd/>
          </a:ln>
        </p:spPr>
      </p:pic>
      <p:sp>
        <p:nvSpPr>
          <p:cNvPr id="5" name="CasellaDiTesto 7"/>
          <p:cNvSpPr txBox="1">
            <a:spLocks noChangeArrowheads="1"/>
          </p:cNvSpPr>
          <p:nvPr/>
        </p:nvSpPr>
        <p:spPr bwMode="auto">
          <a:xfrm>
            <a:off x="285720" y="271327"/>
            <a:ext cx="8501122" cy="800219"/>
          </a:xfrm>
          <a:prstGeom prst="rect">
            <a:avLst/>
          </a:prstGeom>
          <a:noFill/>
          <a:ln w="9525">
            <a:noFill/>
            <a:miter lim="800000"/>
            <a:headEnd/>
            <a:tailEnd/>
          </a:ln>
        </p:spPr>
        <p:txBody>
          <a:bodyPr wrap="square">
            <a:spAutoFit/>
          </a:bodyPr>
          <a:lstStyle/>
          <a:p>
            <a:pPr algn="just"/>
            <a:r>
              <a:rPr lang="pt-BR" sz="3200" i="1" dirty="0">
                <a:solidFill>
                  <a:srgbClr val="A92117"/>
                </a:solidFill>
                <a:latin typeface="Bodoni MT" pitchFamily="18" charset="0"/>
                <a:ea typeface="Batang" pitchFamily="18" charset="-127"/>
              </a:rPr>
              <a:t>Corso di specializzazione in prevenzione incendi                      </a:t>
            </a:r>
            <a:r>
              <a:rPr lang="pt-BR" sz="1400" i="1" dirty="0">
                <a:solidFill>
                  <a:srgbClr val="A92117"/>
                </a:solidFill>
                <a:latin typeface="Bodoni MT" pitchFamily="18" charset="0"/>
                <a:ea typeface="Batang" pitchFamily="18" charset="-127"/>
              </a:rPr>
              <a:t>Ordine degli ingegneri della Provincia di Caserta – 14 Marzo </a:t>
            </a:r>
            <a:r>
              <a:rPr lang="pt-BR" sz="1400" i="1" dirty="0" smtClean="0">
                <a:solidFill>
                  <a:srgbClr val="A92117"/>
                </a:solidFill>
                <a:latin typeface="Bodoni MT" pitchFamily="18" charset="0"/>
                <a:ea typeface="Batang" pitchFamily="18" charset="-127"/>
              </a:rPr>
              <a:t>2013</a:t>
            </a:r>
            <a:endParaRPr lang="it-IT" sz="2000" i="1" dirty="0">
              <a:solidFill>
                <a:srgbClr val="A92117"/>
              </a:solidFill>
              <a:latin typeface="Bodoni MT" pitchFamily="18" charset="0"/>
              <a:ea typeface="Batang" pitchFamily="18" charset="-127"/>
            </a:endParaRPr>
          </a:p>
        </p:txBody>
      </p:sp>
      <p:sp>
        <p:nvSpPr>
          <p:cNvPr id="6" name="Rettangolo 5"/>
          <p:cNvSpPr/>
          <p:nvPr/>
        </p:nvSpPr>
        <p:spPr>
          <a:xfrm>
            <a:off x="2571736" y="3929066"/>
            <a:ext cx="6357982" cy="1015663"/>
          </a:xfrm>
          <a:prstGeom prst="rect">
            <a:avLst/>
          </a:prstGeom>
        </p:spPr>
        <p:txBody>
          <a:bodyPr wrap="square">
            <a:spAutoFit/>
          </a:bodyPr>
          <a:lstStyle/>
          <a:p>
            <a:pPr algn="ctr"/>
            <a:r>
              <a:rPr lang="it-IT" sz="2000" i="1" dirty="0" smtClean="0">
                <a:solidFill>
                  <a:srgbClr val="C00000"/>
                </a:solidFill>
                <a:latin typeface="Bodoni MT" pitchFamily="18" charset="0"/>
              </a:rPr>
              <a:t>Regola tecnica di prevenzione incendi per gli impianti di protezione attiva contro l'incendio installati nelle attività soggette ai controlli di prevenzione incendi</a:t>
            </a:r>
            <a:endParaRPr lang="it-IT" sz="2000" i="1" dirty="0" smtClean="0">
              <a:solidFill>
                <a:srgbClr val="C00000"/>
              </a:solidFill>
              <a:latin typeface="Bodoni MT" pitchFamily="18" charset="0"/>
              <a:ea typeface="Batang" pitchFamily="18" charset="-127"/>
            </a:endParaRPr>
          </a:p>
        </p:txBody>
      </p:sp>
      <p:sp>
        <p:nvSpPr>
          <p:cNvPr id="8" name="Segnaposto numero diapositiva 7"/>
          <p:cNvSpPr>
            <a:spLocks noGrp="1"/>
          </p:cNvSpPr>
          <p:nvPr>
            <p:ph type="sldNum" sz="quarter" idx="12"/>
          </p:nvPr>
        </p:nvSpPr>
        <p:spPr/>
        <p:txBody>
          <a:bodyPr/>
          <a:lstStyle/>
          <a:p>
            <a:fld id="{75D94900-1219-4043-89CB-CAA1B4AB3F71}" type="slidenum">
              <a:rPr lang="it-IT" smtClean="0"/>
              <a:pPr/>
              <a:t>2</a:t>
            </a:fld>
            <a:endParaRPr lang="it-IT"/>
          </a:p>
        </p:txBody>
      </p:sp>
      <p:sp>
        <p:nvSpPr>
          <p:cNvPr id="9" name="Segnaposto piè di pagina 8"/>
          <p:cNvSpPr>
            <a:spLocks noGrp="1"/>
          </p:cNvSpPr>
          <p:nvPr>
            <p:ph type="ftr" sz="quarter" idx="11"/>
          </p:nvPr>
        </p:nvSpPr>
        <p:spPr/>
        <p:txBody>
          <a:bodyPr/>
          <a:lstStyle/>
          <a:p>
            <a:r>
              <a:rPr lang="it-IT" smtClean="0"/>
              <a:t>ing. Angelo De Dona - Comando Provinciale Vigili del Fuoco Caserta</a:t>
            </a:r>
            <a:endParaRPr lang="it-IT"/>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r>
              <a:rPr lang="it-IT" sz="2800" dirty="0" smtClean="0"/>
              <a:t>Per gli impianti installati in attività per le quali sono stati utilizzati i criteri di valutazione del livello di rischio e di progettazione delle conseguenti misure compensative, previsti dal decreto del Ministro dell’interno del 9 maggio 2007 (</a:t>
            </a:r>
            <a:r>
              <a:rPr lang="it-IT" sz="2800" dirty="0" smtClean="0">
                <a:solidFill>
                  <a:srgbClr val="FF0000"/>
                </a:solidFill>
              </a:rPr>
              <a:t>APPROCCIO INGEGNERISTICO</a:t>
            </a:r>
            <a:r>
              <a:rPr lang="it-IT" sz="2800" dirty="0" smtClean="0"/>
              <a:t>), </a:t>
            </a:r>
            <a:r>
              <a:rPr lang="it-IT" sz="2800" u="sng" dirty="0" smtClean="0"/>
              <a:t>la documentazione dovrà essere integrata con la certificazione di rispondenza e di corretto funzionamento dell'impianto, a firma di professionista antincendio.</a:t>
            </a:r>
            <a:endParaRPr lang="it-IT" sz="2800" u="sng" dirty="0"/>
          </a:p>
        </p:txBody>
      </p:sp>
      <p:sp>
        <p:nvSpPr>
          <p:cNvPr id="4" name="Segnaposto numero diapositiva 3"/>
          <p:cNvSpPr>
            <a:spLocks noGrp="1"/>
          </p:cNvSpPr>
          <p:nvPr>
            <p:ph type="sldNum" sz="quarter" idx="12"/>
          </p:nvPr>
        </p:nvSpPr>
        <p:spPr/>
        <p:txBody>
          <a:bodyPr/>
          <a:lstStyle/>
          <a:p>
            <a:fld id="{75D94900-1219-4043-89CB-CAA1B4AB3F71}" type="slidenum">
              <a:rPr lang="it-IT" smtClean="0"/>
              <a:pPr/>
              <a:t>20</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6" name="Titolo 1"/>
          <p:cNvSpPr>
            <a:spLocks noGrp="1"/>
          </p:cNvSpPr>
          <p:nvPr>
            <p:ph type="title"/>
          </p:nvPr>
        </p:nvSpPr>
        <p:spPr>
          <a:xfrm>
            <a:off x="1428728" y="142852"/>
            <a:ext cx="7429552" cy="714380"/>
          </a:xfrm>
        </p:spPr>
        <p:txBody>
          <a:bodyPr>
            <a:normAutofit/>
          </a:bodyPr>
          <a:lstStyle/>
          <a:p>
            <a:pPr lvl="0"/>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a:t>
            </a:r>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75D94900-1219-4043-89CB-CAA1B4AB3F71}" type="slidenum">
              <a:rPr lang="it-IT" smtClean="0"/>
              <a:pPr/>
              <a:t>21</a:t>
            </a:fld>
            <a:endParaRPr lang="it-IT"/>
          </a:p>
        </p:txBody>
      </p:sp>
      <p:sp>
        <p:nvSpPr>
          <p:cNvPr id="4" name="Segnaposto piè di pagina 3"/>
          <p:cNvSpPr>
            <a:spLocks noGrp="1"/>
          </p:cNvSpPr>
          <p:nvPr>
            <p:ph type="ftr" sz="quarter" idx="11"/>
          </p:nvPr>
        </p:nvSpPr>
        <p:spPr>
          <a:xfrm>
            <a:off x="142844" y="6356350"/>
            <a:ext cx="4429156" cy="365125"/>
          </a:xfrm>
        </p:spPr>
        <p:txBody>
          <a:bodyPr/>
          <a:lstStyle/>
          <a:p>
            <a:pPr algn="l"/>
            <a:r>
              <a:rPr lang="it-IT" dirty="0" smtClean="0"/>
              <a:t>ing. Angelo De Dona - Comando Provinciale Vigili del Fuoco Caserta</a:t>
            </a:r>
            <a:endParaRPr lang="it-IT" dirty="0"/>
          </a:p>
        </p:txBody>
      </p:sp>
      <p:pic>
        <p:nvPicPr>
          <p:cNvPr id="1026" name="Picture 2"/>
          <p:cNvPicPr>
            <a:picLocks noChangeAspect="1" noChangeArrowheads="1"/>
          </p:cNvPicPr>
          <p:nvPr/>
        </p:nvPicPr>
        <p:blipFill>
          <a:blip r:embed="rId2"/>
          <a:srcRect/>
          <a:stretch>
            <a:fillRect/>
          </a:stretch>
        </p:blipFill>
        <p:spPr bwMode="auto">
          <a:xfrm>
            <a:off x="0" y="-24"/>
            <a:ext cx="9143999" cy="3700529"/>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0" y="6356350"/>
            <a:ext cx="4572000" cy="365125"/>
          </a:xfrm>
        </p:spPr>
        <p:txBody>
          <a:bodyPr/>
          <a:lstStyle/>
          <a:p>
            <a:pPr algn="l"/>
            <a:r>
              <a:rPr lang="it-IT" dirty="0" smtClean="0"/>
              <a:t>ing. Angelo De Dona - Comando Provinciale Vigili del Fuoco Caserta</a:t>
            </a:r>
            <a:endParaRPr lang="it-IT" dirty="0"/>
          </a:p>
        </p:txBody>
      </p:sp>
      <p:sp>
        <p:nvSpPr>
          <p:cNvPr id="3" name="Segnaposto numero diapositiva 2"/>
          <p:cNvSpPr>
            <a:spLocks noGrp="1"/>
          </p:cNvSpPr>
          <p:nvPr>
            <p:ph type="sldNum" sz="quarter" idx="12"/>
          </p:nvPr>
        </p:nvSpPr>
        <p:spPr/>
        <p:txBody>
          <a:bodyPr/>
          <a:lstStyle/>
          <a:p>
            <a:fld id="{75D94900-1219-4043-89CB-CAA1B4AB3F71}" type="slidenum">
              <a:rPr lang="it-IT" smtClean="0"/>
              <a:pPr/>
              <a:t>22</a:t>
            </a:fld>
            <a:endParaRPr lang="it-IT"/>
          </a:p>
        </p:txBody>
      </p:sp>
      <p:pic>
        <p:nvPicPr>
          <p:cNvPr id="2051" name="Picture 3"/>
          <p:cNvPicPr>
            <a:picLocks noChangeAspect="1" noChangeArrowheads="1"/>
          </p:cNvPicPr>
          <p:nvPr/>
        </p:nvPicPr>
        <p:blipFill>
          <a:blip r:embed="rId2"/>
          <a:srcRect/>
          <a:stretch>
            <a:fillRect/>
          </a:stretch>
        </p:blipFill>
        <p:spPr bwMode="auto">
          <a:xfrm>
            <a:off x="71406" y="785793"/>
            <a:ext cx="9061314" cy="5357831"/>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0" y="6356350"/>
            <a:ext cx="6019800" cy="365125"/>
          </a:xfrm>
        </p:spPr>
        <p:txBody>
          <a:bodyPr/>
          <a:lstStyle/>
          <a:p>
            <a:pPr algn="l"/>
            <a:r>
              <a:rPr lang="it-IT" dirty="0" smtClean="0"/>
              <a:t>ing. Angelo De Dona - Comando Provinciale Vigili del Fuoco Caserta</a:t>
            </a:r>
            <a:endParaRPr lang="it-IT" dirty="0"/>
          </a:p>
        </p:txBody>
      </p:sp>
      <p:sp>
        <p:nvSpPr>
          <p:cNvPr id="3" name="Segnaposto numero diapositiva 2"/>
          <p:cNvSpPr>
            <a:spLocks noGrp="1"/>
          </p:cNvSpPr>
          <p:nvPr>
            <p:ph type="sldNum" sz="quarter" idx="12"/>
          </p:nvPr>
        </p:nvSpPr>
        <p:spPr/>
        <p:txBody>
          <a:bodyPr/>
          <a:lstStyle/>
          <a:p>
            <a:fld id="{75D94900-1219-4043-89CB-CAA1B4AB3F71}" type="slidenum">
              <a:rPr lang="it-IT" smtClean="0"/>
              <a:pPr/>
              <a:t>23</a:t>
            </a:fld>
            <a:endParaRPr lang="it-IT"/>
          </a:p>
        </p:txBody>
      </p:sp>
      <p:pic>
        <p:nvPicPr>
          <p:cNvPr id="4098" name="Picture 2"/>
          <p:cNvPicPr>
            <a:picLocks noChangeAspect="1" noChangeArrowheads="1"/>
          </p:cNvPicPr>
          <p:nvPr/>
        </p:nvPicPr>
        <p:blipFill>
          <a:blip r:embed="rId2"/>
          <a:srcRect/>
          <a:stretch>
            <a:fillRect/>
          </a:stretch>
        </p:blipFill>
        <p:spPr bwMode="auto">
          <a:xfrm>
            <a:off x="0" y="614363"/>
            <a:ext cx="9163050" cy="562927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ing. Angelo De Dona - Comando Provinciale Vigili del Fuoco Caserta</a:t>
            </a:r>
            <a:endParaRPr lang="it-IT"/>
          </a:p>
        </p:txBody>
      </p:sp>
      <p:sp>
        <p:nvSpPr>
          <p:cNvPr id="3" name="Segnaposto numero diapositiva 2"/>
          <p:cNvSpPr>
            <a:spLocks noGrp="1"/>
          </p:cNvSpPr>
          <p:nvPr>
            <p:ph type="sldNum" sz="quarter" idx="12"/>
          </p:nvPr>
        </p:nvSpPr>
        <p:spPr/>
        <p:txBody>
          <a:bodyPr/>
          <a:lstStyle/>
          <a:p>
            <a:fld id="{75D94900-1219-4043-89CB-CAA1B4AB3F71}" type="slidenum">
              <a:rPr lang="it-IT" smtClean="0"/>
              <a:pPr/>
              <a:t>24</a:t>
            </a:fld>
            <a:endParaRPr lang="it-IT"/>
          </a:p>
        </p:txBody>
      </p:sp>
      <p:pic>
        <p:nvPicPr>
          <p:cNvPr id="3074" name="Picture 2"/>
          <p:cNvPicPr>
            <a:picLocks noChangeAspect="1" noChangeArrowheads="1"/>
          </p:cNvPicPr>
          <p:nvPr/>
        </p:nvPicPr>
        <p:blipFill>
          <a:blip r:embed="rId2"/>
          <a:srcRect/>
          <a:stretch>
            <a:fillRect/>
          </a:stretch>
        </p:blipFill>
        <p:spPr bwMode="auto">
          <a:xfrm>
            <a:off x="357158" y="123125"/>
            <a:ext cx="8001024" cy="652058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0" y="6356350"/>
            <a:ext cx="6019800" cy="365125"/>
          </a:xfrm>
        </p:spPr>
        <p:txBody>
          <a:bodyPr/>
          <a:lstStyle/>
          <a:p>
            <a:pPr algn="l"/>
            <a:r>
              <a:rPr lang="it-IT" dirty="0" smtClean="0"/>
              <a:t>ing. Angelo De Dona - Comando Provinciale Vigili del Fuoco Caserta</a:t>
            </a:r>
            <a:endParaRPr lang="it-IT" dirty="0"/>
          </a:p>
        </p:txBody>
      </p:sp>
      <p:sp>
        <p:nvSpPr>
          <p:cNvPr id="3" name="Segnaposto numero diapositiva 2"/>
          <p:cNvSpPr>
            <a:spLocks noGrp="1"/>
          </p:cNvSpPr>
          <p:nvPr>
            <p:ph type="sldNum" sz="quarter" idx="12"/>
          </p:nvPr>
        </p:nvSpPr>
        <p:spPr/>
        <p:txBody>
          <a:bodyPr/>
          <a:lstStyle/>
          <a:p>
            <a:fld id="{75D94900-1219-4043-89CB-CAA1B4AB3F71}" type="slidenum">
              <a:rPr lang="it-IT" smtClean="0"/>
              <a:pPr/>
              <a:t>25</a:t>
            </a:fld>
            <a:endParaRPr lang="it-IT"/>
          </a:p>
        </p:txBody>
      </p:sp>
      <p:pic>
        <p:nvPicPr>
          <p:cNvPr id="5122" name="Picture 2"/>
          <p:cNvPicPr>
            <a:picLocks noChangeAspect="1" noChangeArrowheads="1"/>
          </p:cNvPicPr>
          <p:nvPr/>
        </p:nvPicPr>
        <p:blipFill>
          <a:blip r:embed="rId2"/>
          <a:srcRect/>
          <a:stretch>
            <a:fillRect/>
          </a:stretch>
        </p:blipFill>
        <p:spPr bwMode="auto">
          <a:xfrm>
            <a:off x="642910" y="1"/>
            <a:ext cx="8358214" cy="621508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77500" lnSpcReduction="20000"/>
          </a:bodyPr>
          <a:lstStyle/>
          <a:p>
            <a:r>
              <a:rPr lang="it-IT" b="1" dirty="0" smtClean="0">
                <a:solidFill>
                  <a:srgbClr val="FF0000"/>
                </a:solidFill>
              </a:rPr>
              <a:t>RETI </a:t>
            </a:r>
            <a:r>
              <a:rPr lang="it-IT" b="1" dirty="0" err="1" smtClean="0">
                <a:solidFill>
                  <a:srgbClr val="FF0000"/>
                </a:solidFill>
              </a:rPr>
              <a:t>DI</a:t>
            </a:r>
            <a:r>
              <a:rPr lang="it-IT" b="1" dirty="0" smtClean="0">
                <a:solidFill>
                  <a:srgbClr val="FF0000"/>
                </a:solidFill>
              </a:rPr>
              <a:t> IDRANTI NELLE ATTIVITÀ NON REGOLAMENTATE DA SPECIFICHE DISPOSIZIONI </a:t>
            </a:r>
            <a:r>
              <a:rPr lang="it-IT" b="1" dirty="0" err="1" smtClean="0">
                <a:solidFill>
                  <a:srgbClr val="FF0000"/>
                </a:solidFill>
              </a:rPr>
              <a:t>DI</a:t>
            </a:r>
            <a:r>
              <a:rPr lang="it-IT" b="1" dirty="0" smtClean="0">
                <a:solidFill>
                  <a:srgbClr val="FF0000"/>
                </a:solidFill>
              </a:rPr>
              <a:t> PREVENZIONE INCENDI</a:t>
            </a:r>
          </a:p>
          <a:p>
            <a:r>
              <a:rPr lang="it-IT" dirty="0" smtClean="0"/>
              <a:t>Per </a:t>
            </a:r>
            <a:r>
              <a:rPr lang="it-IT" dirty="0" smtClean="0"/>
              <a:t>le </a:t>
            </a:r>
            <a:r>
              <a:rPr lang="it-IT" dirty="0" smtClean="0"/>
              <a:t>attività non regolamentate da specifiche disposizioni di prevenzione incendi, la necessità di prevedere l'installazione di una rete di idranti, la definizione dei livelli di pericolosità e le tipologie di protezione, nonché le caratteristiche dell'alimentazione idrica, ai fini dell'applicazione della norma UNI 10779, ove applicabile, </a:t>
            </a:r>
            <a:r>
              <a:rPr lang="it-IT" dirty="0" smtClean="0">
                <a:solidFill>
                  <a:srgbClr val="FF0000"/>
                </a:solidFill>
              </a:rPr>
              <a:t>sono stabilite dal progettista sulla base della valutazione del rischio d'incendio</a:t>
            </a:r>
            <a:r>
              <a:rPr lang="it-IT" dirty="0" smtClean="0"/>
              <a:t> di cui alla normativa vigente.</a:t>
            </a:r>
          </a:p>
          <a:p>
            <a:r>
              <a:rPr lang="it-IT" u="sng" dirty="0" smtClean="0"/>
              <a:t>Quanto sopra potrà anche essere valutato dal Comando provinciale, nell'ambito dei procedimenti di prevenzione incendi di cui al decreto del Presidente della Repubblica 1° agosto 2011, n. 151</a:t>
            </a:r>
            <a:r>
              <a:rPr lang="it-IT" dirty="0" smtClean="0"/>
              <a:t>.</a:t>
            </a:r>
            <a:endParaRPr lang="it-IT" dirty="0"/>
          </a:p>
        </p:txBody>
      </p:sp>
      <p:sp>
        <p:nvSpPr>
          <p:cNvPr id="4" name="Segnaposto numero diapositiva 3"/>
          <p:cNvSpPr>
            <a:spLocks noGrp="1"/>
          </p:cNvSpPr>
          <p:nvPr>
            <p:ph type="sldNum" sz="quarter" idx="12"/>
          </p:nvPr>
        </p:nvSpPr>
        <p:spPr/>
        <p:txBody>
          <a:bodyPr/>
          <a:lstStyle/>
          <a:p>
            <a:fld id="{75D94900-1219-4043-89CB-CAA1B4AB3F71}" type="slidenum">
              <a:rPr lang="it-IT" smtClean="0"/>
              <a:pPr/>
              <a:t>26</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6" name="Titolo 1"/>
          <p:cNvSpPr>
            <a:spLocks noGrp="1"/>
          </p:cNvSpPr>
          <p:nvPr>
            <p:ph type="title"/>
          </p:nvPr>
        </p:nvSpPr>
        <p:spPr>
          <a:xfrm>
            <a:off x="1428728" y="142852"/>
            <a:ext cx="7429552" cy="714380"/>
          </a:xfrm>
        </p:spPr>
        <p:txBody>
          <a:bodyPr>
            <a:normAutofit/>
          </a:bodyPr>
          <a:lstStyle/>
          <a:p>
            <a:pPr lvl="0"/>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a:t>
            </a:r>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82" y="1285860"/>
            <a:ext cx="8715436" cy="4840303"/>
          </a:xfrm>
        </p:spPr>
        <p:txBody>
          <a:bodyPr>
            <a:normAutofit fontScale="85000" lnSpcReduction="10000"/>
          </a:bodyPr>
          <a:lstStyle/>
          <a:p>
            <a:r>
              <a:rPr lang="it-IT" dirty="0" smtClean="0"/>
              <a:t>Per la protezione esterna si applicano le seguenti specifiche disposizioni integrative della norma UNI 10799:</a:t>
            </a:r>
          </a:p>
          <a:p>
            <a:r>
              <a:rPr lang="it-IT" dirty="0" smtClean="0"/>
              <a:t>a) Nelle attività con livello di pericolosità 3, per le quali non sia prevista alcuna protezione esterna, dovrà </a:t>
            </a:r>
            <a:r>
              <a:rPr lang="it-IT" dirty="0" smtClean="0"/>
              <a:t>essere comunque </a:t>
            </a:r>
            <a:r>
              <a:rPr lang="it-IT" dirty="0" smtClean="0"/>
              <a:t>installato, in posizione accessibile e sicura, almeno un idrante esterno soprasuolo o sottosuolo conforme, rispettivamente, alle norme UNI EN 14384 e UNI EN 14339, atto al rifornimento dei mezzi di soccorso dei vigili del fuoco. Tale idrante, collegato alla rete pubblica o privata, dovrà assicurare un'erogazione minima di 300 l/min per almeno 90 minuti</a:t>
            </a:r>
            <a:endParaRPr lang="it-IT" dirty="0"/>
          </a:p>
        </p:txBody>
      </p:sp>
      <p:sp>
        <p:nvSpPr>
          <p:cNvPr id="4" name="Segnaposto numero diapositiva 3"/>
          <p:cNvSpPr>
            <a:spLocks noGrp="1"/>
          </p:cNvSpPr>
          <p:nvPr>
            <p:ph type="sldNum" sz="quarter" idx="12"/>
          </p:nvPr>
        </p:nvSpPr>
        <p:spPr/>
        <p:txBody>
          <a:bodyPr/>
          <a:lstStyle/>
          <a:p>
            <a:fld id="{75D94900-1219-4043-89CB-CAA1B4AB3F71}" type="slidenum">
              <a:rPr lang="it-IT" smtClean="0"/>
              <a:pPr/>
              <a:t>27</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6" name="Titolo 1"/>
          <p:cNvSpPr>
            <a:spLocks noGrp="1"/>
          </p:cNvSpPr>
          <p:nvPr>
            <p:ph type="title"/>
          </p:nvPr>
        </p:nvSpPr>
        <p:spPr>
          <a:xfrm>
            <a:off x="1428728" y="142852"/>
            <a:ext cx="7429552" cy="714380"/>
          </a:xfrm>
        </p:spPr>
        <p:txBody>
          <a:bodyPr>
            <a:normAutofit/>
          </a:bodyPr>
          <a:lstStyle/>
          <a:p>
            <a:pPr lvl="0"/>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a:t>
            </a:r>
            <a:endParaRPr 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a:t>
            </a:r>
            <a:endParaRPr lang="it-IT" dirty="0"/>
          </a:p>
        </p:txBody>
      </p:sp>
      <p:sp>
        <p:nvSpPr>
          <p:cNvPr id="3" name="Segnaposto contenuto 2"/>
          <p:cNvSpPr>
            <a:spLocks noGrp="1"/>
          </p:cNvSpPr>
          <p:nvPr>
            <p:ph idx="1"/>
          </p:nvPr>
        </p:nvSpPr>
        <p:spPr/>
        <p:txBody>
          <a:bodyPr>
            <a:normAutofit fontScale="70000" lnSpcReduction="20000"/>
          </a:bodyPr>
          <a:lstStyle/>
          <a:p>
            <a:r>
              <a:rPr lang="it-IT" b="1" dirty="0" smtClean="0">
                <a:solidFill>
                  <a:srgbClr val="FF0000"/>
                </a:solidFill>
              </a:rPr>
              <a:t>DISPOSIZIONI PER GLI IMPIANTI SPRINKLER</a:t>
            </a:r>
          </a:p>
          <a:p>
            <a:r>
              <a:rPr lang="it-IT" dirty="0" smtClean="0"/>
              <a:t>Per la progettazione, installazione e manutenzione dei sistemi automatici a pioggia, tipo sprinkler, può essere utilizzata la norma UNI EN 12845.</a:t>
            </a:r>
          </a:p>
          <a:p>
            <a:r>
              <a:rPr lang="it-IT" dirty="0" smtClean="0"/>
              <a:t>A tale norma si potrà fare riferimento, per quanto applicabile, per la definizione dei requisiti minimi da soddisfare nella progettazione, installazione e manutenzione di impianti sprinkler installati nelle attività soggette ai controlli di prevenzione incendi.</a:t>
            </a:r>
          </a:p>
          <a:p>
            <a:r>
              <a:rPr lang="it-IT" dirty="0" smtClean="0"/>
              <a:t>Il ricorso a norme diverse dalla norma UNI EN 12845 è ammesso limitatamente a quelle pubblicate da organismi di standardizzazione, internazionalmente riconosciuti nel settore antincendio. In tal caso, l'adozione dovrà essere integrale, inclusa la tipologia ed il dimensionamento dell'alimentazione idrica e delle eventuali misure accessorie, fatti salvi gli obblighi connessi all'impiego di prodotti soggetti a normativa comunitaria di armonizzazione.</a:t>
            </a:r>
            <a:endParaRPr lang="it-IT" dirty="0"/>
          </a:p>
        </p:txBody>
      </p:sp>
      <p:sp>
        <p:nvSpPr>
          <p:cNvPr id="4" name="Segnaposto piè di pagina 3"/>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5" name="Segnaposto numero diapositiva 4"/>
          <p:cNvSpPr>
            <a:spLocks noGrp="1"/>
          </p:cNvSpPr>
          <p:nvPr>
            <p:ph type="sldNum" sz="quarter" idx="12"/>
          </p:nvPr>
        </p:nvSpPr>
        <p:spPr/>
        <p:txBody>
          <a:bodyPr/>
          <a:lstStyle/>
          <a:p>
            <a:fld id="{75D94900-1219-4043-89CB-CAA1B4AB3F71}" type="slidenum">
              <a:rPr lang="it-IT" smtClean="0"/>
              <a:pPr/>
              <a:t>28</a:t>
            </a:fld>
            <a:endParaRPr lang="it-IT"/>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a:t>
            </a:r>
            <a:endParaRPr lang="it-IT" dirty="0"/>
          </a:p>
        </p:txBody>
      </p:sp>
      <p:sp>
        <p:nvSpPr>
          <p:cNvPr id="3" name="Segnaposto contenuto 2"/>
          <p:cNvSpPr>
            <a:spLocks noGrp="1"/>
          </p:cNvSpPr>
          <p:nvPr>
            <p:ph idx="1"/>
          </p:nvPr>
        </p:nvSpPr>
        <p:spPr/>
        <p:txBody>
          <a:bodyPr>
            <a:normAutofit fontScale="77500" lnSpcReduction="20000"/>
          </a:bodyPr>
          <a:lstStyle/>
          <a:p>
            <a:r>
              <a:rPr lang="it-IT" b="1" dirty="0" smtClean="0">
                <a:solidFill>
                  <a:srgbClr val="FF0000"/>
                </a:solidFill>
              </a:rPr>
              <a:t>IMPIANTI SPRINKLER NELLE ATTIVITÀ REGOLAMENTATE DA SPECIFICHE DISPOSIZIONI </a:t>
            </a:r>
            <a:r>
              <a:rPr lang="it-IT" b="1" dirty="0" err="1" smtClean="0">
                <a:solidFill>
                  <a:srgbClr val="FF0000"/>
                </a:solidFill>
              </a:rPr>
              <a:t>DI</a:t>
            </a:r>
            <a:r>
              <a:rPr lang="it-IT" b="1" dirty="0" smtClean="0">
                <a:solidFill>
                  <a:srgbClr val="FF0000"/>
                </a:solidFill>
              </a:rPr>
              <a:t> PREVENZIONE INCENDI</a:t>
            </a:r>
          </a:p>
          <a:p>
            <a:r>
              <a:rPr lang="it-IT" dirty="0" smtClean="0"/>
              <a:t>Le regole tecniche di prevenzioni incendi definiscono, relativamente ai sistemi automatici a pioggia, tipo sprinkler, la necessità di prevedere la realizzazione di detta protezione antincendio nonché la caratteristica dell'alimentazione idrica richiesta, La necessità di realizzare un sistema automatico a pioggia può inoltre essere stabilita nell'ambito della valutazione del rischio d’incendio di cui alla normativa vigente.</a:t>
            </a:r>
          </a:p>
          <a:p>
            <a:r>
              <a:rPr lang="it-IT" dirty="0" smtClean="0"/>
              <a:t>Per le attività indicate in tabella 2, già regolamentate prima della entrata in vigore del presente decreto, si applicano, ad integrazione delle prescrizioni contenute nei predetti provvedimenti, le indicazioni della stessa tabella.</a:t>
            </a:r>
            <a:endParaRPr lang="it-IT" dirty="0"/>
          </a:p>
        </p:txBody>
      </p:sp>
      <p:sp>
        <p:nvSpPr>
          <p:cNvPr id="4" name="Segnaposto piè di pagina 3"/>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5" name="Segnaposto numero diapositiva 4"/>
          <p:cNvSpPr>
            <a:spLocks noGrp="1"/>
          </p:cNvSpPr>
          <p:nvPr>
            <p:ph type="sldNum" sz="quarter" idx="12"/>
          </p:nvPr>
        </p:nvSpPr>
        <p:spPr/>
        <p:txBody>
          <a:bodyPr/>
          <a:lstStyle/>
          <a:p>
            <a:fld id="{75D94900-1219-4043-89CB-CAA1B4AB3F71}" type="slidenum">
              <a:rPr lang="it-IT" smtClean="0"/>
              <a:pPr/>
              <a:t>29</a:t>
            </a:fld>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lvl="0"/>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a:t>
            </a:r>
            <a:endParaRPr lang="it-IT" dirty="0"/>
          </a:p>
        </p:txBody>
      </p:sp>
      <p:sp>
        <p:nvSpPr>
          <p:cNvPr id="3" name="Segnaposto contenuto 2"/>
          <p:cNvSpPr>
            <a:spLocks noGrp="1"/>
          </p:cNvSpPr>
          <p:nvPr>
            <p:ph idx="1"/>
          </p:nvPr>
        </p:nvSpPr>
        <p:spPr>
          <a:xfrm>
            <a:off x="457200" y="1214422"/>
            <a:ext cx="8229600" cy="4911741"/>
          </a:xfrm>
        </p:spPr>
        <p:txBody>
          <a:bodyPr>
            <a:normAutofit/>
          </a:bodyPr>
          <a:lstStyle/>
          <a:p>
            <a:pPr marL="0" indent="0" algn="just">
              <a:buNone/>
            </a:pPr>
            <a:r>
              <a:rPr lang="it-IT" sz="2800" b="1" dirty="0" smtClean="0">
                <a:solidFill>
                  <a:srgbClr val="FF0000"/>
                </a:solidFill>
              </a:rPr>
              <a:t>Finalità.</a:t>
            </a:r>
            <a:r>
              <a:rPr lang="it-IT" sz="2800" b="1" dirty="0" smtClean="0"/>
              <a:t> </a:t>
            </a:r>
          </a:p>
          <a:p>
            <a:pPr algn="just"/>
            <a:r>
              <a:rPr lang="it-IT" sz="2800" dirty="0" smtClean="0"/>
              <a:t>disciplina la progettazione, la costruzione, l'esercizio e la manutenzione degli impianti di protezione attiva contro l'incendio, </a:t>
            </a:r>
            <a:r>
              <a:rPr lang="it-IT" sz="2800" u="sng" dirty="0" smtClean="0"/>
              <a:t>installati nelle attività soggette ai controlli di prevenzione incendi</a:t>
            </a:r>
            <a:r>
              <a:rPr lang="it-IT" sz="2800" dirty="0" smtClean="0"/>
              <a:t>, se:</a:t>
            </a:r>
          </a:p>
          <a:p>
            <a:pPr algn="just"/>
            <a:r>
              <a:rPr lang="it-IT" sz="2800" b="1" dirty="0" smtClean="0"/>
              <a:t>previsti da specifiche regole tecniche in materia; </a:t>
            </a:r>
          </a:p>
          <a:p>
            <a:pPr algn="just"/>
            <a:r>
              <a:rPr lang="it-IT" sz="2800" b="1" dirty="0" smtClean="0"/>
              <a:t>richiesti dai Comandi provinciali dei vigili del fuoco nell'ambito dei procedimenti di prevenzione incendi, di cui al decreto del Presidente della Repubblica </a:t>
            </a:r>
            <a:r>
              <a:rPr lang="it-IT" sz="2800" b="1" dirty="0" err="1" smtClean="0"/>
              <a:t>l°</a:t>
            </a:r>
            <a:r>
              <a:rPr lang="it-IT" sz="2800" b="1" dirty="0" smtClean="0"/>
              <a:t> agosto 2011, n. 151.</a:t>
            </a:r>
            <a:r>
              <a:rPr lang="it-IT" sz="2800" dirty="0" smtClean="0"/>
              <a:t> </a:t>
            </a:r>
            <a:endParaRPr lang="it-IT" sz="2800" dirty="0"/>
          </a:p>
        </p:txBody>
      </p:sp>
      <p:sp>
        <p:nvSpPr>
          <p:cNvPr id="4" name="Segnaposto numero diapositiva 3"/>
          <p:cNvSpPr>
            <a:spLocks noGrp="1"/>
          </p:cNvSpPr>
          <p:nvPr>
            <p:ph type="sldNum" sz="quarter" idx="12"/>
          </p:nvPr>
        </p:nvSpPr>
        <p:spPr/>
        <p:txBody>
          <a:bodyPr/>
          <a:lstStyle/>
          <a:p>
            <a:fld id="{75D94900-1219-4043-89CB-CAA1B4AB3F71}" type="slidenum">
              <a:rPr lang="it-IT" smtClean="0"/>
              <a:pPr/>
              <a:t>3</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0" y="6356350"/>
            <a:ext cx="6019800" cy="365125"/>
          </a:xfrm>
        </p:spPr>
        <p:txBody>
          <a:bodyPr/>
          <a:lstStyle/>
          <a:p>
            <a:pPr algn="l"/>
            <a:r>
              <a:rPr lang="it-IT" dirty="0" smtClean="0"/>
              <a:t>ing. Angelo De Dona - Comando Provinciale Vigili del Fuoco Caserta</a:t>
            </a:r>
            <a:endParaRPr lang="it-IT" dirty="0"/>
          </a:p>
        </p:txBody>
      </p:sp>
      <p:sp>
        <p:nvSpPr>
          <p:cNvPr id="3" name="Segnaposto numero diapositiva 2"/>
          <p:cNvSpPr>
            <a:spLocks noGrp="1"/>
          </p:cNvSpPr>
          <p:nvPr>
            <p:ph type="sldNum" sz="quarter" idx="12"/>
          </p:nvPr>
        </p:nvSpPr>
        <p:spPr/>
        <p:txBody>
          <a:bodyPr/>
          <a:lstStyle/>
          <a:p>
            <a:fld id="{75D94900-1219-4043-89CB-CAA1B4AB3F71}" type="slidenum">
              <a:rPr lang="it-IT" smtClean="0"/>
              <a:pPr/>
              <a:t>30</a:t>
            </a:fld>
            <a:endParaRPr lang="it-IT"/>
          </a:p>
        </p:txBody>
      </p:sp>
      <p:pic>
        <p:nvPicPr>
          <p:cNvPr id="6146" name="Picture 2"/>
          <p:cNvPicPr>
            <a:picLocks noChangeAspect="1" noChangeArrowheads="1"/>
          </p:cNvPicPr>
          <p:nvPr/>
        </p:nvPicPr>
        <p:blipFill>
          <a:blip r:embed="rId2"/>
          <a:srcRect/>
          <a:stretch>
            <a:fillRect/>
          </a:stretch>
        </p:blipFill>
        <p:spPr bwMode="auto">
          <a:xfrm>
            <a:off x="500034" y="0"/>
            <a:ext cx="7700986" cy="6284417"/>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a:xfrm>
            <a:off x="0" y="6356350"/>
            <a:ext cx="6019800" cy="365125"/>
          </a:xfrm>
        </p:spPr>
        <p:txBody>
          <a:bodyPr/>
          <a:lstStyle/>
          <a:p>
            <a:pPr algn="l"/>
            <a:r>
              <a:rPr lang="it-IT" dirty="0" smtClean="0"/>
              <a:t>ing. Angelo De Dona - Comando Provinciale Vigili del Fuoco Caserta</a:t>
            </a:r>
            <a:endParaRPr lang="it-IT" dirty="0"/>
          </a:p>
        </p:txBody>
      </p:sp>
      <p:sp>
        <p:nvSpPr>
          <p:cNvPr id="3" name="Segnaposto numero diapositiva 2"/>
          <p:cNvSpPr>
            <a:spLocks noGrp="1"/>
          </p:cNvSpPr>
          <p:nvPr>
            <p:ph type="sldNum" sz="quarter" idx="12"/>
          </p:nvPr>
        </p:nvSpPr>
        <p:spPr/>
        <p:txBody>
          <a:bodyPr/>
          <a:lstStyle/>
          <a:p>
            <a:fld id="{75D94900-1219-4043-89CB-CAA1B4AB3F71}" type="slidenum">
              <a:rPr lang="it-IT" smtClean="0"/>
              <a:pPr/>
              <a:t>31</a:t>
            </a:fld>
            <a:endParaRPr lang="it-IT"/>
          </a:p>
        </p:txBody>
      </p:sp>
      <p:pic>
        <p:nvPicPr>
          <p:cNvPr id="7170" name="Picture 2"/>
          <p:cNvPicPr>
            <a:picLocks noChangeAspect="1" noChangeArrowheads="1"/>
          </p:cNvPicPr>
          <p:nvPr/>
        </p:nvPicPr>
        <p:blipFill>
          <a:blip r:embed="rId2"/>
          <a:srcRect/>
          <a:stretch>
            <a:fillRect/>
          </a:stretch>
        </p:blipFill>
        <p:spPr bwMode="auto">
          <a:xfrm>
            <a:off x="500035" y="1"/>
            <a:ext cx="7500990" cy="6336032"/>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a:t>
            </a:r>
            <a:endParaRPr lang="it-IT" dirty="0"/>
          </a:p>
        </p:txBody>
      </p:sp>
      <p:sp>
        <p:nvSpPr>
          <p:cNvPr id="3" name="Segnaposto contenuto 2"/>
          <p:cNvSpPr>
            <a:spLocks noGrp="1"/>
          </p:cNvSpPr>
          <p:nvPr>
            <p:ph idx="1"/>
          </p:nvPr>
        </p:nvSpPr>
        <p:spPr/>
        <p:txBody>
          <a:bodyPr>
            <a:normAutofit fontScale="92500" lnSpcReduction="20000"/>
          </a:bodyPr>
          <a:lstStyle/>
          <a:p>
            <a:r>
              <a:rPr lang="it-IT" b="1" dirty="0" smtClean="0"/>
              <a:t>IMPIANTI SPRINKLER NELLE ATTIVITÀ NON REGOLAMENTATE DA SPECIFICHE DISPOSIZIONI </a:t>
            </a:r>
            <a:r>
              <a:rPr lang="it-IT" b="1" dirty="0" err="1" smtClean="0"/>
              <a:t>DI</a:t>
            </a:r>
            <a:r>
              <a:rPr lang="it-IT" b="1" dirty="0" smtClean="0"/>
              <a:t> PREVENZIONE INCENDI</a:t>
            </a:r>
          </a:p>
          <a:p>
            <a:r>
              <a:rPr lang="it-IT" dirty="0" smtClean="0"/>
              <a:t>La necessità di prevedere una protezione con impianti automatici a pioggia, tipo sprinkler, e la tipologia di alimentazione idrica prevista sono stabilite dal progettista sulla base della valutazione del rischio d'incendio di cui alla normativa vigente. Quanto sopra potrà anche essere valutato dal Comando provinciale nell'ambito dei procedimenti di prevenzione incendi di cui al decreto del Presidente della Repubblica 1° agosto 2011, n. 151.</a:t>
            </a:r>
            <a:endParaRPr lang="it-IT" dirty="0"/>
          </a:p>
        </p:txBody>
      </p:sp>
      <p:sp>
        <p:nvSpPr>
          <p:cNvPr id="4" name="Segnaposto piè di pagina 3"/>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5" name="Segnaposto numero diapositiva 4"/>
          <p:cNvSpPr>
            <a:spLocks noGrp="1"/>
          </p:cNvSpPr>
          <p:nvPr>
            <p:ph type="sldNum" sz="quarter" idx="12"/>
          </p:nvPr>
        </p:nvSpPr>
        <p:spPr/>
        <p:txBody>
          <a:bodyPr/>
          <a:lstStyle/>
          <a:p>
            <a:fld id="{75D94900-1219-4043-89CB-CAA1B4AB3F71}" type="slidenum">
              <a:rPr lang="it-IT" smtClean="0"/>
              <a:pPr/>
              <a:t>32</a:t>
            </a:fld>
            <a:endParaRPr lang="it-IT"/>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a:t>
            </a:r>
            <a:endParaRPr lang="it-IT" dirty="0"/>
          </a:p>
        </p:txBody>
      </p:sp>
      <p:sp>
        <p:nvSpPr>
          <p:cNvPr id="3" name="Segnaposto contenuto 2"/>
          <p:cNvSpPr>
            <a:spLocks noGrp="1"/>
          </p:cNvSpPr>
          <p:nvPr>
            <p:ph idx="1"/>
          </p:nvPr>
        </p:nvSpPr>
        <p:spPr>
          <a:xfrm>
            <a:off x="457200" y="1285860"/>
            <a:ext cx="8229600" cy="5143536"/>
          </a:xfrm>
        </p:spPr>
        <p:txBody>
          <a:bodyPr>
            <a:normAutofit fontScale="55000" lnSpcReduction="20000"/>
          </a:bodyPr>
          <a:lstStyle/>
          <a:p>
            <a:r>
              <a:rPr lang="it-IT" b="1" dirty="0" smtClean="0">
                <a:solidFill>
                  <a:srgbClr val="FF0000"/>
                </a:solidFill>
              </a:rPr>
              <a:t>DISPOSIZIONI PER GLI ALTRI IMPIANTI </a:t>
            </a:r>
            <a:r>
              <a:rPr lang="it-IT" b="1" dirty="0" err="1" smtClean="0">
                <a:solidFill>
                  <a:srgbClr val="FF0000"/>
                </a:solidFill>
              </a:rPr>
              <a:t>DI</a:t>
            </a:r>
            <a:r>
              <a:rPr lang="it-IT" b="1" dirty="0" smtClean="0">
                <a:solidFill>
                  <a:srgbClr val="FF0000"/>
                </a:solidFill>
              </a:rPr>
              <a:t> PROTEZIONE ATTIVA CONTRO L'INCENDIO</a:t>
            </a:r>
          </a:p>
          <a:p>
            <a:r>
              <a:rPr lang="it-IT" dirty="0" smtClean="0"/>
              <a:t>Per la progettazione, l'installazione, l'esercizio e la manutenzione di tali impianti si applicano le relative norme pubblicate dall'Ente di normalizzazione Europea o le norme pubblicate da organismi di standardizzazione internazionalmente riconosciuti nel settore antincendio, fatti salvi gli obblighi connessi all'impiego di prodotti soggetti a normativa comunitaria di armonizzazione.</a:t>
            </a:r>
          </a:p>
          <a:p>
            <a:r>
              <a:rPr lang="it-IT" dirty="0" smtClean="0"/>
              <a:t>Per gli impianti descritti nel presente paragrafo, possono essere applicate le norme di seguito elencate:</a:t>
            </a:r>
          </a:p>
          <a:p>
            <a:r>
              <a:rPr lang="it-IT" dirty="0" smtClean="0"/>
              <a:t>• UNI 9795 per gli Impianti di rivelazione e segnalazione allarme incendio;</a:t>
            </a:r>
          </a:p>
          <a:p>
            <a:r>
              <a:rPr lang="it-IT" dirty="0" smtClean="0"/>
              <a:t>• UNI EN 15004 e UNI 11280 per gli impianti che utilizzano agenti estinguenti gassosi;</a:t>
            </a:r>
          </a:p>
          <a:p>
            <a:r>
              <a:rPr lang="it-IT" dirty="0" smtClean="0"/>
              <a:t>• UNI 9494 per gli impianti di controllo del fumo e del calore;</a:t>
            </a:r>
          </a:p>
          <a:p>
            <a:r>
              <a:rPr lang="it-IT" dirty="0" smtClean="0"/>
              <a:t>• UNI EN 13565-2 per gli impianti a schiuma;</a:t>
            </a:r>
          </a:p>
          <a:p>
            <a:r>
              <a:rPr lang="it-IT" dirty="0" smtClean="0"/>
              <a:t>• UNI EN 12416-2 per gli impianti a polvere, la norma;</a:t>
            </a:r>
          </a:p>
          <a:p>
            <a:r>
              <a:rPr lang="it-IT" dirty="0" smtClean="0"/>
              <a:t>• UNI CEN/TS 14972 per gli impianti ad acqua nebulizzata;</a:t>
            </a:r>
          </a:p>
          <a:p>
            <a:r>
              <a:rPr lang="it-IT" dirty="0" smtClean="0"/>
              <a:t>• UNI CEN/TS 14816 per gli impianti spray ad acqua;</a:t>
            </a:r>
          </a:p>
          <a:p>
            <a:r>
              <a:rPr lang="it-IT" dirty="0" smtClean="0"/>
              <a:t>• UNI ISO 15779 per gli impianti ad aerosol condensato.</a:t>
            </a:r>
          </a:p>
          <a:p>
            <a:r>
              <a:rPr lang="it-IT" dirty="0" smtClean="0"/>
              <a:t>L'adozione di norme diverse da quelle pubblicate dall'Ente di Normalizzazione Europea dovrà essere seguita in ogni sua parte, fatti salvi gli obblighi connessi all’impiego di prodotti soggetti a normativa comunitaria di armonizzazione.</a:t>
            </a:r>
            <a:endParaRPr lang="it-IT" dirty="0"/>
          </a:p>
        </p:txBody>
      </p:sp>
      <p:sp>
        <p:nvSpPr>
          <p:cNvPr id="4" name="Segnaposto piè di pagina 3"/>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5" name="Segnaposto numero diapositiva 4"/>
          <p:cNvSpPr>
            <a:spLocks noGrp="1"/>
          </p:cNvSpPr>
          <p:nvPr>
            <p:ph type="sldNum" sz="quarter" idx="12"/>
          </p:nvPr>
        </p:nvSpPr>
        <p:spPr/>
        <p:txBody>
          <a:bodyPr/>
          <a:lstStyle/>
          <a:p>
            <a:fld id="{75D94900-1219-4043-89CB-CAA1B4AB3F71}" type="slidenum">
              <a:rPr lang="it-IT" smtClean="0"/>
              <a:pPr/>
              <a:t>33</a:t>
            </a:fld>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285860"/>
            <a:ext cx="8229600" cy="4840303"/>
          </a:xfrm>
        </p:spPr>
        <p:txBody>
          <a:bodyPr>
            <a:noAutofit/>
          </a:bodyPr>
          <a:lstStyle/>
          <a:p>
            <a:pPr algn="just">
              <a:buNone/>
            </a:pPr>
            <a:r>
              <a:rPr lang="it-IT" sz="2800" b="1" dirty="0" smtClean="0">
                <a:solidFill>
                  <a:srgbClr val="FF0000"/>
                </a:solidFill>
              </a:rPr>
              <a:t>Campo di applicazione</a:t>
            </a:r>
          </a:p>
          <a:p>
            <a:pPr marL="355600" indent="-355600" algn="just">
              <a:buFont typeface="Arial" pitchFamily="34" charset="0"/>
              <a:buChar char="•"/>
            </a:pPr>
            <a:r>
              <a:rPr lang="it-IT" sz="2800" dirty="0" smtClean="0"/>
              <a:t>Impianti di nuova costruzione </a:t>
            </a:r>
          </a:p>
          <a:p>
            <a:pPr marL="355600" indent="-355600" algn="just">
              <a:buFont typeface="Arial" pitchFamily="34" charset="0"/>
              <a:buChar char="•"/>
            </a:pPr>
            <a:r>
              <a:rPr lang="it-IT" sz="2800" dirty="0" smtClean="0"/>
              <a:t>Impianti esistenti al </a:t>
            </a:r>
            <a:r>
              <a:rPr lang="it-IT" sz="2800" u="sng" dirty="0" smtClean="0"/>
              <a:t>4 Aprile 2013 </a:t>
            </a:r>
            <a:r>
              <a:rPr lang="it-IT" sz="2800" dirty="0" smtClean="0"/>
              <a:t>nel caso siano oggetto di interventi comportanti la loro modifica sostanziale,  (trasformazione della tipologia dell'impianto originale o ampliamento della sua dimensione tipica oltre il 50% dell'originale, ove non diversamente definito da specifica regolamentazione o norma.</a:t>
            </a:r>
            <a:endParaRPr lang="it-IT" sz="1600" dirty="0"/>
          </a:p>
        </p:txBody>
      </p:sp>
      <p:sp>
        <p:nvSpPr>
          <p:cNvPr id="4" name="Segnaposto numero diapositiva 3"/>
          <p:cNvSpPr>
            <a:spLocks noGrp="1"/>
          </p:cNvSpPr>
          <p:nvPr>
            <p:ph type="sldNum" sz="quarter" idx="12"/>
          </p:nvPr>
        </p:nvSpPr>
        <p:spPr/>
        <p:txBody>
          <a:bodyPr/>
          <a:lstStyle/>
          <a:p>
            <a:fld id="{75D94900-1219-4043-89CB-CAA1B4AB3F71}" type="slidenum">
              <a:rPr lang="it-IT" smtClean="0"/>
              <a:pPr/>
              <a:t>4</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6" name="Titolo 1"/>
          <p:cNvSpPr>
            <a:spLocks noGrp="1"/>
          </p:cNvSpPr>
          <p:nvPr>
            <p:ph type="title"/>
          </p:nvPr>
        </p:nvSpPr>
        <p:spPr>
          <a:xfrm>
            <a:off x="1428728" y="142852"/>
            <a:ext cx="7429552" cy="714380"/>
          </a:xfrm>
        </p:spPr>
        <p:txBody>
          <a:bodyPr>
            <a:normAutofit/>
          </a:bodyPr>
          <a:lstStyle/>
          <a:p>
            <a:pPr lvl="0"/>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a:t>
            </a: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Autofit/>
          </a:bodyPr>
          <a:lstStyle/>
          <a:p>
            <a:pPr marL="0" indent="0" algn="just">
              <a:buNone/>
            </a:pPr>
            <a:r>
              <a:rPr lang="it-IT" sz="2800" dirty="0" smtClean="0">
                <a:solidFill>
                  <a:srgbClr val="FF0000"/>
                </a:solidFill>
              </a:rPr>
              <a:t>non si applicano </a:t>
            </a:r>
            <a:r>
              <a:rPr lang="it-IT" sz="2800" dirty="0" smtClean="0"/>
              <a:t>per gli impianti a servizio di attività a rischio di incidente rilevante di cui al decreto legislativo 17 agosto 1999, n. 334 e successive modificazioni.</a:t>
            </a:r>
          </a:p>
          <a:p>
            <a:pPr marL="0" indent="0" algn="just">
              <a:buNone/>
            </a:pPr>
            <a:r>
              <a:rPr lang="it-IT" sz="2800" dirty="0" smtClean="0">
                <a:solidFill>
                  <a:srgbClr val="FF0000"/>
                </a:solidFill>
              </a:rPr>
              <a:t>non si applicano </a:t>
            </a:r>
            <a:r>
              <a:rPr lang="it-IT" sz="2800" dirty="0" smtClean="0"/>
              <a:t>agli impianti installati nelle attività regolamentate dalle seguenti disposizioni:</a:t>
            </a:r>
          </a:p>
          <a:p>
            <a:pPr algn="just"/>
            <a:r>
              <a:rPr lang="it-IT" sz="2800" b="1" dirty="0" smtClean="0">
                <a:solidFill>
                  <a:srgbClr val="00B050"/>
                </a:solidFill>
              </a:rPr>
              <a:t>DPR 30 giugno 1995, n. 418 </a:t>
            </a:r>
            <a:r>
              <a:rPr lang="it-IT" sz="2000" dirty="0" smtClean="0"/>
              <a:t>recante «Regolamento concernente norme di sicurezza antincendio per gli edifici di interesse </a:t>
            </a:r>
            <a:r>
              <a:rPr lang="it-IT" sz="2000" dirty="0" err="1" smtClean="0"/>
              <a:t>storico-artistico</a:t>
            </a:r>
            <a:r>
              <a:rPr lang="it-IT" sz="2000" dirty="0" smtClean="0"/>
              <a:t> destinati a biblioteche ed archivi»;</a:t>
            </a:r>
          </a:p>
          <a:p>
            <a:pPr algn="just"/>
            <a:r>
              <a:rPr lang="it-IT" sz="2800" b="1" dirty="0" smtClean="0">
                <a:solidFill>
                  <a:srgbClr val="00B050"/>
                </a:solidFill>
              </a:rPr>
              <a:t>DPR 24 ottobre 2003, n.340</a:t>
            </a:r>
            <a:r>
              <a:rPr lang="it-IT" sz="2800" dirty="0" smtClean="0"/>
              <a:t>, </a:t>
            </a:r>
            <a:r>
              <a:rPr lang="it-IT" sz="2000" dirty="0" smtClean="0"/>
              <a:t>recante «Regolamento recante disciplina per la sicurezza degli impianti di distribuzione stradale di G.P.L. per autotrazione», e successive modificazioni;</a:t>
            </a:r>
          </a:p>
        </p:txBody>
      </p:sp>
      <p:sp>
        <p:nvSpPr>
          <p:cNvPr id="4" name="Segnaposto numero diapositiva 3"/>
          <p:cNvSpPr>
            <a:spLocks noGrp="1"/>
          </p:cNvSpPr>
          <p:nvPr>
            <p:ph type="sldNum" sz="quarter" idx="12"/>
          </p:nvPr>
        </p:nvSpPr>
        <p:spPr/>
        <p:txBody>
          <a:bodyPr/>
          <a:lstStyle/>
          <a:p>
            <a:fld id="{75D94900-1219-4043-89CB-CAA1B4AB3F71}" type="slidenum">
              <a:rPr lang="it-IT" smtClean="0"/>
              <a:pPr/>
              <a:t>5</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6" name="Titolo 1"/>
          <p:cNvSpPr>
            <a:spLocks noGrp="1"/>
          </p:cNvSpPr>
          <p:nvPr>
            <p:ph type="title"/>
          </p:nvPr>
        </p:nvSpPr>
        <p:spPr>
          <a:xfrm>
            <a:off x="1428728" y="142852"/>
            <a:ext cx="7429552" cy="714380"/>
          </a:xfrm>
        </p:spPr>
        <p:txBody>
          <a:bodyPr>
            <a:normAutofit/>
          </a:bodyPr>
          <a:lstStyle/>
          <a:p>
            <a:pPr lvl="0"/>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Autofit/>
          </a:bodyPr>
          <a:lstStyle/>
          <a:p>
            <a:pPr algn="just"/>
            <a:r>
              <a:rPr lang="it-IT" sz="2400" b="1" dirty="0" smtClean="0">
                <a:solidFill>
                  <a:srgbClr val="00B050"/>
                </a:solidFill>
              </a:rPr>
              <a:t>DM 20 maggio 1992, n. 569</a:t>
            </a:r>
            <a:r>
              <a:rPr lang="it-IT" sz="2000" dirty="0" smtClean="0"/>
              <a:t>, recante «Regolamento concernente norme di sicurezza antincendio per gli edifici storici e artistici destinati a musei, gallerie, esposizioni e mostre»;</a:t>
            </a:r>
          </a:p>
          <a:p>
            <a:pPr algn="just"/>
            <a:r>
              <a:rPr lang="it-IT" sz="2400" b="1" dirty="0" smtClean="0">
                <a:solidFill>
                  <a:srgbClr val="00B050"/>
                </a:solidFill>
              </a:rPr>
              <a:t>DM 13 ottobre 1994</a:t>
            </a:r>
            <a:r>
              <a:rPr lang="it-IT" sz="2000" dirty="0" smtClean="0"/>
              <a:t>, recante «Approvazione della regola tecnica di prevenzione incendi per la progettazione, la costruzione, l'installazione e l'esercizio dei depositi di G.P.L. in serbatoi fini di </a:t>
            </a:r>
            <a:r>
              <a:rPr lang="it-IT" sz="2000" dirty="0" err="1" smtClean="0"/>
              <a:t>capacita'</a:t>
            </a:r>
            <a:r>
              <a:rPr lang="it-IT" sz="2000" dirty="0" smtClean="0"/>
              <a:t> complessiva superiore a 5 </a:t>
            </a:r>
            <a:r>
              <a:rPr lang="it-IT" sz="2000" dirty="0" err="1" smtClean="0"/>
              <a:t>m³</a:t>
            </a:r>
            <a:r>
              <a:rPr lang="it-IT" sz="2000" dirty="0" smtClean="0"/>
              <a:t> e/o in recipienti mobili di </a:t>
            </a:r>
            <a:r>
              <a:rPr lang="it-IT" sz="2000" dirty="0" err="1" smtClean="0"/>
              <a:t>capacita'</a:t>
            </a:r>
            <a:r>
              <a:rPr lang="it-IT" sz="2000" dirty="0" smtClean="0"/>
              <a:t> complessiva superiore a 5000 kg»;</a:t>
            </a:r>
          </a:p>
          <a:p>
            <a:pPr algn="just"/>
            <a:r>
              <a:rPr lang="it-IT" sz="2800" b="1" dirty="0" smtClean="0">
                <a:solidFill>
                  <a:srgbClr val="00B050"/>
                </a:solidFill>
              </a:rPr>
              <a:t>DM 18 maggio 1995 </a:t>
            </a:r>
            <a:r>
              <a:rPr lang="it-IT" sz="2000" dirty="0" smtClean="0"/>
              <a:t>recante «Approvazione della regola tecnica di prevenzione incendi per la progettazione, costruzione ed esercizio dei depositi di soluzioni idroalcoliche»;</a:t>
            </a:r>
          </a:p>
          <a:p>
            <a:pPr algn="just"/>
            <a:r>
              <a:rPr lang="it-IT" sz="2800" b="1" dirty="0" smtClean="0">
                <a:solidFill>
                  <a:srgbClr val="00B050"/>
                </a:solidFill>
              </a:rPr>
              <a:t>DM 24 maggio 2002</a:t>
            </a:r>
            <a:r>
              <a:rPr lang="it-IT" sz="2000" dirty="0" smtClean="0"/>
              <a:t>, recante «Norme di prevenzione incendi per la progettazione, costruzione ed esercizio degli impianti di distribuzione stradale di gas naturale per autotrazione» e successive modificazioni;</a:t>
            </a:r>
          </a:p>
          <a:p>
            <a:pPr algn="just"/>
            <a:r>
              <a:rPr lang="it-IT" sz="2000" dirty="0" smtClean="0"/>
              <a:t> </a:t>
            </a:r>
          </a:p>
          <a:p>
            <a:endParaRPr lang="it-IT" sz="2000" dirty="0" smtClean="0"/>
          </a:p>
          <a:p>
            <a:endParaRPr lang="it-IT" sz="2000" dirty="0"/>
          </a:p>
        </p:txBody>
      </p:sp>
      <p:sp>
        <p:nvSpPr>
          <p:cNvPr id="4" name="Segnaposto numero diapositiva 3"/>
          <p:cNvSpPr>
            <a:spLocks noGrp="1"/>
          </p:cNvSpPr>
          <p:nvPr>
            <p:ph type="sldNum" sz="quarter" idx="12"/>
          </p:nvPr>
        </p:nvSpPr>
        <p:spPr/>
        <p:txBody>
          <a:bodyPr/>
          <a:lstStyle/>
          <a:p>
            <a:fld id="{75D94900-1219-4043-89CB-CAA1B4AB3F71}" type="slidenum">
              <a:rPr lang="it-IT" smtClean="0"/>
              <a:pPr/>
              <a:t>6</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6" name="Titolo 1"/>
          <p:cNvSpPr>
            <a:spLocks noGrp="1"/>
          </p:cNvSpPr>
          <p:nvPr>
            <p:ph type="title"/>
          </p:nvPr>
        </p:nvSpPr>
        <p:spPr>
          <a:xfrm>
            <a:off x="1428728" y="142852"/>
            <a:ext cx="7429552" cy="714380"/>
          </a:xfrm>
        </p:spPr>
        <p:txBody>
          <a:bodyPr>
            <a:normAutofit/>
          </a:bodyPr>
          <a:lstStyle/>
          <a:p>
            <a:pPr lvl="0"/>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marL="0" indent="0" algn="just">
              <a:buNone/>
            </a:pPr>
            <a:r>
              <a:rPr lang="it-IT" sz="2800" b="1" dirty="0" smtClean="0">
                <a:solidFill>
                  <a:srgbClr val="00B050"/>
                </a:solidFill>
              </a:rPr>
              <a:t>DM 14 maggio 2004</a:t>
            </a:r>
            <a:r>
              <a:rPr lang="it-IT" dirty="0" smtClean="0"/>
              <a:t>, </a:t>
            </a:r>
            <a:r>
              <a:rPr lang="it-IT" sz="2000" dirty="0" smtClean="0"/>
              <a:t>pubblicato recante «Approvazione della regola tecnica di prevenzione incendi per l'installazione e l'esercizio dei depositi di gas di petrolio liquefatto con capacità complessiva non superiore a 13 </a:t>
            </a:r>
            <a:r>
              <a:rPr lang="it-IT" sz="2000" dirty="0" err="1" smtClean="0"/>
              <a:t>m³</a:t>
            </a:r>
            <a:r>
              <a:rPr lang="it-IT" sz="2000" dirty="0" smtClean="0"/>
              <a:t>».</a:t>
            </a:r>
            <a:endParaRPr lang="it-IT" sz="2000" dirty="0"/>
          </a:p>
        </p:txBody>
      </p:sp>
      <p:sp>
        <p:nvSpPr>
          <p:cNvPr id="4" name="Segnaposto numero diapositiva 3"/>
          <p:cNvSpPr>
            <a:spLocks noGrp="1"/>
          </p:cNvSpPr>
          <p:nvPr>
            <p:ph type="sldNum" sz="quarter" idx="12"/>
          </p:nvPr>
        </p:nvSpPr>
        <p:spPr/>
        <p:txBody>
          <a:bodyPr/>
          <a:lstStyle/>
          <a:p>
            <a:fld id="{75D94900-1219-4043-89CB-CAA1B4AB3F71}" type="slidenum">
              <a:rPr lang="it-IT" smtClean="0"/>
              <a:pPr/>
              <a:t>7</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6" name="Titolo 1"/>
          <p:cNvSpPr>
            <a:spLocks noGrp="1"/>
          </p:cNvSpPr>
          <p:nvPr>
            <p:ph type="title"/>
          </p:nvPr>
        </p:nvSpPr>
        <p:spPr>
          <a:xfrm>
            <a:off x="1428728" y="142852"/>
            <a:ext cx="7429552" cy="714380"/>
          </a:xfrm>
        </p:spPr>
        <p:txBody>
          <a:bodyPr>
            <a:normAutofit/>
          </a:bodyPr>
          <a:lstStyle/>
          <a:p>
            <a:pPr lvl="0"/>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a:t>
            </a: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buNone/>
            </a:pPr>
            <a:r>
              <a:rPr lang="it-IT" i="1" dirty="0" smtClean="0">
                <a:solidFill>
                  <a:srgbClr val="FF0000"/>
                </a:solidFill>
              </a:rPr>
              <a:t>Obiettivi</a:t>
            </a:r>
          </a:p>
          <a:p>
            <a:pPr marL="0" indent="0" algn="just">
              <a:buNone/>
            </a:pPr>
            <a:r>
              <a:rPr lang="it-IT" dirty="0" smtClean="0"/>
              <a:t>ridurre le conseguenze degli incendi a mezzo di rivelazione, segnalazione allarme, controllo o estinzione, evacuazione di fumo e calore. </a:t>
            </a:r>
          </a:p>
        </p:txBody>
      </p:sp>
      <p:sp>
        <p:nvSpPr>
          <p:cNvPr id="4" name="Segnaposto numero diapositiva 3"/>
          <p:cNvSpPr>
            <a:spLocks noGrp="1"/>
          </p:cNvSpPr>
          <p:nvPr>
            <p:ph type="sldNum" sz="quarter" idx="12"/>
          </p:nvPr>
        </p:nvSpPr>
        <p:spPr/>
        <p:txBody>
          <a:bodyPr/>
          <a:lstStyle/>
          <a:p>
            <a:fld id="{75D94900-1219-4043-89CB-CAA1B4AB3F71}" type="slidenum">
              <a:rPr lang="it-IT" smtClean="0"/>
              <a:pPr/>
              <a:t>8</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6" name="Titolo 1"/>
          <p:cNvSpPr>
            <a:spLocks noGrp="1"/>
          </p:cNvSpPr>
          <p:nvPr>
            <p:ph type="title"/>
          </p:nvPr>
        </p:nvSpPr>
        <p:spPr>
          <a:xfrm>
            <a:off x="1428728" y="142852"/>
            <a:ext cx="7429552" cy="714380"/>
          </a:xfrm>
        </p:spPr>
        <p:txBody>
          <a:bodyPr>
            <a:normAutofit/>
          </a:bodyPr>
          <a:lstStyle/>
          <a:p>
            <a:pPr lvl="0"/>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a:t>
            </a:r>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lnSpcReduction="10000"/>
          </a:bodyPr>
          <a:lstStyle/>
          <a:p>
            <a:pPr marL="0" indent="0">
              <a:buNone/>
            </a:pPr>
            <a:r>
              <a:rPr lang="it-IT" b="1" dirty="0" smtClean="0">
                <a:solidFill>
                  <a:srgbClr val="FF0000"/>
                </a:solidFill>
              </a:rPr>
              <a:t>Responsabilità</a:t>
            </a:r>
          </a:p>
          <a:p>
            <a:pPr marL="0" indent="0" algn="just">
              <a:buNone/>
            </a:pPr>
            <a:r>
              <a:rPr lang="it-IT" dirty="0" smtClean="0"/>
              <a:t>I parametri e le caratteristiche utilizzati per la progettazione degli impianti sono individuati dai soggetti </a:t>
            </a:r>
            <a:r>
              <a:rPr lang="it-IT" b="1" u="sng" dirty="0" smtClean="0"/>
              <a:t>responsabili della valutazione del rischio di incendio e della progettazione</a:t>
            </a:r>
            <a:r>
              <a:rPr lang="it-IT" dirty="0" smtClean="0"/>
              <a:t>. </a:t>
            </a:r>
          </a:p>
          <a:p>
            <a:pPr marL="0" indent="0" algn="just">
              <a:buNone/>
            </a:pPr>
            <a:r>
              <a:rPr lang="it-IT" b="1" u="sng" dirty="0" smtClean="0"/>
              <a:t>Gli enti e i privati</a:t>
            </a:r>
            <a:r>
              <a:rPr lang="it-IT" dirty="0" smtClean="0"/>
              <a:t>, responsabili delle attività in cui sono installati gli impianti, </a:t>
            </a:r>
            <a:r>
              <a:rPr lang="it-IT" u="sng" dirty="0" smtClean="0">
                <a:solidFill>
                  <a:srgbClr val="00B050"/>
                </a:solidFill>
              </a:rPr>
              <a:t>hanno l'obbligo di mantenere le condizioni che sono state valutate per l'individuazione dei parametri e delle caratteristiche</a:t>
            </a:r>
            <a:endParaRPr lang="it-IT" u="sng" dirty="0">
              <a:solidFill>
                <a:srgbClr val="00B050"/>
              </a:solidFill>
            </a:endParaRPr>
          </a:p>
        </p:txBody>
      </p:sp>
      <p:sp>
        <p:nvSpPr>
          <p:cNvPr id="4" name="Segnaposto numero diapositiva 3"/>
          <p:cNvSpPr>
            <a:spLocks noGrp="1"/>
          </p:cNvSpPr>
          <p:nvPr>
            <p:ph type="sldNum" sz="quarter" idx="12"/>
          </p:nvPr>
        </p:nvSpPr>
        <p:spPr/>
        <p:txBody>
          <a:bodyPr/>
          <a:lstStyle/>
          <a:p>
            <a:fld id="{75D94900-1219-4043-89CB-CAA1B4AB3F71}" type="slidenum">
              <a:rPr lang="it-IT" smtClean="0"/>
              <a:pPr/>
              <a:t>9</a:t>
            </a:fld>
            <a:endParaRPr lang="it-IT"/>
          </a:p>
        </p:txBody>
      </p:sp>
      <p:sp>
        <p:nvSpPr>
          <p:cNvPr id="5" name="Segnaposto piè di pagina 4"/>
          <p:cNvSpPr>
            <a:spLocks noGrp="1"/>
          </p:cNvSpPr>
          <p:nvPr>
            <p:ph type="ftr" sz="quarter" idx="11"/>
          </p:nvPr>
        </p:nvSpPr>
        <p:spPr/>
        <p:txBody>
          <a:bodyPr/>
          <a:lstStyle/>
          <a:p>
            <a:r>
              <a:rPr lang="it-IT" smtClean="0"/>
              <a:t>ing. Angelo De Dona - Comando Provinciale Vigili del Fuoco Caserta</a:t>
            </a:r>
            <a:endParaRPr lang="it-IT" dirty="0"/>
          </a:p>
        </p:txBody>
      </p:sp>
      <p:sp>
        <p:nvSpPr>
          <p:cNvPr id="6" name="Titolo 1"/>
          <p:cNvSpPr>
            <a:spLocks noGrp="1"/>
          </p:cNvSpPr>
          <p:nvPr>
            <p:ph type="title"/>
          </p:nvPr>
        </p:nvSpPr>
        <p:spPr>
          <a:xfrm>
            <a:off x="1428728" y="142852"/>
            <a:ext cx="7429552" cy="714380"/>
          </a:xfrm>
        </p:spPr>
        <p:txBody>
          <a:bodyPr>
            <a:normAutofit/>
          </a:bodyPr>
          <a:lstStyle/>
          <a:p>
            <a:pPr lvl="0"/>
            <a:r>
              <a:rPr lang="it-IT"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DM 20 DICEMBRE 2012 </a:t>
            </a:r>
            <a:endParaRPr lang="it-IT"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3142</TotalTime>
  <Words>2938</Words>
  <Application>Microsoft Office PowerPoint</Application>
  <PresentationFormat>Presentazione su schermo (4:3)</PresentationFormat>
  <Paragraphs>211</Paragraphs>
  <Slides>33</Slides>
  <Notes>2</Notes>
  <HiddenSlides>0</HiddenSlides>
  <MMClips>0</MMClips>
  <ScaleCrop>false</ScaleCrop>
  <HeadingPairs>
    <vt:vector size="6" baseType="variant">
      <vt:variant>
        <vt:lpstr>Caratteri utilizzati</vt:lpstr>
      </vt:variant>
      <vt:variant>
        <vt:i4>6</vt:i4>
      </vt:variant>
      <vt:variant>
        <vt:lpstr>Tema</vt:lpstr>
      </vt:variant>
      <vt:variant>
        <vt:i4>3</vt:i4>
      </vt:variant>
      <vt:variant>
        <vt:lpstr>Titoli diapositive</vt:lpstr>
      </vt:variant>
      <vt:variant>
        <vt:i4>33</vt:i4>
      </vt:variant>
    </vt:vector>
  </HeadingPairs>
  <TitlesOfParts>
    <vt:vector size="42" baseType="lpstr">
      <vt:lpstr>Arial</vt:lpstr>
      <vt:lpstr>Arial Black</vt:lpstr>
      <vt:lpstr>Batang</vt:lpstr>
      <vt:lpstr>Bodoni MT</vt:lpstr>
      <vt:lpstr>Calibri</vt:lpstr>
      <vt:lpstr>Wingdings</vt:lpstr>
      <vt:lpstr>Tema di Office</vt:lpstr>
      <vt:lpstr>1_Personalizza struttura</vt:lpstr>
      <vt:lpstr>Personalizza struttura</vt:lpstr>
      <vt:lpstr>Presentazione standard di PowerPoint</vt:lpstr>
      <vt:lpstr>Presentazione standard di PowerPoint</vt:lpstr>
      <vt:lpstr>DM 20 DICEMBRE 2012 </vt:lpstr>
      <vt:lpstr>DM 20 DICEMBRE 2012 </vt:lpstr>
      <vt:lpstr>DM 20 DICEMBRE 2012 </vt:lpstr>
      <vt:lpstr>DM 20 DICEMBRE 2012 </vt:lpstr>
      <vt:lpstr>DM 20 DICEMBRE 2012 </vt:lpstr>
      <vt:lpstr>DM 20 DICEMBRE 2012 </vt:lpstr>
      <vt:lpstr>DM 20 DICEMBRE 2012 </vt:lpstr>
      <vt:lpstr>DM 20 DICEMBRE 2012 </vt:lpstr>
      <vt:lpstr>DM 20 DICEMBRE 2012 </vt:lpstr>
      <vt:lpstr>DM 20 DICEMBRE 2012 </vt:lpstr>
      <vt:lpstr>DM 20 DICEMBRE 2012 </vt:lpstr>
      <vt:lpstr>DM 20 DICEMBRE 2012 - documentazione </vt:lpstr>
      <vt:lpstr>DM 20 DICEMBRE 2012 - documentazione </vt:lpstr>
      <vt:lpstr>DM 20 DICEMBRE 2012 - documentazione </vt:lpstr>
      <vt:lpstr>DM 20 DICEMBRE 2012 </vt:lpstr>
      <vt:lpstr>DM 20 DICEMBRE 2012 - esercizio </vt:lpstr>
      <vt:lpstr>DM 20 DICEMBRE 2012 - progettazione </vt:lpstr>
      <vt:lpstr>DM 20 DICEMBRE 2012 </vt:lpstr>
      <vt:lpstr>Presentazione standard di PowerPoint</vt:lpstr>
      <vt:lpstr>Presentazione standard di PowerPoint</vt:lpstr>
      <vt:lpstr>Presentazione standard di PowerPoint</vt:lpstr>
      <vt:lpstr>Presentazione standard di PowerPoint</vt:lpstr>
      <vt:lpstr>Presentazione standard di PowerPoint</vt:lpstr>
      <vt:lpstr>DM 20 DICEMBRE 2012 </vt:lpstr>
      <vt:lpstr>DM 20 DICEMBRE 2012 </vt:lpstr>
      <vt:lpstr>DM 20 DICEMBRE 2012 </vt:lpstr>
      <vt:lpstr>DM 20 DICEMBRE 2012 </vt:lpstr>
      <vt:lpstr>Presentazione standard di PowerPoint</vt:lpstr>
      <vt:lpstr>Presentazione standard di PowerPoint</vt:lpstr>
      <vt:lpstr>DM 20 DICEMBRE 2012 </vt:lpstr>
      <vt:lpstr>DM 20 DICEMBRE 2012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Sicurezza in caso di incendio</dc:title>
  <dc:creator>raffaele</dc:creator>
  <cp:lastModifiedBy>Angelo De Dona</cp:lastModifiedBy>
  <cp:revision>192</cp:revision>
  <dcterms:created xsi:type="dcterms:W3CDTF">2012-04-14T07:05:51Z</dcterms:created>
  <dcterms:modified xsi:type="dcterms:W3CDTF">2018-04-17T05:43:43Z</dcterms:modified>
</cp:coreProperties>
</file>